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9"/>
  </p:notesMasterIdLst>
  <p:sldIdLst>
    <p:sldId id="2134804321" r:id="rId3"/>
    <p:sldId id="2730" r:id="rId4"/>
    <p:sldId id="1174" r:id="rId5"/>
    <p:sldId id="1268" r:id="rId6"/>
    <p:sldId id="2134804410" r:id="rId7"/>
    <p:sldId id="2134804411" r:id="rId8"/>
    <p:sldId id="2134804412" r:id="rId9"/>
    <p:sldId id="2727" r:id="rId10"/>
    <p:sldId id="2847" r:id="rId11"/>
    <p:sldId id="2848" r:id="rId12"/>
    <p:sldId id="2134804409" r:id="rId13"/>
    <p:sldId id="777" r:id="rId14"/>
    <p:sldId id="1245" r:id="rId15"/>
    <p:sldId id="1251" r:id="rId16"/>
    <p:sldId id="1274" r:id="rId17"/>
    <p:sldId id="2719" r:id="rId18"/>
    <p:sldId id="2846" r:id="rId19"/>
    <p:sldId id="2689" r:id="rId20"/>
    <p:sldId id="2134804270" r:id="rId21"/>
    <p:sldId id="2683" r:id="rId22"/>
    <p:sldId id="2688" r:id="rId23"/>
    <p:sldId id="1323" r:id="rId24"/>
    <p:sldId id="2667" r:id="rId25"/>
    <p:sldId id="2666" r:id="rId26"/>
    <p:sldId id="836" r:id="rId27"/>
    <p:sldId id="829"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CE945-9C66-4556-A7D8-7D7E49DC9503}" v="1" dt="2021-10-04T12:20:38.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76" d="100"/>
          <a:sy n="76" d="100"/>
        </p:scale>
        <p:origin x="126" y="9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Dario Carrillo Duran" userId="89b4fac2-a189-465c-b8f9-790f81eafcbb" providerId="ADAL" clId="{047CE945-9C66-4556-A7D8-7D7E49DC9503}"/>
    <pc:docChg chg="addSld modSld sldOrd">
      <pc:chgData name="Ivan Dario Carrillo Duran" userId="89b4fac2-a189-465c-b8f9-790f81eafcbb" providerId="ADAL" clId="{047CE945-9C66-4556-A7D8-7D7E49DC9503}" dt="2021-10-04T12:20:38.053" v="23"/>
      <pc:docMkLst>
        <pc:docMk/>
      </pc:docMkLst>
      <pc:sldChg chg="add">
        <pc:chgData name="Ivan Dario Carrillo Duran" userId="89b4fac2-a189-465c-b8f9-790f81eafcbb" providerId="ADAL" clId="{047CE945-9C66-4556-A7D8-7D7E49DC9503}" dt="2021-10-04T12:20:38.053" v="23"/>
        <pc:sldMkLst>
          <pc:docMk/>
          <pc:sldMk cId="2579102112" sldId="1245"/>
        </pc:sldMkLst>
      </pc:sldChg>
      <pc:sldChg chg="add">
        <pc:chgData name="Ivan Dario Carrillo Duran" userId="89b4fac2-a189-465c-b8f9-790f81eafcbb" providerId="ADAL" clId="{047CE945-9C66-4556-A7D8-7D7E49DC9503}" dt="2021-10-04T12:20:38.053" v="23"/>
        <pc:sldMkLst>
          <pc:docMk/>
          <pc:sldMk cId="734356257" sldId="1251"/>
        </pc:sldMkLst>
      </pc:sldChg>
      <pc:sldChg chg="ord">
        <pc:chgData name="Ivan Dario Carrillo Duran" userId="89b4fac2-a189-465c-b8f9-790f81eafcbb" providerId="ADAL" clId="{047CE945-9C66-4556-A7D8-7D7E49DC9503}" dt="2021-10-04T12:19:57.063" v="22"/>
        <pc:sldMkLst>
          <pc:docMk/>
          <pc:sldMk cId="4223825553" sldId="2689"/>
        </pc:sldMkLst>
      </pc:sldChg>
      <pc:sldChg chg="ord">
        <pc:chgData name="Ivan Dario Carrillo Duran" userId="89b4fac2-a189-465c-b8f9-790f81eafcbb" providerId="ADAL" clId="{047CE945-9C66-4556-A7D8-7D7E49DC9503}" dt="2021-10-04T12:19:57.063" v="22"/>
        <pc:sldMkLst>
          <pc:docMk/>
          <pc:sldMk cId="4202600867" sldId="2846"/>
        </pc:sldMkLst>
      </pc:sldChg>
      <pc:sldChg chg="modSp mod">
        <pc:chgData name="Ivan Dario Carrillo Duran" userId="89b4fac2-a189-465c-b8f9-790f81eafcbb" providerId="ADAL" clId="{047CE945-9C66-4556-A7D8-7D7E49DC9503}" dt="2021-10-04T12:18:07.051" v="6" actId="20577"/>
        <pc:sldMkLst>
          <pc:docMk/>
          <pc:sldMk cId="1657557088" sldId="2134804321"/>
        </pc:sldMkLst>
        <pc:spChg chg="mod">
          <ac:chgData name="Ivan Dario Carrillo Duran" userId="89b4fac2-a189-465c-b8f9-790f81eafcbb" providerId="ADAL" clId="{047CE945-9C66-4556-A7D8-7D7E49DC9503}" dt="2021-10-04T12:18:07.051" v="6" actId="20577"/>
          <ac:spMkLst>
            <pc:docMk/>
            <pc:sldMk cId="1657557088" sldId="2134804321"/>
            <ac:spMk id="3" creationId="{1AAF8533-6221-46BD-A254-2518793B28C5}"/>
          </ac:spMkLst>
        </pc:spChg>
      </pc:sldChg>
      <pc:sldChg chg="addSp modSp new mod">
        <pc:chgData name="Ivan Dario Carrillo Duran" userId="89b4fac2-a189-465c-b8f9-790f81eafcbb" providerId="ADAL" clId="{047CE945-9C66-4556-A7D8-7D7E49DC9503}" dt="2021-10-04T12:18:48.701" v="10" actId="14100"/>
        <pc:sldMkLst>
          <pc:docMk/>
          <pc:sldMk cId="3538112566" sldId="2134804410"/>
        </pc:sldMkLst>
        <pc:picChg chg="add mod">
          <ac:chgData name="Ivan Dario Carrillo Duran" userId="89b4fac2-a189-465c-b8f9-790f81eafcbb" providerId="ADAL" clId="{047CE945-9C66-4556-A7D8-7D7E49DC9503}" dt="2021-10-04T12:18:48.701" v="10" actId="14100"/>
          <ac:picMkLst>
            <pc:docMk/>
            <pc:sldMk cId="3538112566" sldId="2134804410"/>
            <ac:picMk id="3" creationId="{60D706BD-185C-4AF7-951E-E5DF8B903F91}"/>
          </ac:picMkLst>
        </pc:picChg>
      </pc:sldChg>
      <pc:sldChg chg="addSp modSp new mod">
        <pc:chgData name="Ivan Dario Carrillo Duran" userId="89b4fac2-a189-465c-b8f9-790f81eafcbb" providerId="ADAL" clId="{047CE945-9C66-4556-A7D8-7D7E49DC9503}" dt="2021-10-04T12:19:09.222" v="14" actId="14100"/>
        <pc:sldMkLst>
          <pc:docMk/>
          <pc:sldMk cId="2962923314" sldId="2134804411"/>
        </pc:sldMkLst>
        <pc:picChg chg="add mod">
          <ac:chgData name="Ivan Dario Carrillo Duran" userId="89b4fac2-a189-465c-b8f9-790f81eafcbb" providerId="ADAL" clId="{047CE945-9C66-4556-A7D8-7D7E49DC9503}" dt="2021-10-04T12:19:09.222" v="14" actId="14100"/>
          <ac:picMkLst>
            <pc:docMk/>
            <pc:sldMk cId="2962923314" sldId="2134804411"/>
            <ac:picMk id="3" creationId="{440C9B14-D688-4067-B37F-3F8DB472E460}"/>
          </ac:picMkLst>
        </pc:picChg>
      </pc:sldChg>
      <pc:sldChg chg="addSp modSp new mod">
        <pc:chgData name="Ivan Dario Carrillo Duran" userId="89b4fac2-a189-465c-b8f9-790f81eafcbb" providerId="ADAL" clId="{047CE945-9C66-4556-A7D8-7D7E49DC9503}" dt="2021-10-04T12:19:35.683" v="18" actId="14100"/>
        <pc:sldMkLst>
          <pc:docMk/>
          <pc:sldMk cId="3987129815" sldId="2134804412"/>
        </pc:sldMkLst>
        <pc:picChg chg="add mod">
          <ac:chgData name="Ivan Dario Carrillo Duran" userId="89b4fac2-a189-465c-b8f9-790f81eafcbb" providerId="ADAL" clId="{047CE945-9C66-4556-A7D8-7D7E49DC9503}" dt="2021-10-04T12:19:35.683" v="18" actId="14100"/>
          <ac:picMkLst>
            <pc:docMk/>
            <pc:sldMk cId="3987129815" sldId="2134804412"/>
            <ac:picMk id="3" creationId="{39BCDF43-8EA1-4722-8616-68BE935FF5F2}"/>
          </ac:picMkLst>
        </pc:picChg>
      </pc:sldChg>
    </pc:docChg>
  </pc:docChgLst>
</pc:chgInfo>
</file>

<file path=ppt/ink/ink1.xml><?xml version="1.0" encoding="utf-8"?>
<inkml:ink xmlns:inkml="http://www.w3.org/2003/InkML">
  <inkml:definitions>
    <inkml:context xml:id="ctx0">
      <inkml:inkSource xml:id="inkSrc0">
        <inkml:traceFormat>
          <inkml:channel name="X" type="integer" max="2560" units="cm"/>
          <inkml:channel name="Y" type="integer" max="1080" units="cm"/>
          <inkml:channel name="T" type="integer" max="2.14748E9" units="dev"/>
        </inkml:traceFormat>
        <inkml:channelProperties>
          <inkml:channelProperty channel="X" name="resolution" value="32.0802" units="1/cm"/>
          <inkml:channelProperty channel="Y" name="resolution" value="32.33533" units="1/cm"/>
          <inkml:channelProperty channel="T" name="resolution" value="1" units="1/dev"/>
        </inkml:channelProperties>
      </inkml:inkSource>
      <inkml:timestamp xml:id="ts0" timeString="2021-09-07T16:02:57.009"/>
    </inkml:context>
    <inkml:brush xml:id="br0">
      <inkml:brushProperty name="width" value="0.05292" units="cm"/>
      <inkml:brushProperty name="height" value="0.05292" units="cm"/>
      <inkml:brushProperty name="color" value="#FFFF00"/>
    </inkml:brush>
  </inkml:definitions>
  <inkml:trace contextRef="#ctx0" brushRef="#br0">22900 7527 0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F8C82-84FE-4807-BCBB-BFFFF37B2445}" type="datetimeFigureOut">
              <a:rPr lang="es-CO" smtClean="0"/>
              <a:t>4/10/2021</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842A2-5690-4375-8C65-FC0C61FB87DB}" type="slidenum">
              <a:rPr lang="es-CO" smtClean="0"/>
              <a:t>‹#›</a:t>
            </a:fld>
            <a:endParaRPr lang="es-CO"/>
          </a:p>
        </p:txBody>
      </p:sp>
    </p:spTree>
    <p:extLst>
      <p:ext uri="{BB962C8B-B14F-4D97-AF65-F5344CB8AC3E}">
        <p14:creationId xmlns:p14="http://schemas.microsoft.com/office/powerpoint/2010/main" val="58347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0A825F-C5BC-0945-9745-BFEF151ECAA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s-E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9572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CO"/>
              <a:t>Es importante resaltar el rol del DANE como </a:t>
            </a:r>
            <a:r>
              <a:rPr lang="es-CO" b="1"/>
              <a:t>aliado estratégico para los gestores </a:t>
            </a:r>
            <a:r>
              <a:rPr lang="es-CO"/>
              <a:t>en los procesos de caracterización territorial, focalización de la atención y medición de impacto de las actuaciones catastrales.</a:t>
            </a:r>
            <a:endParaRPr lang="es-ES"/>
          </a:p>
          <a:p>
            <a:pPr marL="171450" indent="-171450">
              <a:buFont typeface="Arial" panose="020B0604020202020204" pitchFamily="34" charset="0"/>
              <a:buChar char="•"/>
            </a:pPr>
            <a:endParaRPr lang="es-CO">
              <a:cs typeface="Calibri"/>
            </a:endParaRPr>
          </a:p>
          <a:p>
            <a:pPr marL="171450" indent="-171450">
              <a:buFont typeface="Arial" panose="020B0604020202020204" pitchFamily="34" charset="0"/>
              <a:buChar char="•"/>
            </a:pPr>
            <a:r>
              <a:rPr lang="es-CO"/>
              <a:t>Las gráficas muestran el resultado de los ejercicios de zonificación de la desactualización catastral estimada a partir del análisis e integración de la información catastral y el </a:t>
            </a:r>
            <a:r>
              <a:rPr lang="es-CO" err="1"/>
              <a:t>CNPV</a:t>
            </a:r>
            <a:r>
              <a:rPr lang="es-CO"/>
              <a:t> 2018. </a:t>
            </a:r>
            <a:endParaRPr lang="es-CO">
              <a:cs typeface="Calibri"/>
            </a:endParaRPr>
          </a:p>
          <a:p>
            <a:pPr marL="171450" indent="-171450">
              <a:buFont typeface="Arial" panose="020B0604020202020204" pitchFamily="34" charset="0"/>
              <a:buChar char="•"/>
            </a:pPr>
            <a:r>
              <a:rPr lang="es-CO"/>
              <a:t>Es una herramienta Fundamental para los nuevos gestores (dispuesta desde el DANE) que ayuda a </a:t>
            </a:r>
            <a:r>
              <a:rPr lang="es-CO" b="1"/>
              <a:t>entender las necesidades de actualización de los catastros a un nivel </a:t>
            </a:r>
            <a:r>
              <a:rPr lang="es-CO" b="1" err="1"/>
              <a:t>sub-municipal</a:t>
            </a:r>
            <a:r>
              <a:rPr lang="es-CO"/>
              <a:t>.</a:t>
            </a:r>
            <a:endParaRPr lang="es-CO">
              <a:cs typeface="Calibri"/>
            </a:endParaRPr>
          </a:p>
          <a:p>
            <a:endParaRPr lang="es-CO"/>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BCCC7-D1AC-46E5-95F9-A8EE8A4E42F1}"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0211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BCCC7-D1AC-46E5-95F9-A8EE8A4E42F1}"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096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identifican las dificultades del modelo catastral anterior que ha generado la situación actual en cuanto a la desactualización en la información catastral y su impacto negativo sobre el ordenamiento de los territorios y la toma de decisiones estratégicas.</a:t>
            </a: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BCCC7-D1AC-46E5-95F9-A8EE8A4E42F1}"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s-CO"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547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BCCC7-D1AC-46E5-95F9-A8EE8A4E42F1}"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s-CO"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952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13</a:t>
            </a:fld>
            <a:endParaRPr lang="es-ES"/>
          </a:p>
        </p:txBody>
      </p:sp>
    </p:spTree>
    <p:extLst>
      <p:ext uri="{BB962C8B-B14F-4D97-AF65-F5344CB8AC3E}">
        <p14:creationId xmlns:p14="http://schemas.microsoft.com/office/powerpoint/2010/main" val="69887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230A825F-C5BC-0945-9745-BFEF151ECAA1}" type="slidenum">
              <a:rPr lang="es-ES" smtClean="0"/>
              <a:t>14</a:t>
            </a:fld>
            <a:endParaRPr lang="es-ES"/>
          </a:p>
        </p:txBody>
      </p:sp>
    </p:spTree>
    <p:extLst>
      <p:ext uri="{BB962C8B-B14F-4D97-AF65-F5344CB8AC3E}">
        <p14:creationId xmlns:p14="http://schemas.microsoft.com/office/powerpoint/2010/main" val="411406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kern="0" dirty="0">
                <a:solidFill>
                  <a:srgbClr val="3A3A3A"/>
                </a:solidFill>
                <a:latin typeface="Segoe UI"/>
                <a:cs typeface="Segoe UI"/>
              </a:rPr>
              <a:t>Crédito Banco Mundial – BID:</a:t>
            </a:r>
            <a:r>
              <a:rPr lang="es-MX" kern="0" dirty="0">
                <a:solidFill>
                  <a:srgbClr val="3A3A3A"/>
                </a:solidFill>
                <a:latin typeface="Segoe UI"/>
                <a:cs typeface="Segoe UI"/>
              </a:rPr>
              <a:t> </a:t>
            </a:r>
            <a:r>
              <a:rPr lang="es-MX" sz="1200" kern="0" dirty="0">
                <a:solidFill>
                  <a:srgbClr val="3A3A3A"/>
                </a:solidFill>
                <a:latin typeface="Segoe UI"/>
                <a:cs typeface="Segoe UI"/>
              </a:rPr>
              <a:t>Fortalecimiento para la adopción e implementación de un Catastro Multipropósito Urbano-Rural.</a:t>
            </a:r>
          </a:p>
          <a:p>
            <a:r>
              <a:rPr lang="es-MX" b="1" kern="0" dirty="0">
                <a:solidFill>
                  <a:srgbClr val="3A3A3A"/>
                </a:solidFill>
                <a:latin typeface="Segoe UI"/>
                <a:cs typeface="Segoe UI"/>
              </a:rPr>
              <a:t>Cooperación no reembolsable Reino Unido</a:t>
            </a:r>
            <a:r>
              <a:rPr lang="es-MX" kern="0" dirty="0">
                <a:solidFill>
                  <a:srgbClr val="3A3A3A"/>
                </a:solidFill>
                <a:latin typeface="Segoe UI"/>
                <a:cs typeface="Segoe UI"/>
              </a:rPr>
              <a:t>: </a:t>
            </a:r>
            <a:r>
              <a:rPr lang="es-MX" sz="1200" kern="0" dirty="0">
                <a:solidFill>
                  <a:srgbClr val="3A3A3A"/>
                </a:solidFill>
                <a:latin typeface="Segoe UI"/>
                <a:cs typeface="Segoe UI"/>
              </a:rPr>
              <a:t>Catastro multipropósito en áreas ambientalmente protegidas para fortalecer la gestión sostenible.</a:t>
            </a:r>
          </a:p>
          <a:p>
            <a:r>
              <a:rPr lang="es-MX" b="1" kern="0" dirty="0">
                <a:solidFill>
                  <a:srgbClr val="3A3A3A"/>
                </a:solidFill>
                <a:latin typeface="Segoe UI"/>
                <a:cs typeface="Segoe UI"/>
              </a:rPr>
              <a:t>Programa Nuestra Tierra Prospera – USAID</a:t>
            </a:r>
            <a:r>
              <a:rPr lang="es-MX" sz="1200" kern="0" dirty="0">
                <a:solidFill>
                  <a:srgbClr val="3A3A3A"/>
                </a:solidFill>
                <a:latin typeface="Segoe UI"/>
                <a:cs typeface="Segoe UI"/>
              </a:rPr>
              <a:t>: Titulación masiva sobre la tierra y apoyo en la restitución de tierras, Fortalecimiento de las capacidades locales, Promoción de actividades socio-económicas lícitas.</a:t>
            </a:r>
          </a:p>
          <a:p>
            <a:r>
              <a:rPr lang="es-MX" b="1" kern="0" dirty="0">
                <a:solidFill>
                  <a:srgbClr val="3A3A3A"/>
                </a:solidFill>
                <a:latin typeface="Segoe UI"/>
                <a:cs typeface="Segoe UI"/>
              </a:rPr>
              <a:t>Cooperación Suiza – SECO</a:t>
            </a:r>
            <a:r>
              <a:rPr lang="es-MX" kern="0" dirty="0">
                <a:solidFill>
                  <a:srgbClr val="3A3A3A"/>
                </a:solidFill>
                <a:latin typeface="Segoe UI"/>
                <a:cs typeface="Segoe UI"/>
              </a:rPr>
              <a:t>: </a:t>
            </a:r>
            <a:r>
              <a:rPr lang="es-MX" sz="1200" kern="0" dirty="0">
                <a:solidFill>
                  <a:srgbClr val="3A3A3A"/>
                </a:solidFill>
                <a:latin typeface="Segoe UI"/>
                <a:cs typeface="Segoe UI"/>
              </a:rPr>
              <a:t>Proyecto SwissTierras Colombia, Asistencia técnica Fortalecimiento institucional, soporte técnico – tecnológico, Formación de Capital Humano.</a:t>
            </a:r>
          </a:p>
          <a:p>
            <a:r>
              <a:rPr lang="es-MX" b="1" kern="0" dirty="0">
                <a:solidFill>
                  <a:srgbClr val="3A3A3A"/>
                </a:solidFill>
                <a:latin typeface="Segoe UI"/>
                <a:cs typeface="Segoe UI"/>
              </a:rPr>
              <a:t>Cooperación Alemana – GIZ</a:t>
            </a:r>
            <a:r>
              <a:rPr lang="es-MX" sz="1200" kern="0" dirty="0">
                <a:solidFill>
                  <a:srgbClr val="3A3A3A"/>
                </a:solidFill>
                <a:latin typeface="Segoe UI"/>
                <a:cs typeface="Segoe UI"/>
              </a:rPr>
              <a:t>: Proyecto Apoyo al Catastro con Enfoque Multipropósito en Colombia, Medio ambiente, derechos de las mujeres a la propiedad, participación de las comunidades étnicas y mecanismos de resolución de conflictos.*</a:t>
            </a:r>
          </a:p>
          <a:p>
            <a:endParaRPr lang="es-CO" dirty="0"/>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1E9337-9457-4885-8E9F-046775B6A990}"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s-CO"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8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0A825F-C5BC-0945-9745-BFEF151ECAA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48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CO" b="1"/>
              <a:t>“El valor de la información”</a:t>
            </a:r>
            <a:endParaRPr lang="en-US"/>
          </a:p>
          <a:p>
            <a:pPr algn="just"/>
            <a:endParaRPr lang="es-ES"/>
          </a:p>
          <a:p>
            <a:pPr algn="just"/>
            <a:r>
              <a:rPr lang="es-CO"/>
              <a:t>La revolución de los datos, la era de la información, la era digital. Dentro de esta era sale a resurgir términos como Big Data, Open Data, Internet de las cosas, Inteligencia artificial, sensores remotos, entre otras formas de obtención de información.</a:t>
            </a:r>
            <a:endParaRPr lang="en-US"/>
          </a:p>
          <a:p>
            <a:pPr algn="just"/>
            <a:endParaRPr lang="en-US"/>
          </a:p>
          <a:p>
            <a:pPr algn="just"/>
            <a:r>
              <a:rPr lang="es-CO"/>
              <a:t>La era de la información, se puede describir a través de 5 características principales (o las 5 “v”):</a:t>
            </a:r>
            <a:endParaRPr lang="en-US"/>
          </a:p>
          <a:p>
            <a:pPr algn="just"/>
            <a:endParaRPr lang="en-US"/>
          </a:p>
          <a:p>
            <a:pPr marL="285750" indent="-285750" algn="just">
              <a:buFont typeface="Arial"/>
              <a:buChar char="•"/>
            </a:pPr>
            <a:r>
              <a:rPr lang="es-CO" b="1"/>
              <a:t>Volumen:</a:t>
            </a:r>
            <a:r>
              <a:rPr lang="es-CO"/>
              <a:t> la cantidad de información que se genera cada segundo es inmensa. Los celulares, las redes sociales, correos electrónicos, imágenes, videos, etc. Se presume que la información (datos) que se produjeron entre el comienzo de los tiempos hasta el año 2008, será comparable en tamaño, a la que se generará cada minuto a partir de ahora. La magnitud de la cantidad de información que se está generando de forma continua. Por ejemplo, durante 2016 se calcula que cada minuto se generaron 204 millones de correos electrónicos, 4.5 millones de likes en Facebook, 305 mil tweets, 2.5 millones de búsquedas en google y 2 millones de likes en instagram</a:t>
            </a:r>
            <a:endParaRPr lang="en-US"/>
          </a:p>
          <a:p>
            <a:pPr algn="just"/>
            <a:endParaRPr lang="en-US"/>
          </a:p>
          <a:p>
            <a:pPr marL="285750" indent="-285750" algn="just">
              <a:buFont typeface="Arial"/>
              <a:buChar char="•"/>
            </a:pPr>
            <a:r>
              <a:rPr lang="es-CO" b="1"/>
              <a:t>Velocidad:</a:t>
            </a:r>
            <a:r>
              <a:rPr lang="es-CO"/>
              <a:t> la velocidad a la que se generan los datos y velocidad a la que se trasmite e intercambia esta información. Por ejemplo lo rápido que se puede distribuir una fotografía a través de las redes sociales y lo rápido que google nos devuelve información del otro lado del mundo.</a:t>
            </a:r>
            <a:endParaRPr lang="en-US"/>
          </a:p>
          <a:p>
            <a:pPr algn="just"/>
            <a:endParaRPr lang="en-US"/>
          </a:p>
          <a:p>
            <a:pPr marL="285750" indent="-285750" algn="just">
              <a:buFont typeface="Arial"/>
              <a:buChar char="•"/>
            </a:pPr>
            <a:r>
              <a:rPr lang="es-CO" b="1"/>
              <a:t>Variedad:</a:t>
            </a:r>
            <a:r>
              <a:rPr lang="es-CO"/>
              <a:t> los diferentes tipos de información que podemos obtener. Hasta hace poco, la mayoría de los datos que se recopilaban en sistemas informáticos era estructurada, es decir seguía patrones específicos para ser almacenada en patrones digitales. Hoy en día más del 80% de los datos que existen en el mundo son no estructurados, eso incluye: un video, una foto, un mapa, un artículo de opinión o una publicación en las redes sociales.</a:t>
            </a:r>
            <a:endParaRPr lang="en-US"/>
          </a:p>
          <a:p>
            <a:pPr algn="just"/>
            <a:endParaRPr lang="en-US"/>
          </a:p>
          <a:p>
            <a:pPr marL="285750" indent="-285750" algn="just">
              <a:buFont typeface="Arial"/>
              <a:buChar char="•"/>
            </a:pPr>
            <a:r>
              <a:rPr lang="es-CO" b="1"/>
              <a:t>Veracidad:</a:t>
            </a:r>
            <a:r>
              <a:rPr lang="es-CO"/>
              <a:t> se refiere a la autenticidad, la calidad, a la fiabilidad de la información. No toda la información que se genera es precisa o verdadera. Esto representa uno de los mayores retos, poder identificar qué datos son ciertos, cuáles no y desechar éstos últimos.</a:t>
            </a:r>
            <a:endParaRPr lang="en-US"/>
          </a:p>
          <a:p>
            <a:pPr algn="just"/>
            <a:endParaRPr lang="en-US"/>
          </a:p>
          <a:p>
            <a:pPr marL="285750" indent="-285750" algn="just">
              <a:buFont typeface="Arial"/>
              <a:buChar char="•"/>
            </a:pPr>
            <a:r>
              <a:rPr lang="es-CO" b="1"/>
              <a:t>Valor:</a:t>
            </a:r>
            <a:r>
              <a:rPr lang="es-CO"/>
              <a:t> La información es importante porque tiene y genera un favor. El análisis de los datos se debe realizare con estrategias de alto rendimiento. La información no tiene mucho sentido si solo se almacena y no se utilizara con algún propósito La Información tiene un gran valor pues permite modelar comportamientos, establecer perfiles y generar conocimiento. </a:t>
            </a:r>
            <a:endParaRPr lang="en-US"/>
          </a:p>
          <a:p>
            <a:pPr algn="just"/>
            <a:endParaRPr lang="en-US"/>
          </a:p>
          <a:p>
            <a:pPr algn="just"/>
            <a:r>
              <a:rPr lang="es-CO"/>
              <a:t>La data es clave porque permite Optimizar procesos, pero también para estudiar hábitos y patrones de conducta. La mayor fuente de información somos nosotros mismos. El 75% de la información proviene de los individuos.</a:t>
            </a:r>
            <a:endParaRPr lang="en-US"/>
          </a:p>
          <a:p>
            <a:pPr algn="just"/>
            <a:endParaRPr lang="en-US"/>
          </a:p>
          <a:p>
            <a:pPr algn="just"/>
            <a:r>
              <a:rPr lang="es-CO"/>
              <a:t>Es importante reflexionar sobre la ética en su utilización y la protección de datos, ¿somos conscientes de ese suministro constante de información?</a:t>
            </a:r>
            <a:endParaRPr lang="en-US"/>
          </a:p>
          <a:p>
            <a:pPr algn="just"/>
            <a:endParaRPr lang="es-CO">
              <a:cs typeface="Calibri"/>
            </a:endParaRPr>
          </a:p>
          <a:p>
            <a:endParaRPr lang="en-US">
              <a:cs typeface="Calibri"/>
            </a:endParaRPr>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BCCC7-D1AC-46E5-95F9-A8EE8A4E42F1}" type="slidenum">
              <a:rPr kumimoji="0" lang="es-CO"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s-C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5988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30A825F-C5BC-0945-9745-BFEF151ECAA1}"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905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08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91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ido - Solo Texto - Una Columna">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E3D1D45-84BF-4109-A344-194FC60A25E6}"/>
              </a:ext>
            </a:extLst>
          </p:cNvPr>
          <p:cNvSpPr txBox="1"/>
          <p:nvPr userDrawn="1"/>
        </p:nvSpPr>
        <p:spPr>
          <a:xfrm>
            <a:off x="11617327" y="266931"/>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16" name="TextBox 15">
            <a:extLst>
              <a:ext uri="{FF2B5EF4-FFF2-40B4-BE49-F238E27FC236}">
                <a16:creationId xmlns:a16="http://schemas.microsoft.com/office/drawing/2014/main" id="{4B4EFE42-DCDC-492C-86CB-FA9BEE632ECC}"/>
              </a:ext>
            </a:extLst>
          </p:cNvPr>
          <p:cNvSpPr txBox="1"/>
          <p:nvPr userDrawn="1"/>
        </p:nvSpPr>
        <p:spPr>
          <a:xfrm>
            <a:off x="11617327" y="266931"/>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pic>
        <p:nvPicPr>
          <p:cNvPr id="12" name="Picture 2" descr="Resultado de imagen para LOGO GOBIERNO  COLOMBIA">
            <a:extLst>
              <a:ext uri="{FF2B5EF4-FFF2-40B4-BE49-F238E27FC236}">
                <a16:creationId xmlns:a16="http://schemas.microsoft.com/office/drawing/2014/main" id="{919D3C98-7D46-4AE7-A4C5-22A553D2C88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58510" y="6418791"/>
            <a:ext cx="1633492" cy="34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2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ido - Gráfico">
    <p:bg>
      <p:bgPr>
        <a:solidFill>
          <a:schemeClr val="bg1"/>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80955C4-FC34-4E86-A3C3-809D890A2766}"/>
              </a:ext>
            </a:extLst>
          </p:cNvPr>
          <p:cNvSpPr>
            <a:spLocks noGrp="1"/>
          </p:cNvSpPr>
          <p:nvPr>
            <p:ph type="chart" sz="quarter" idx="13" hasCustomPrompt="1"/>
          </p:nvPr>
        </p:nvSpPr>
        <p:spPr>
          <a:xfrm>
            <a:off x="2029485" y="2277610"/>
            <a:ext cx="8133033" cy="3986215"/>
          </a:xfrm>
          <a:prstGeom prst="rect">
            <a:avLst/>
          </a:prstGeom>
        </p:spPr>
        <p:txBody>
          <a:bodyPr anchor="t"/>
          <a:lstStyle>
            <a:lvl1pPr marL="0" indent="0" algn="ctr">
              <a:buNone/>
              <a:defRPr>
                <a:solidFill>
                  <a:schemeClr val="tx1"/>
                </a:solidFill>
                <a:latin typeface="Work Sans" panose="00000500000000000000" pitchFamily="2" charset="0"/>
              </a:defRPr>
            </a:lvl1pPr>
          </a:lstStyle>
          <a:p>
            <a:r>
              <a:rPr lang="es-CO"/>
              <a:t>CLICK EN ÍCONO PARA INSERTAR GRÁFICO con etiquetas de valores en tamaño 18 mínimo y color negro.</a:t>
            </a:r>
          </a:p>
        </p:txBody>
      </p:sp>
      <p:sp>
        <p:nvSpPr>
          <p:cNvPr id="16" name="Title 14">
            <a:extLst>
              <a:ext uri="{FF2B5EF4-FFF2-40B4-BE49-F238E27FC236}">
                <a16:creationId xmlns:a16="http://schemas.microsoft.com/office/drawing/2014/main" id="{EF5DBFE0-B179-4B40-B5D2-740D2A414594}"/>
              </a:ext>
            </a:extLst>
          </p:cNvPr>
          <p:cNvSpPr>
            <a:spLocks noGrp="1"/>
          </p:cNvSpPr>
          <p:nvPr>
            <p:ph type="title" hasCustomPrompt="1"/>
          </p:nvPr>
        </p:nvSpPr>
        <p:spPr>
          <a:xfrm>
            <a:off x="291866" y="715809"/>
            <a:ext cx="11613596" cy="559387"/>
          </a:xfrm>
          <a:prstGeom prst="rect">
            <a:avLst/>
          </a:prstGeom>
        </p:spPr>
        <p:txBody>
          <a:bodyPr anchor="t">
            <a:noAutofit/>
          </a:bodyPr>
          <a:lstStyle>
            <a:lvl1pPr>
              <a:lnSpc>
                <a:spcPct val="90000"/>
              </a:lnSpc>
              <a:defRPr sz="3600" b="0" spc="-151">
                <a:solidFill>
                  <a:schemeClr val="tx1"/>
                </a:solidFill>
                <a:latin typeface="Work Sans" panose="00000500000000000000" pitchFamily="2" charset="0"/>
              </a:defRPr>
            </a:lvl1pPr>
          </a:lstStyle>
          <a:p>
            <a:r>
              <a:rPr lang="es-CO" noProof="0"/>
              <a:t>Título de la diapositiva</a:t>
            </a:r>
          </a:p>
        </p:txBody>
      </p:sp>
      <p:sp>
        <p:nvSpPr>
          <p:cNvPr id="17" name="Text Placeholder 17">
            <a:extLst>
              <a:ext uri="{FF2B5EF4-FFF2-40B4-BE49-F238E27FC236}">
                <a16:creationId xmlns:a16="http://schemas.microsoft.com/office/drawing/2014/main" id="{07522621-807A-4467-A076-4360B50690AB}"/>
              </a:ext>
            </a:extLst>
          </p:cNvPr>
          <p:cNvSpPr>
            <a:spLocks noGrp="1"/>
          </p:cNvSpPr>
          <p:nvPr>
            <p:ph type="body" sz="quarter" idx="10" hasCustomPrompt="1"/>
          </p:nvPr>
        </p:nvSpPr>
        <p:spPr>
          <a:xfrm>
            <a:off x="291867" y="1369487"/>
            <a:ext cx="11614384" cy="360939"/>
          </a:xfrm>
          <a:prstGeom prst="rect">
            <a:avLst/>
          </a:prstGeom>
        </p:spPr>
        <p:txBody>
          <a:bodyPr>
            <a:noAutofit/>
          </a:bodyPr>
          <a:lstStyle>
            <a:lvl1pPr marL="0" indent="0">
              <a:buNone/>
              <a:defRPr sz="2000" b="0">
                <a:solidFill>
                  <a:srgbClr val="000000"/>
                </a:solidFill>
                <a:latin typeface="Work Sans" panose="00000500000000000000"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s-CO" noProof="0"/>
              <a:t>Subtítulo de la diapositiva</a:t>
            </a:r>
          </a:p>
        </p:txBody>
      </p:sp>
      <p:sp>
        <p:nvSpPr>
          <p:cNvPr id="18" name="Text Placeholder 19">
            <a:extLst>
              <a:ext uri="{FF2B5EF4-FFF2-40B4-BE49-F238E27FC236}">
                <a16:creationId xmlns:a16="http://schemas.microsoft.com/office/drawing/2014/main" id="{5782629A-BA4D-4C8B-9749-76A795A16311}"/>
              </a:ext>
            </a:extLst>
          </p:cNvPr>
          <p:cNvSpPr>
            <a:spLocks noGrp="1"/>
          </p:cNvSpPr>
          <p:nvPr>
            <p:ph type="body" sz="quarter" idx="11" hasCustomPrompt="1"/>
          </p:nvPr>
        </p:nvSpPr>
        <p:spPr>
          <a:xfrm>
            <a:off x="291866" y="6308676"/>
            <a:ext cx="5809463" cy="364773"/>
          </a:xfrm>
          <a:prstGeom prst="rect">
            <a:avLst/>
          </a:prstGeom>
        </p:spPr>
        <p:txBody>
          <a:bodyPr anchor="b">
            <a:noAutofit/>
          </a:bodyPr>
          <a:lstStyle>
            <a:lvl1pPr marL="0" indent="0" algn="l">
              <a:lnSpc>
                <a:spcPct val="100000"/>
              </a:lnSpc>
              <a:spcBef>
                <a:spcPts val="0"/>
              </a:spcBef>
              <a:buNone/>
              <a:defRPr sz="900">
                <a:solidFill>
                  <a:schemeClr val="tx1"/>
                </a:solidFill>
                <a:latin typeface="Work Sans" panose="00000500000000000000" pitchFamily="2" charset="0"/>
              </a:defRPr>
            </a:lvl1pPr>
          </a:lstStyle>
          <a:p>
            <a:pPr lvl="0"/>
            <a:r>
              <a:rPr lang="es-CO" noProof="0"/>
              <a:t>Fuente y/o notas</a:t>
            </a:r>
          </a:p>
        </p:txBody>
      </p:sp>
      <p:sp>
        <p:nvSpPr>
          <p:cNvPr id="23" name="TextBox 22">
            <a:extLst>
              <a:ext uri="{FF2B5EF4-FFF2-40B4-BE49-F238E27FC236}">
                <a16:creationId xmlns:a16="http://schemas.microsoft.com/office/drawing/2014/main" id="{DDB9B5B0-16E4-49C4-BC8E-FB719FC8393D}"/>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8" name="TextBox 7">
            <a:extLst>
              <a:ext uri="{FF2B5EF4-FFF2-40B4-BE49-F238E27FC236}">
                <a16:creationId xmlns:a16="http://schemas.microsoft.com/office/drawing/2014/main" id="{BFEAF4BB-ADD4-48B7-AA65-A22195C76CDC}"/>
              </a:ext>
            </a:extLst>
          </p:cNvPr>
          <p:cNvSpPr txBox="1"/>
          <p:nvPr userDrawn="1"/>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10" name="Text Placeholder 10">
            <a:extLst>
              <a:ext uri="{FF2B5EF4-FFF2-40B4-BE49-F238E27FC236}">
                <a16:creationId xmlns:a16="http://schemas.microsoft.com/office/drawing/2014/main" id="{5C27E463-F607-F242-8D77-67D8CF965EFC}"/>
              </a:ext>
            </a:extLst>
          </p:cNvPr>
          <p:cNvSpPr>
            <a:spLocks noGrp="1"/>
          </p:cNvSpPr>
          <p:nvPr>
            <p:ph type="body" sz="quarter" idx="14" hasCustomPrompt="1"/>
          </p:nvPr>
        </p:nvSpPr>
        <p:spPr>
          <a:xfrm>
            <a:off x="473076" y="234951"/>
            <a:ext cx="10709275" cy="279400"/>
          </a:xfrm>
          <a:prstGeom prst="rect">
            <a:avLst/>
          </a:prstGeom>
        </p:spPr>
        <p:txBody>
          <a:bodyPr anchor="ctr">
            <a:normAutofit/>
          </a:bodyPr>
          <a:lstStyle>
            <a:lvl1pPr marL="0" indent="0">
              <a:lnSpc>
                <a:spcPct val="100000"/>
              </a:lnSpc>
              <a:spcBef>
                <a:spcPts val="0"/>
              </a:spcBef>
              <a:buNone/>
              <a:defRPr sz="800">
                <a:solidFill>
                  <a:srgbClr val="4F4F4F"/>
                </a:solidFill>
                <a:latin typeface="Work Sans" panose="00000500000000000000" pitchFamily="2" charset="0"/>
              </a:defRPr>
            </a:lvl1pPr>
            <a:lvl2pPr marL="0" indent="0">
              <a:lnSpc>
                <a:spcPct val="100000"/>
              </a:lnSpc>
              <a:spcBef>
                <a:spcPts val="0"/>
              </a:spcBef>
              <a:buNone/>
              <a:defRPr sz="1600">
                <a:solidFill>
                  <a:schemeClr val="bg1"/>
                </a:solidFill>
              </a:defRPr>
            </a:lvl2pPr>
            <a:lvl3pPr marL="0" indent="0">
              <a:lnSpc>
                <a:spcPct val="100000"/>
              </a:lnSpc>
              <a:spcBef>
                <a:spcPts val="0"/>
              </a:spcBef>
              <a:buNone/>
              <a:defRPr sz="1600">
                <a:solidFill>
                  <a:schemeClr val="bg1"/>
                </a:solidFill>
              </a:defRPr>
            </a:lvl3pPr>
            <a:lvl4pPr marL="0" indent="0">
              <a:lnSpc>
                <a:spcPct val="100000"/>
              </a:lnSpc>
              <a:spcBef>
                <a:spcPts val="0"/>
              </a:spcBef>
              <a:buNone/>
              <a:defRPr sz="1600">
                <a:solidFill>
                  <a:schemeClr val="bg1"/>
                </a:solidFill>
              </a:defRPr>
            </a:lvl4pPr>
            <a:lvl5pPr marL="0" indent="0">
              <a:lnSpc>
                <a:spcPct val="100000"/>
              </a:lnSpc>
              <a:spcBef>
                <a:spcPts val="0"/>
              </a:spcBef>
              <a:buNone/>
              <a:defRPr sz="1600">
                <a:solidFill>
                  <a:schemeClr val="bg1"/>
                </a:solidFill>
              </a:defRPr>
            </a:lvl5pPr>
          </a:lstStyle>
          <a:p>
            <a:r>
              <a:rPr lang="es-CO"/>
              <a:t>Estrategia para la implementación de la política pública de catastro multipropósito	Departamento Nacional de Planeación – DNP</a:t>
            </a:r>
          </a:p>
        </p:txBody>
      </p:sp>
      <p:pic>
        <p:nvPicPr>
          <p:cNvPr id="11" name="Picture 2" descr="Resultado de imagen para LOGO GOBIERNO  COLOMBIA">
            <a:extLst>
              <a:ext uri="{FF2B5EF4-FFF2-40B4-BE49-F238E27FC236}">
                <a16:creationId xmlns:a16="http://schemas.microsoft.com/office/drawing/2014/main" id="{D61671CB-B938-4869-830D-752AB488FE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58509" y="6418790"/>
            <a:ext cx="1633492" cy="34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2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Tree>
    <p:extLst>
      <p:ext uri="{BB962C8B-B14F-4D97-AF65-F5344CB8AC3E}">
        <p14:creationId xmlns:p14="http://schemas.microsoft.com/office/powerpoint/2010/main" val="1373332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lvl1pPr>
              <a:defRPr/>
            </a:lvl1pPr>
          </a:lstStyle>
          <a:p>
            <a:pPr>
              <a:defRPr/>
            </a:pPr>
            <a:fld id="{38C2A4F3-7BCA-4590-A957-3A68D29BC086}" type="datetimeFigureOut">
              <a:rPr lang="es-CO"/>
              <a:pPr>
                <a:defRPr/>
              </a:pPr>
              <a:t>4/10/2021</a:t>
            </a:fld>
            <a:endParaRPr lang="es-CO"/>
          </a:p>
        </p:txBody>
      </p:sp>
      <p:sp>
        <p:nvSpPr>
          <p:cNvPr id="5" name="Marcador de pie de página 4"/>
          <p:cNvSpPr>
            <a:spLocks noGrp="1"/>
          </p:cNvSpPr>
          <p:nvPr>
            <p:ph type="ftr" sz="quarter" idx="11"/>
          </p:nvPr>
        </p:nvSpPr>
        <p:spPr/>
        <p:txBody>
          <a:bodyPr/>
          <a:lstStyle>
            <a:lvl1pPr>
              <a:defRPr/>
            </a:lvl1pPr>
          </a:lstStyle>
          <a:p>
            <a:pPr>
              <a:defRPr/>
            </a:pPr>
            <a:endParaRPr lang="es-CO"/>
          </a:p>
        </p:txBody>
      </p:sp>
      <p:sp>
        <p:nvSpPr>
          <p:cNvPr id="6" name="Marcador de número de diapositiva 5"/>
          <p:cNvSpPr>
            <a:spLocks noGrp="1"/>
          </p:cNvSpPr>
          <p:nvPr>
            <p:ph type="sldNum" sz="quarter" idx="12"/>
          </p:nvPr>
        </p:nvSpPr>
        <p:spPr/>
        <p:txBody>
          <a:bodyPr/>
          <a:lstStyle>
            <a:lvl1pPr>
              <a:defRPr/>
            </a:lvl1pPr>
          </a:lstStyle>
          <a:p>
            <a:pPr>
              <a:defRPr/>
            </a:pPr>
            <a:fld id="{298D0173-0C7A-442E-A461-7A52AC4770A9}" type="slidenum">
              <a:rPr lang="es-CO"/>
              <a:pPr>
                <a:defRPr/>
              </a:pPr>
              <a:t>‹#›</a:t>
            </a:fld>
            <a:endParaRPr lang="es-CO"/>
          </a:p>
        </p:txBody>
      </p:sp>
    </p:spTree>
    <p:extLst>
      <p:ext uri="{BB962C8B-B14F-4D97-AF65-F5344CB8AC3E}">
        <p14:creationId xmlns:p14="http://schemas.microsoft.com/office/powerpoint/2010/main" val="3013659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466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genda">
    <p:bg>
      <p:bgPr>
        <a:solidFill>
          <a:srgbClr val="055EA7"/>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6641BE7-26C5-4FB5-BC78-E0734E1B30D1}"/>
              </a:ext>
            </a:extLst>
          </p:cNvPr>
          <p:cNvSpPr>
            <a:spLocks noGrp="1"/>
          </p:cNvSpPr>
          <p:nvPr>
            <p:ph type="body" sz="quarter" idx="11" hasCustomPrompt="1"/>
          </p:nvPr>
        </p:nvSpPr>
        <p:spPr>
          <a:xfrm>
            <a:off x="2495554" y="1308101"/>
            <a:ext cx="7200895" cy="4991100"/>
          </a:xfrm>
          <a:prstGeom prst="rect">
            <a:avLst/>
          </a:prstGeom>
        </p:spPr>
        <p:txBody>
          <a:bodyPr anchor="ctr"/>
          <a:lstStyle>
            <a:lvl1pPr marL="1079973" indent="-1079973">
              <a:lnSpc>
                <a:spcPct val="100000"/>
              </a:lnSpc>
              <a:spcBef>
                <a:spcPts val="5000"/>
              </a:spcBef>
              <a:buSzPct val="230000"/>
              <a:buFont typeface="+mj-lt"/>
              <a:buAutoNum type="arabicPeriod"/>
              <a:defRPr sz="3000">
                <a:solidFill>
                  <a:schemeClr val="bg1"/>
                </a:solidFill>
                <a:latin typeface="Segoe UI" panose="020B0502040204020203" pitchFamily="34" charset="0"/>
                <a:cs typeface="Segoe UI" panose="020B0502040204020203" pitchFamily="34" charset="0"/>
              </a:defRPr>
            </a:lvl1pPr>
            <a:lvl2pPr marL="914377" indent="-457189">
              <a:lnSpc>
                <a:spcPct val="100000"/>
              </a:lnSpc>
              <a:spcBef>
                <a:spcPts val="1200"/>
              </a:spcBef>
              <a:buFont typeface="+mj-lt"/>
              <a:buAutoNum type="arabicPeriod"/>
              <a:defRPr>
                <a:solidFill>
                  <a:schemeClr val="bg1"/>
                </a:solidFill>
              </a:defRPr>
            </a:lvl2pPr>
            <a:lvl3pPr marL="1371566" indent="-457189">
              <a:lnSpc>
                <a:spcPct val="100000"/>
              </a:lnSpc>
              <a:spcBef>
                <a:spcPts val="1200"/>
              </a:spcBef>
              <a:buFont typeface="+mj-lt"/>
              <a:buAutoNum type="arabicPeriod"/>
              <a:defRPr>
                <a:solidFill>
                  <a:schemeClr val="bg1"/>
                </a:solidFill>
              </a:defRPr>
            </a:lvl3pPr>
            <a:lvl4pPr marL="1714457" indent="-342891">
              <a:lnSpc>
                <a:spcPct val="100000"/>
              </a:lnSpc>
              <a:spcBef>
                <a:spcPts val="1200"/>
              </a:spcBef>
              <a:buFont typeface="+mj-lt"/>
              <a:buAutoNum type="arabicPeriod"/>
              <a:defRPr>
                <a:solidFill>
                  <a:schemeClr val="bg1"/>
                </a:solidFill>
              </a:defRPr>
            </a:lvl4pPr>
            <a:lvl5pPr marL="2171646" indent="-342891">
              <a:lnSpc>
                <a:spcPct val="100000"/>
              </a:lnSpc>
              <a:spcBef>
                <a:spcPts val="1200"/>
              </a:spcBef>
              <a:buFont typeface="+mj-lt"/>
              <a:buAutoNum type="arabicPeriod"/>
              <a:defRPr>
                <a:solidFill>
                  <a:schemeClr val="bg1"/>
                </a:solidFill>
              </a:defRPr>
            </a:lvl5pPr>
          </a:lstStyle>
          <a:p>
            <a:pPr lvl="0"/>
            <a:r>
              <a:rPr lang="es-CO" noProof="0"/>
              <a:t>Lista de temas a presentar</a:t>
            </a:r>
          </a:p>
        </p:txBody>
      </p:sp>
      <p:sp>
        <p:nvSpPr>
          <p:cNvPr id="14" name="TextBox 13">
            <a:extLst>
              <a:ext uri="{FF2B5EF4-FFF2-40B4-BE49-F238E27FC236}">
                <a16:creationId xmlns:a16="http://schemas.microsoft.com/office/drawing/2014/main" id="{640AD39C-813F-4272-B134-8FA1F4F99DC0}"/>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bg1"/>
                </a:solidFill>
                <a:latin typeface="Segoe UI" panose="020B0502040204020203" pitchFamily="34" charset="0"/>
                <a:cs typeface="Segoe UI" panose="020B0502040204020203" pitchFamily="34" charset="0"/>
              </a:rPr>
              <a:pPr algn="ctr">
                <a:spcBef>
                  <a:spcPts val="600"/>
                </a:spcBef>
              </a:pPr>
              <a:t>‹#›</a:t>
            </a:fld>
            <a:endParaRPr lang="es-CO" sz="800"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5B173034-8183-4D4E-ABBA-3A3B38E6E9E6}"/>
              </a:ext>
            </a:extLst>
          </p:cNvPr>
          <p:cNvSpPr txBox="1"/>
          <p:nvPr userDrawn="1"/>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bg1"/>
                </a:solidFill>
                <a:latin typeface="Segoe UI" panose="020B0502040204020203" pitchFamily="34" charset="0"/>
                <a:cs typeface="Segoe UI" panose="020B0502040204020203" pitchFamily="34" charset="0"/>
              </a:rPr>
              <a:pPr algn="ctr">
                <a:spcBef>
                  <a:spcPts val="600"/>
                </a:spcBef>
              </a:pPr>
              <a:t>‹#›</a:t>
            </a:fld>
            <a:endParaRPr lang="es-CO" sz="800" dirty="0">
              <a:solidFill>
                <a:schemeClr val="bg1"/>
              </a:solidFill>
              <a:latin typeface="Segoe UI" panose="020B0502040204020203" pitchFamily="34" charset="0"/>
              <a:cs typeface="Segoe UI" panose="020B0502040204020203" pitchFamily="34" charset="0"/>
            </a:endParaRPr>
          </a:p>
        </p:txBody>
      </p:sp>
      <p:pic>
        <p:nvPicPr>
          <p:cNvPr id="6" name="Picture 2" descr="Resultado de imagen para LOGO GOBIERNO  COLOMBIA">
            <a:extLst>
              <a:ext uri="{FF2B5EF4-FFF2-40B4-BE49-F238E27FC236}">
                <a16:creationId xmlns:a16="http://schemas.microsoft.com/office/drawing/2014/main" id="{BC797E7D-5EBC-44E4-A17B-E1F40BBE3C6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22602" y="6240407"/>
            <a:ext cx="2269399" cy="47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5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pPr algn="r"/>
            <a:fld id="{00000000-1234-1234-1234-123412341234}" type="slidenum">
              <a:rPr lang="es-CO" smtClean="0"/>
              <a:pPr algn="r"/>
              <a:t>‹#›</a:t>
            </a:fld>
            <a:endParaRPr lang="es-CO" dirty="0"/>
          </a:p>
        </p:txBody>
      </p:sp>
    </p:spTree>
    <p:extLst>
      <p:ext uri="{BB962C8B-B14F-4D97-AF65-F5344CB8AC3E}">
        <p14:creationId xmlns:p14="http://schemas.microsoft.com/office/powerpoint/2010/main" val="83710363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494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Contenido - Solo Texto - Una Columna">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E3D1D45-84BF-4109-A344-194FC60A25E6}"/>
              </a:ext>
            </a:extLst>
          </p:cNvPr>
          <p:cNvSpPr txBox="1"/>
          <p:nvPr/>
        </p:nvSpPr>
        <p:spPr>
          <a:xfrm>
            <a:off x="11617327" y="266931"/>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16" name="TextBox 15">
            <a:extLst>
              <a:ext uri="{FF2B5EF4-FFF2-40B4-BE49-F238E27FC236}">
                <a16:creationId xmlns:a16="http://schemas.microsoft.com/office/drawing/2014/main" id="{4B4EFE42-DCDC-492C-86CB-FA9BEE632ECC}"/>
              </a:ext>
            </a:extLst>
          </p:cNvPr>
          <p:cNvSpPr txBox="1"/>
          <p:nvPr/>
        </p:nvSpPr>
        <p:spPr>
          <a:xfrm>
            <a:off x="11617327" y="266931"/>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pic>
        <p:nvPicPr>
          <p:cNvPr id="12" name="Picture 2" descr="Resultado de imagen para LOGO GOBIERNO  COLOMBIA">
            <a:extLst>
              <a:ext uri="{FF2B5EF4-FFF2-40B4-BE49-F238E27FC236}">
                <a16:creationId xmlns:a16="http://schemas.microsoft.com/office/drawing/2014/main" id="{919D3C98-7D46-4AE7-A4C5-22A553D2C8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8510" y="6418791"/>
            <a:ext cx="1633492" cy="34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8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ido - Gráfico">
    <p:bg>
      <p:bgPr>
        <a:solidFill>
          <a:schemeClr val="bg1"/>
        </a:solidFill>
        <a:effectLst/>
      </p:bgPr>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80955C4-FC34-4E86-A3C3-809D890A2766}"/>
              </a:ext>
            </a:extLst>
          </p:cNvPr>
          <p:cNvSpPr>
            <a:spLocks noGrp="1"/>
          </p:cNvSpPr>
          <p:nvPr>
            <p:ph type="chart" sz="quarter" idx="13" hasCustomPrompt="1"/>
          </p:nvPr>
        </p:nvSpPr>
        <p:spPr>
          <a:xfrm>
            <a:off x="2029485" y="2277610"/>
            <a:ext cx="8133033" cy="3986215"/>
          </a:xfrm>
          <a:prstGeom prst="rect">
            <a:avLst/>
          </a:prstGeom>
        </p:spPr>
        <p:txBody>
          <a:bodyPr anchor="t"/>
          <a:lstStyle>
            <a:lvl1pPr marL="0" indent="0" algn="ctr">
              <a:buNone/>
              <a:defRPr>
                <a:solidFill>
                  <a:schemeClr val="tx1"/>
                </a:solidFill>
                <a:latin typeface="Work Sans" panose="00000500000000000000" pitchFamily="2" charset="0"/>
              </a:defRPr>
            </a:lvl1pPr>
          </a:lstStyle>
          <a:p>
            <a:r>
              <a:rPr lang="es-CO"/>
              <a:t>CLICK EN ÍCONO PARA INSERTAR GRÁFICO con etiquetas de valores en tamaño 18 mínimo y color negro.</a:t>
            </a:r>
          </a:p>
        </p:txBody>
      </p:sp>
      <p:sp>
        <p:nvSpPr>
          <p:cNvPr id="16" name="Title 14">
            <a:extLst>
              <a:ext uri="{FF2B5EF4-FFF2-40B4-BE49-F238E27FC236}">
                <a16:creationId xmlns:a16="http://schemas.microsoft.com/office/drawing/2014/main" id="{EF5DBFE0-B179-4B40-B5D2-740D2A414594}"/>
              </a:ext>
            </a:extLst>
          </p:cNvPr>
          <p:cNvSpPr>
            <a:spLocks noGrp="1"/>
          </p:cNvSpPr>
          <p:nvPr>
            <p:ph type="title" hasCustomPrompt="1"/>
          </p:nvPr>
        </p:nvSpPr>
        <p:spPr>
          <a:xfrm>
            <a:off x="291866" y="715809"/>
            <a:ext cx="11613596" cy="559387"/>
          </a:xfrm>
          <a:prstGeom prst="rect">
            <a:avLst/>
          </a:prstGeom>
        </p:spPr>
        <p:txBody>
          <a:bodyPr anchor="t">
            <a:noAutofit/>
          </a:bodyPr>
          <a:lstStyle>
            <a:lvl1pPr>
              <a:lnSpc>
                <a:spcPct val="90000"/>
              </a:lnSpc>
              <a:defRPr sz="3600" b="0" spc="-151">
                <a:solidFill>
                  <a:schemeClr val="tx1"/>
                </a:solidFill>
                <a:latin typeface="Work Sans" panose="00000500000000000000" pitchFamily="2" charset="0"/>
              </a:defRPr>
            </a:lvl1pPr>
          </a:lstStyle>
          <a:p>
            <a:r>
              <a:rPr lang="es-CO" noProof="0"/>
              <a:t>Título de la diapositiva</a:t>
            </a:r>
          </a:p>
        </p:txBody>
      </p:sp>
      <p:sp>
        <p:nvSpPr>
          <p:cNvPr id="17" name="Text Placeholder 17">
            <a:extLst>
              <a:ext uri="{FF2B5EF4-FFF2-40B4-BE49-F238E27FC236}">
                <a16:creationId xmlns:a16="http://schemas.microsoft.com/office/drawing/2014/main" id="{07522621-807A-4467-A076-4360B50690AB}"/>
              </a:ext>
            </a:extLst>
          </p:cNvPr>
          <p:cNvSpPr>
            <a:spLocks noGrp="1"/>
          </p:cNvSpPr>
          <p:nvPr>
            <p:ph type="body" sz="quarter" idx="10" hasCustomPrompt="1"/>
          </p:nvPr>
        </p:nvSpPr>
        <p:spPr>
          <a:xfrm>
            <a:off x="291867" y="1369487"/>
            <a:ext cx="11614384" cy="360939"/>
          </a:xfrm>
          <a:prstGeom prst="rect">
            <a:avLst/>
          </a:prstGeom>
        </p:spPr>
        <p:txBody>
          <a:bodyPr>
            <a:noAutofit/>
          </a:bodyPr>
          <a:lstStyle>
            <a:lvl1pPr marL="0" indent="0">
              <a:buNone/>
              <a:defRPr sz="2000" b="0">
                <a:solidFill>
                  <a:srgbClr val="000000"/>
                </a:solidFill>
                <a:latin typeface="Work Sans" panose="00000500000000000000" pitchFamily="2" charset="0"/>
              </a:defRPr>
            </a:lvl1pPr>
            <a:lvl2pPr marL="457189" indent="0">
              <a:buNone/>
              <a:defRPr/>
            </a:lvl2pPr>
            <a:lvl3pPr marL="914377" indent="0">
              <a:buNone/>
              <a:defRPr/>
            </a:lvl3pPr>
            <a:lvl4pPr marL="1371566" indent="0">
              <a:buNone/>
              <a:defRPr/>
            </a:lvl4pPr>
            <a:lvl5pPr marL="1828754" indent="0">
              <a:buNone/>
              <a:defRPr/>
            </a:lvl5pPr>
          </a:lstStyle>
          <a:p>
            <a:pPr lvl="0"/>
            <a:r>
              <a:rPr lang="es-CO" noProof="0"/>
              <a:t>Subtítulo de la diapositiva</a:t>
            </a:r>
          </a:p>
        </p:txBody>
      </p:sp>
      <p:sp>
        <p:nvSpPr>
          <p:cNvPr id="18" name="Text Placeholder 19">
            <a:extLst>
              <a:ext uri="{FF2B5EF4-FFF2-40B4-BE49-F238E27FC236}">
                <a16:creationId xmlns:a16="http://schemas.microsoft.com/office/drawing/2014/main" id="{5782629A-BA4D-4C8B-9749-76A795A16311}"/>
              </a:ext>
            </a:extLst>
          </p:cNvPr>
          <p:cNvSpPr>
            <a:spLocks noGrp="1"/>
          </p:cNvSpPr>
          <p:nvPr>
            <p:ph type="body" sz="quarter" idx="11" hasCustomPrompt="1"/>
          </p:nvPr>
        </p:nvSpPr>
        <p:spPr>
          <a:xfrm>
            <a:off x="291866" y="6308676"/>
            <a:ext cx="5809463" cy="364773"/>
          </a:xfrm>
          <a:prstGeom prst="rect">
            <a:avLst/>
          </a:prstGeom>
        </p:spPr>
        <p:txBody>
          <a:bodyPr anchor="b">
            <a:noAutofit/>
          </a:bodyPr>
          <a:lstStyle>
            <a:lvl1pPr marL="0" indent="0" algn="l">
              <a:lnSpc>
                <a:spcPct val="100000"/>
              </a:lnSpc>
              <a:spcBef>
                <a:spcPts val="0"/>
              </a:spcBef>
              <a:buNone/>
              <a:defRPr sz="900">
                <a:solidFill>
                  <a:schemeClr val="tx1"/>
                </a:solidFill>
                <a:latin typeface="Work Sans" panose="00000500000000000000" pitchFamily="2" charset="0"/>
              </a:defRPr>
            </a:lvl1pPr>
          </a:lstStyle>
          <a:p>
            <a:pPr lvl="0"/>
            <a:r>
              <a:rPr lang="es-CO" noProof="0"/>
              <a:t>Fuente y/o notas</a:t>
            </a:r>
          </a:p>
        </p:txBody>
      </p:sp>
      <p:sp>
        <p:nvSpPr>
          <p:cNvPr id="23" name="TextBox 22">
            <a:extLst>
              <a:ext uri="{FF2B5EF4-FFF2-40B4-BE49-F238E27FC236}">
                <a16:creationId xmlns:a16="http://schemas.microsoft.com/office/drawing/2014/main" id="{DDB9B5B0-16E4-49C4-BC8E-FB719FC8393D}"/>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8" name="TextBox 7">
            <a:extLst>
              <a:ext uri="{FF2B5EF4-FFF2-40B4-BE49-F238E27FC236}">
                <a16:creationId xmlns:a16="http://schemas.microsoft.com/office/drawing/2014/main" id="{BFEAF4BB-ADD4-48B7-AA65-A22195C76CDC}"/>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tx1"/>
                </a:solidFill>
              </a:rPr>
              <a:pPr algn="ctr">
                <a:spcBef>
                  <a:spcPts val="600"/>
                </a:spcBef>
              </a:pPr>
              <a:t>‹#›</a:t>
            </a:fld>
            <a:endParaRPr lang="es-CO" sz="800">
              <a:solidFill>
                <a:schemeClr val="tx1"/>
              </a:solidFill>
            </a:endParaRPr>
          </a:p>
        </p:txBody>
      </p:sp>
      <p:sp>
        <p:nvSpPr>
          <p:cNvPr id="10" name="Text Placeholder 10">
            <a:extLst>
              <a:ext uri="{FF2B5EF4-FFF2-40B4-BE49-F238E27FC236}">
                <a16:creationId xmlns:a16="http://schemas.microsoft.com/office/drawing/2014/main" id="{5C27E463-F607-F242-8D77-67D8CF965EFC}"/>
              </a:ext>
            </a:extLst>
          </p:cNvPr>
          <p:cNvSpPr>
            <a:spLocks noGrp="1"/>
          </p:cNvSpPr>
          <p:nvPr>
            <p:ph type="body" sz="quarter" idx="14" hasCustomPrompt="1"/>
          </p:nvPr>
        </p:nvSpPr>
        <p:spPr>
          <a:xfrm>
            <a:off x="473076" y="234951"/>
            <a:ext cx="10709275" cy="279400"/>
          </a:xfrm>
          <a:prstGeom prst="rect">
            <a:avLst/>
          </a:prstGeom>
        </p:spPr>
        <p:txBody>
          <a:bodyPr anchor="ctr">
            <a:normAutofit/>
          </a:bodyPr>
          <a:lstStyle>
            <a:lvl1pPr marL="0" indent="0">
              <a:lnSpc>
                <a:spcPct val="100000"/>
              </a:lnSpc>
              <a:spcBef>
                <a:spcPts val="0"/>
              </a:spcBef>
              <a:buNone/>
              <a:defRPr sz="800">
                <a:solidFill>
                  <a:srgbClr val="4F4F4F"/>
                </a:solidFill>
                <a:latin typeface="Work Sans" panose="00000500000000000000" pitchFamily="2" charset="0"/>
              </a:defRPr>
            </a:lvl1pPr>
            <a:lvl2pPr marL="0" indent="0">
              <a:lnSpc>
                <a:spcPct val="100000"/>
              </a:lnSpc>
              <a:spcBef>
                <a:spcPts val="0"/>
              </a:spcBef>
              <a:buNone/>
              <a:defRPr sz="1600">
                <a:solidFill>
                  <a:schemeClr val="bg1"/>
                </a:solidFill>
              </a:defRPr>
            </a:lvl2pPr>
            <a:lvl3pPr marL="0" indent="0">
              <a:lnSpc>
                <a:spcPct val="100000"/>
              </a:lnSpc>
              <a:spcBef>
                <a:spcPts val="0"/>
              </a:spcBef>
              <a:buNone/>
              <a:defRPr sz="1600">
                <a:solidFill>
                  <a:schemeClr val="bg1"/>
                </a:solidFill>
              </a:defRPr>
            </a:lvl3pPr>
            <a:lvl4pPr marL="0" indent="0">
              <a:lnSpc>
                <a:spcPct val="100000"/>
              </a:lnSpc>
              <a:spcBef>
                <a:spcPts val="0"/>
              </a:spcBef>
              <a:buNone/>
              <a:defRPr sz="1600">
                <a:solidFill>
                  <a:schemeClr val="bg1"/>
                </a:solidFill>
              </a:defRPr>
            </a:lvl4pPr>
            <a:lvl5pPr marL="0" indent="0">
              <a:lnSpc>
                <a:spcPct val="100000"/>
              </a:lnSpc>
              <a:spcBef>
                <a:spcPts val="0"/>
              </a:spcBef>
              <a:buNone/>
              <a:defRPr sz="1600">
                <a:solidFill>
                  <a:schemeClr val="bg1"/>
                </a:solidFill>
              </a:defRPr>
            </a:lvl5pPr>
          </a:lstStyle>
          <a:p>
            <a:r>
              <a:rPr lang="es-CO"/>
              <a:t>Estrategia para la implementación de la política pública de catastro multipropósito	Departamento Nacional de Planeación – DNP</a:t>
            </a:r>
          </a:p>
        </p:txBody>
      </p:sp>
      <p:pic>
        <p:nvPicPr>
          <p:cNvPr id="11" name="Picture 2" descr="Resultado de imagen para LOGO GOBIERNO  COLOMBIA">
            <a:extLst>
              <a:ext uri="{FF2B5EF4-FFF2-40B4-BE49-F238E27FC236}">
                <a16:creationId xmlns:a16="http://schemas.microsoft.com/office/drawing/2014/main" id="{D61671CB-B938-4869-830D-752AB488FE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8509" y="6418790"/>
            <a:ext cx="1633492" cy="34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7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ncabezado de sec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a:t>Haga clic para modificar el estilo de texto del patrón</a:t>
            </a:r>
          </a:p>
        </p:txBody>
      </p:sp>
    </p:spTree>
    <p:extLst>
      <p:ext uri="{BB962C8B-B14F-4D97-AF65-F5344CB8AC3E}">
        <p14:creationId xmlns:p14="http://schemas.microsoft.com/office/powerpoint/2010/main" val="370124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lvl1pPr>
              <a:defRPr/>
            </a:lvl1pPr>
          </a:lstStyle>
          <a:p>
            <a:pPr>
              <a:defRPr/>
            </a:pPr>
            <a:fld id="{38C2A4F3-7BCA-4590-A957-3A68D29BC086}" type="datetimeFigureOut">
              <a:rPr lang="es-CO"/>
              <a:pPr>
                <a:defRPr/>
              </a:pPr>
              <a:t>4/10/2021</a:t>
            </a:fld>
            <a:endParaRPr lang="es-CO"/>
          </a:p>
        </p:txBody>
      </p:sp>
      <p:sp>
        <p:nvSpPr>
          <p:cNvPr id="5" name="Marcador de pie de página 4"/>
          <p:cNvSpPr>
            <a:spLocks noGrp="1"/>
          </p:cNvSpPr>
          <p:nvPr>
            <p:ph type="ftr" sz="quarter" idx="11"/>
          </p:nvPr>
        </p:nvSpPr>
        <p:spPr/>
        <p:txBody>
          <a:bodyPr/>
          <a:lstStyle>
            <a:lvl1pPr>
              <a:defRPr/>
            </a:lvl1pPr>
          </a:lstStyle>
          <a:p>
            <a:pPr>
              <a:defRPr/>
            </a:pPr>
            <a:endParaRPr lang="es-CO"/>
          </a:p>
        </p:txBody>
      </p:sp>
      <p:sp>
        <p:nvSpPr>
          <p:cNvPr id="6" name="Marcador de número de diapositiva 5"/>
          <p:cNvSpPr>
            <a:spLocks noGrp="1"/>
          </p:cNvSpPr>
          <p:nvPr>
            <p:ph type="sldNum" sz="quarter" idx="12"/>
          </p:nvPr>
        </p:nvSpPr>
        <p:spPr/>
        <p:txBody>
          <a:bodyPr/>
          <a:lstStyle>
            <a:lvl1pPr>
              <a:defRPr/>
            </a:lvl1pPr>
          </a:lstStyle>
          <a:p>
            <a:pPr>
              <a:defRPr/>
            </a:pPr>
            <a:fld id="{298D0173-0C7A-442E-A461-7A52AC4770A9}" type="slidenum">
              <a:rPr lang="es-CO"/>
              <a:pPr>
                <a:defRPr/>
              </a:pPr>
              <a:t>‹#›</a:t>
            </a:fld>
            <a:endParaRPr lang="es-CO"/>
          </a:p>
        </p:txBody>
      </p:sp>
    </p:spTree>
    <p:extLst>
      <p:ext uri="{BB962C8B-B14F-4D97-AF65-F5344CB8AC3E}">
        <p14:creationId xmlns:p14="http://schemas.microsoft.com/office/powerpoint/2010/main" val="137761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987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Agenda">
    <p:bg>
      <p:bgPr>
        <a:solidFill>
          <a:srgbClr val="055EA7"/>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6641BE7-26C5-4FB5-BC78-E0734E1B30D1}"/>
              </a:ext>
            </a:extLst>
          </p:cNvPr>
          <p:cNvSpPr>
            <a:spLocks noGrp="1"/>
          </p:cNvSpPr>
          <p:nvPr>
            <p:ph type="body" sz="quarter" idx="11" hasCustomPrompt="1"/>
          </p:nvPr>
        </p:nvSpPr>
        <p:spPr>
          <a:xfrm>
            <a:off x="2495554" y="1308101"/>
            <a:ext cx="7200895" cy="4991100"/>
          </a:xfrm>
          <a:prstGeom prst="rect">
            <a:avLst/>
          </a:prstGeom>
        </p:spPr>
        <p:txBody>
          <a:bodyPr anchor="ctr"/>
          <a:lstStyle>
            <a:lvl1pPr marL="1079973" indent="-1079973">
              <a:lnSpc>
                <a:spcPct val="100000"/>
              </a:lnSpc>
              <a:spcBef>
                <a:spcPts val="5000"/>
              </a:spcBef>
              <a:buSzPct val="230000"/>
              <a:buFont typeface="+mj-lt"/>
              <a:buAutoNum type="arabicPeriod"/>
              <a:defRPr sz="3000">
                <a:solidFill>
                  <a:schemeClr val="bg1"/>
                </a:solidFill>
                <a:latin typeface="Segoe UI" panose="020B0502040204020203" pitchFamily="34" charset="0"/>
                <a:cs typeface="Segoe UI" panose="020B0502040204020203" pitchFamily="34" charset="0"/>
              </a:defRPr>
            </a:lvl1pPr>
            <a:lvl2pPr marL="914377" indent="-457189">
              <a:lnSpc>
                <a:spcPct val="100000"/>
              </a:lnSpc>
              <a:spcBef>
                <a:spcPts val="1200"/>
              </a:spcBef>
              <a:buFont typeface="+mj-lt"/>
              <a:buAutoNum type="arabicPeriod"/>
              <a:defRPr>
                <a:solidFill>
                  <a:schemeClr val="bg1"/>
                </a:solidFill>
              </a:defRPr>
            </a:lvl2pPr>
            <a:lvl3pPr marL="1371566" indent="-457189">
              <a:lnSpc>
                <a:spcPct val="100000"/>
              </a:lnSpc>
              <a:spcBef>
                <a:spcPts val="1200"/>
              </a:spcBef>
              <a:buFont typeface="+mj-lt"/>
              <a:buAutoNum type="arabicPeriod"/>
              <a:defRPr>
                <a:solidFill>
                  <a:schemeClr val="bg1"/>
                </a:solidFill>
              </a:defRPr>
            </a:lvl3pPr>
            <a:lvl4pPr marL="1714457" indent="-342891">
              <a:lnSpc>
                <a:spcPct val="100000"/>
              </a:lnSpc>
              <a:spcBef>
                <a:spcPts val="1200"/>
              </a:spcBef>
              <a:buFont typeface="+mj-lt"/>
              <a:buAutoNum type="arabicPeriod"/>
              <a:defRPr>
                <a:solidFill>
                  <a:schemeClr val="bg1"/>
                </a:solidFill>
              </a:defRPr>
            </a:lvl4pPr>
            <a:lvl5pPr marL="2171646" indent="-342891">
              <a:lnSpc>
                <a:spcPct val="100000"/>
              </a:lnSpc>
              <a:spcBef>
                <a:spcPts val="1200"/>
              </a:spcBef>
              <a:buFont typeface="+mj-lt"/>
              <a:buAutoNum type="arabicPeriod"/>
              <a:defRPr>
                <a:solidFill>
                  <a:schemeClr val="bg1"/>
                </a:solidFill>
              </a:defRPr>
            </a:lvl5pPr>
          </a:lstStyle>
          <a:p>
            <a:pPr lvl="0"/>
            <a:r>
              <a:rPr lang="es-CO" noProof="0"/>
              <a:t>Lista de temas a presentar</a:t>
            </a:r>
          </a:p>
        </p:txBody>
      </p:sp>
      <p:sp>
        <p:nvSpPr>
          <p:cNvPr id="14" name="TextBox 13">
            <a:extLst>
              <a:ext uri="{FF2B5EF4-FFF2-40B4-BE49-F238E27FC236}">
                <a16:creationId xmlns:a16="http://schemas.microsoft.com/office/drawing/2014/main" id="{640AD39C-813F-4272-B134-8FA1F4F99DC0}"/>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bg1"/>
                </a:solidFill>
                <a:latin typeface="Segoe UI" panose="020B0502040204020203" pitchFamily="34" charset="0"/>
                <a:cs typeface="Segoe UI" panose="020B0502040204020203" pitchFamily="34" charset="0"/>
              </a:rPr>
              <a:pPr algn="ctr">
                <a:spcBef>
                  <a:spcPts val="600"/>
                </a:spcBef>
              </a:pPr>
              <a:t>‹#›</a:t>
            </a:fld>
            <a:endParaRPr lang="es-CO" sz="800"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5B173034-8183-4D4E-ABBA-3A3B38E6E9E6}"/>
              </a:ext>
            </a:extLst>
          </p:cNvPr>
          <p:cNvSpPr txBox="1"/>
          <p:nvPr/>
        </p:nvSpPr>
        <p:spPr>
          <a:xfrm>
            <a:off x="11617326" y="266930"/>
            <a:ext cx="361951" cy="215444"/>
          </a:xfrm>
          <a:prstGeom prst="rect">
            <a:avLst/>
          </a:prstGeom>
          <a:noFill/>
        </p:spPr>
        <p:txBody>
          <a:bodyPr wrap="square" rtlCol="0" anchor="ctr">
            <a:spAutoFit/>
          </a:bodyPr>
          <a:lstStyle/>
          <a:p>
            <a:pPr algn="ctr">
              <a:spcBef>
                <a:spcPts val="600"/>
              </a:spcBef>
            </a:pPr>
            <a:fld id="{75C7898C-BA7D-4DD1-B648-10E044C0935B}" type="slidenum">
              <a:rPr lang="es-CO" sz="800" smtClean="0">
                <a:solidFill>
                  <a:schemeClr val="bg1"/>
                </a:solidFill>
                <a:latin typeface="Segoe UI" panose="020B0502040204020203" pitchFamily="34" charset="0"/>
                <a:cs typeface="Segoe UI" panose="020B0502040204020203" pitchFamily="34" charset="0"/>
              </a:rPr>
              <a:pPr algn="ctr">
                <a:spcBef>
                  <a:spcPts val="600"/>
                </a:spcBef>
              </a:pPr>
              <a:t>‹#›</a:t>
            </a:fld>
            <a:endParaRPr lang="es-CO" sz="800" dirty="0">
              <a:solidFill>
                <a:schemeClr val="bg1"/>
              </a:solidFill>
              <a:latin typeface="Segoe UI" panose="020B0502040204020203" pitchFamily="34" charset="0"/>
              <a:cs typeface="Segoe UI" panose="020B0502040204020203" pitchFamily="34" charset="0"/>
            </a:endParaRPr>
          </a:p>
        </p:txBody>
      </p:sp>
      <p:pic>
        <p:nvPicPr>
          <p:cNvPr id="6" name="Picture 2" descr="Resultado de imagen para LOGO GOBIERNO  COLOMBIA">
            <a:extLst>
              <a:ext uri="{FF2B5EF4-FFF2-40B4-BE49-F238E27FC236}">
                <a16:creationId xmlns:a16="http://schemas.microsoft.com/office/drawing/2014/main" id="{BC797E7D-5EBC-44E4-A17B-E1F40BBE3C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22602" y="6240407"/>
            <a:ext cx="2269399" cy="47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41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pPr algn="r"/>
            <a:fld id="{00000000-1234-1234-1234-123412341234}" type="slidenum">
              <a:rPr lang="es-CO" smtClean="0"/>
              <a:pPr algn="r"/>
              <a:t>‹#›</a:t>
            </a:fld>
            <a:endParaRPr lang="es-CO" dirty="0"/>
          </a:p>
        </p:txBody>
      </p:sp>
    </p:spTree>
    <p:extLst>
      <p:ext uri="{BB962C8B-B14F-4D97-AF65-F5344CB8AC3E}">
        <p14:creationId xmlns:p14="http://schemas.microsoft.com/office/powerpoint/2010/main" val="16053522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21" descr="MAGENTA.png">
            <a:extLst>
              <a:ext uri="{FF2B5EF4-FFF2-40B4-BE49-F238E27FC236}">
                <a16:creationId xmlns:a16="http://schemas.microsoft.com/office/drawing/2014/main" id="{050975CF-360D-FB40-8F96-719A5FECB4A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2169" y="347317"/>
            <a:ext cx="303788" cy="295284"/>
          </a:xfrm>
          <a:prstGeom prst="rect">
            <a:avLst/>
          </a:prstGeom>
        </p:spPr>
      </p:pic>
      <p:sp>
        <p:nvSpPr>
          <p:cNvPr id="5" name="object 3">
            <a:extLst>
              <a:ext uri="{FF2B5EF4-FFF2-40B4-BE49-F238E27FC236}">
                <a16:creationId xmlns:a16="http://schemas.microsoft.com/office/drawing/2014/main" id="{0391E340-98A5-9142-8506-C373BF3384E1}"/>
              </a:ext>
            </a:extLst>
          </p:cNvPr>
          <p:cNvSpPr txBox="1"/>
          <p:nvPr/>
        </p:nvSpPr>
        <p:spPr>
          <a:xfrm>
            <a:off x="903564" y="365603"/>
            <a:ext cx="3745405" cy="208369"/>
          </a:xfrm>
          <a:prstGeom prst="rect">
            <a:avLst/>
          </a:prstGeom>
        </p:spPr>
        <p:txBody>
          <a:bodyPr vert="horz" wrap="square" lIns="0" tIns="16933" rIns="0" bIns="0" rtlCol="0">
            <a:spAutoFit/>
          </a:bodyPr>
          <a:lstStyle/>
          <a:p>
            <a:pPr marL="32173" marR="6773" indent="-16086" algn="dist">
              <a:lnSpc>
                <a:spcPct val="130000"/>
              </a:lnSpc>
              <a:spcBef>
                <a:spcPts val="133"/>
              </a:spcBef>
            </a:pPr>
            <a:r>
              <a:rPr sz="1067" b="1" dirty="0">
                <a:solidFill>
                  <a:srgbClr val="B6004C"/>
                </a:solidFill>
                <a:latin typeface="Arial"/>
                <a:cs typeface="Arial"/>
              </a:rPr>
              <a:t>I </a:t>
            </a:r>
            <a:r>
              <a:rPr sz="1067" b="1" spc="-7" dirty="0">
                <a:solidFill>
                  <a:srgbClr val="B6004C"/>
                </a:solidFill>
                <a:latin typeface="Arial"/>
                <a:cs typeface="Arial"/>
              </a:rPr>
              <a:t>N F O R M A C </a:t>
            </a:r>
            <a:r>
              <a:rPr sz="1067" b="1" dirty="0">
                <a:solidFill>
                  <a:srgbClr val="B6004C"/>
                </a:solidFill>
                <a:latin typeface="Arial"/>
                <a:cs typeface="Arial"/>
              </a:rPr>
              <a:t>I </a:t>
            </a:r>
            <a:r>
              <a:rPr sz="1067" b="1" spc="-7" dirty="0">
                <a:solidFill>
                  <a:srgbClr val="B6004C"/>
                </a:solidFill>
                <a:latin typeface="Arial"/>
                <a:cs typeface="Arial"/>
              </a:rPr>
              <a:t>Ó N</a:t>
            </a:r>
            <a:r>
              <a:rPr lang="es-ES_tradnl" sz="1067" b="1" spc="-7" dirty="0">
                <a:solidFill>
                  <a:srgbClr val="B6004C"/>
                </a:solidFill>
                <a:latin typeface="Arial"/>
                <a:cs typeface="Arial"/>
              </a:rPr>
              <a:t>  </a:t>
            </a:r>
            <a:r>
              <a:rPr lang="es-ES" sz="1067" b="1" spc="-7" dirty="0">
                <a:solidFill>
                  <a:srgbClr val="B6004C"/>
                </a:solidFill>
                <a:latin typeface="Arial"/>
                <a:cs typeface="Arial"/>
              </a:rPr>
              <a:t>P A R A  T O D O S</a:t>
            </a:r>
            <a:endParaRPr sz="1067" b="1" dirty="0">
              <a:solidFill>
                <a:srgbClr val="B6004C"/>
              </a:solidFill>
              <a:latin typeface="Arial"/>
              <a:cs typeface="Arial"/>
            </a:endParaRPr>
          </a:p>
        </p:txBody>
      </p:sp>
    </p:spTree>
    <p:extLst>
      <p:ext uri="{BB962C8B-B14F-4D97-AF65-F5344CB8AC3E}">
        <p14:creationId xmlns:p14="http://schemas.microsoft.com/office/powerpoint/2010/main" val="2387184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21" descr="MAGENTA.png">
            <a:extLst>
              <a:ext uri="{FF2B5EF4-FFF2-40B4-BE49-F238E27FC236}">
                <a16:creationId xmlns:a16="http://schemas.microsoft.com/office/drawing/2014/main" id="{050975CF-360D-FB40-8F96-719A5FECB4A5}"/>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432169" y="347317"/>
            <a:ext cx="303788" cy="295284"/>
          </a:xfrm>
          <a:prstGeom prst="rect">
            <a:avLst/>
          </a:prstGeom>
        </p:spPr>
      </p:pic>
      <p:sp>
        <p:nvSpPr>
          <p:cNvPr id="5" name="object 3">
            <a:extLst>
              <a:ext uri="{FF2B5EF4-FFF2-40B4-BE49-F238E27FC236}">
                <a16:creationId xmlns:a16="http://schemas.microsoft.com/office/drawing/2014/main" id="{0391E340-98A5-9142-8506-C373BF3384E1}"/>
              </a:ext>
            </a:extLst>
          </p:cNvPr>
          <p:cNvSpPr txBox="1"/>
          <p:nvPr userDrawn="1"/>
        </p:nvSpPr>
        <p:spPr>
          <a:xfrm>
            <a:off x="903564" y="365603"/>
            <a:ext cx="3745405" cy="208369"/>
          </a:xfrm>
          <a:prstGeom prst="rect">
            <a:avLst/>
          </a:prstGeom>
        </p:spPr>
        <p:txBody>
          <a:bodyPr vert="horz" wrap="square" lIns="0" tIns="16933" rIns="0" bIns="0" rtlCol="0">
            <a:spAutoFit/>
          </a:bodyPr>
          <a:lstStyle/>
          <a:p>
            <a:pPr marL="32173" marR="6773" indent="-16086" algn="dist">
              <a:lnSpc>
                <a:spcPct val="130000"/>
              </a:lnSpc>
              <a:spcBef>
                <a:spcPts val="133"/>
              </a:spcBef>
            </a:pPr>
            <a:r>
              <a:rPr sz="1067" b="1" dirty="0">
                <a:solidFill>
                  <a:srgbClr val="B6004C"/>
                </a:solidFill>
                <a:latin typeface="Arial"/>
                <a:cs typeface="Arial"/>
              </a:rPr>
              <a:t>I </a:t>
            </a:r>
            <a:r>
              <a:rPr sz="1067" b="1" spc="-7" dirty="0">
                <a:solidFill>
                  <a:srgbClr val="B6004C"/>
                </a:solidFill>
                <a:latin typeface="Arial"/>
                <a:cs typeface="Arial"/>
              </a:rPr>
              <a:t>N F O R M A C </a:t>
            </a:r>
            <a:r>
              <a:rPr sz="1067" b="1" dirty="0">
                <a:solidFill>
                  <a:srgbClr val="B6004C"/>
                </a:solidFill>
                <a:latin typeface="Arial"/>
                <a:cs typeface="Arial"/>
              </a:rPr>
              <a:t>I </a:t>
            </a:r>
            <a:r>
              <a:rPr sz="1067" b="1" spc="-7" dirty="0">
                <a:solidFill>
                  <a:srgbClr val="B6004C"/>
                </a:solidFill>
                <a:latin typeface="Arial"/>
                <a:cs typeface="Arial"/>
              </a:rPr>
              <a:t>Ó N</a:t>
            </a:r>
            <a:r>
              <a:rPr lang="es-ES_tradnl" sz="1067" b="1" spc="-7" dirty="0">
                <a:solidFill>
                  <a:srgbClr val="B6004C"/>
                </a:solidFill>
                <a:latin typeface="Arial"/>
                <a:cs typeface="Arial"/>
              </a:rPr>
              <a:t>  </a:t>
            </a:r>
            <a:r>
              <a:rPr lang="es-ES" sz="1067" b="1" spc="-7" dirty="0">
                <a:solidFill>
                  <a:srgbClr val="B6004C"/>
                </a:solidFill>
                <a:latin typeface="Arial"/>
                <a:cs typeface="Arial"/>
              </a:rPr>
              <a:t>P A R A  T O D O S</a:t>
            </a:r>
            <a:endParaRPr sz="1067" b="1" dirty="0">
              <a:solidFill>
                <a:srgbClr val="B6004C"/>
              </a:solidFill>
              <a:latin typeface="Arial"/>
              <a:cs typeface="Arial"/>
            </a:endParaRPr>
          </a:p>
        </p:txBody>
      </p:sp>
    </p:spTree>
    <p:extLst>
      <p:ext uri="{BB962C8B-B14F-4D97-AF65-F5344CB8AC3E}">
        <p14:creationId xmlns:p14="http://schemas.microsoft.com/office/powerpoint/2010/main" val="295657267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s-E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www.flaticon.com/" TargetMode="Externa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hyperlink" Target="https://www.freepik.com/home"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65.sv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6.jpeg"/><Relationship Id="rId2" Type="http://schemas.openxmlformats.org/officeDocument/2006/relationships/image" Target="../media/image66.png"/><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6.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13.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2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5.jpeg"/><Relationship Id="rId4" Type="http://schemas.openxmlformats.org/officeDocument/2006/relationships/image" Target="../media/image94.jpe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9">
            <a:extLst>
              <a:ext uri="{FF2B5EF4-FFF2-40B4-BE49-F238E27FC236}">
                <a16:creationId xmlns:a16="http://schemas.microsoft.com/office/drawing/2014/main" id="{B7BDFE8B-1CA8-4B36-8579-241C1BC4E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2"/>
            <a:ext cx="12194167" cy="6857999"/>
          </a:xfrm>
          <a:prstGeom prst="rect">
            <a:avLst/>
          </a:prstGeom>
        </p:spPr>
      </p:pic>
      <p:sp>
        <p:nvSpPr>
          <p:cNvPr id="2" name="object 553">
            <a:extLst>
              <a:ext uri="{FF2B5EF4-FFF2-40B4-BE49-F238E27FC236}">
                <a16:creationId xmlns:a16="http://schemas.microsoft.com/office/drawing/2014/main" id="{555552CD-9B57-4CF6-A3B1-0AD1AB3AE33D}"/>
              </a:ext>
            </a:extLst>
          </p:cNvPr>
          <p:cNvSpPr txBox="1">
            <a:spLocks/>
          </p:cNvSpPr>
          <p:nvPr/>
        </p:nvSpPr>
        <p:spPr>
          <a:xfrm>
            <a:off x="1233372" y="2780673"/>
            <a:ext cx="10168973" cy="760037"/>
          </a:xfrm>
          <a:prstGeom prst="rect">
            <a:avLst/>
          </a:prstGeom>
        </p:spPr>
        <p:txBody>
          <a:bodyPr vert="horz" wrap="square" lIns="0" tIns="21167" rIns="0" bIns="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defTabSz="609585">
              <a:spcBef>
                <a:spcPts val="167"/>
              </a:spcBef>
              <a:buNone/>
            </a:pPr>
            <a:r>
              <a:rPr lang="es-CO" sz="4800" b="1" dirty="0">
                <a:solidFill>
                  <a:prstClr val="white"/>
                </a:solidFill>
                <a:latin typeface="Segoe UI"/>
                <a:cs typeface="Arial" panose="020B0604020202020204" pitchFamily="34" charset="0"/>
              </a:rPr>
              <a:t>Catastro Multipropósito</a:t>
            </a:r>
          </a:p>
        </p:txBody>
      </p:sp>
      <p:pic>
        <p:nvPicPr>
          <p:cNvPr id="14" name="Imagen 10">
            <a:extLst>
              <a:ext uri="{FF2B5EF4-FFF2-40B4-BE49-F238E27FC236}">
                <a16:creationId xmlns:a16="http://schemas.microsoft.com/office/drawing/2014/main" id="{29DB5D56-88AF-455B-B836-2C5ECB3EAF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414" y="6082332"/>
            <a:ext cx="2318681" cy="490643"/>
          </a:xfrm>
          <a:prstGeom prst="rect">
            <a:avLst/>
          </a:prstGeom>
        </p:spPr>
      </p:pic>
      <p:pic>
        <p:nvPicPr>
          <p:cNvPr id="16" name="Imagen 11">
            <a:extLst>
              <a:ext uri="{FF2B5EF4-FFF2-40B4-BE49-F238E27FC236}">
                <a16:creationId xmlns:a16="http://schemas.microsoft.com/office/drawing/2014/main" id="{351E3BC5-996D-4049-9DE3-CB462B8F8D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8628" y="376225"/>
            <a:ext cx="1952797" cy="859231"/>
          </a:xfrm>
          <a:prstGeom prst="rect">
            <a:avLst/>
          </a:prstGeom>
        </p:spPr>
      </p:pic>
      <p:sp>
        <p:nvSpPr>
          <p:cNvPr id="3" name="Rectangle 2">
            <a:extLst>
              <a:ext uri="{FF2B5EF4-FFF2-40B4-BE49-F238E27FC236}">
                <a16:creationId xmlns:a16="http://schemas.microsoft.com/office/drawing/2014/main" id="{1AAF8533-6221-46BD-A254-2518793B28C5}"/>
              </a:ext>
            </a:extLst>
          </p:cNvPr>
          <p:cNvSpPr/>
          <p:nvPr/>
        </p:nvSpPr>
        <p:spPr>
          <a:xfrm>
            <a:off x="9264982" y="4228019"/>
            <a:ext cx="2456443" cy="1374928"/>
          </a:xfrm>
          <a:prstGeom prst="rect">
            <a:avLst/>
          </a:prstGeom>
        </p:spPr>
        <p:txBody>
          <a:bodyPr wrap="none">
            <a:spAutoFit/>
          </a:bodyPr>
          <a:lstStyle/>
          <a:p>
            <a:pPr algn="r" defTabSz="609585">
              <a:spcBef>
                <a:spcPts val="167"/>
              </a:spcBef>
            </a:pPr>
            <a:endParaRPr lang="es-CO" sz="2667" b="1" dirty="0">
              <a:solidFill>
                <a:prstClr val="white"/>
              </a:solidFill>
              <a:latin typeface="Segoe UI"/>
              <a:cs typeface="Arial" panose="020B0604020202020204" pitchFamily="34" charset="0"/>
            </a:endParaRPr>
          </a:p>
          <a:p>
            <a:pPr algn="r" defTabSz="609585">
              <a:spcBef>
                <a:spcPts val="167"/>
              </a:spcBef>
            </a:pPr>
            <a:endParaRPr lang="es-CO" sz="2667" b="1" dirty="0">
              <a:solidFill>
                <a:prstClr val="white"/>
              </a:solidFill>
              <a:latin typeface="Segoe UI"/>
              <a:cs typeface="Arial" panose="020B0604020202020204" pitchFamily="34" charset="0"/>
            </a:endParaRPr>
          </a:p>
          <a:p>
            <a:pPr algn="r" defTabSz="609585">
              <a:spcBef>
                <a:spcPts val="167"/>
              </a:spcBef>
            </a:pPr>
            <a:r>
              <a:rPr lang="es-CO" sz="2667" b="1" dirty="0">
                <a:solidFill>
                  <a:prstClr val="white"/>
                </a:solidFill>
                <a:latin typeface="Segoe UI"/>
                <a:cs typeface="Arial" panose="020B0604020202020204" pitchFamily="34" charset="0"/>
              </a:rPr>
              <a:t>Octubre 2021 </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95C6BD5-9330-4E9C-A1C9-C19AF7FD4B75}"/>
                  </a:ext>
                </a:extLst>
              </p14:cNvPr>
              <p14:cNvContentPartPr/>
              <p14:nvPr/>
            </p14:nvContentPartPr>
            <p14:xfrm>
              <a:off x="10992000" y="3612960"/>
              <a:ext cx="480" cy="480"/>
            </p14:xfrm>
          </p:contentPart>
        </mc:Choice>
        <mc:Fallback>
          <p:pic>
            <p:nvPicPr>
              <p:cNvPr id="4" name="Ink 3">
                <a:extLst>
                  <a:ext uri="{FF2B5EF4-FFF2-40B4-BE49-F238E27FC236}">
                    <a16:creationId xmlns:a16="http://schemas.microsoft.com/office/drawing/2014/main" id="{995C6BD5-9330-4E9C-A1C9-C19AF7FD4B75}"/>
                  </a:ext>
                </a:extLst>
              </p:cNvPr>
              <p:cNvPicPr/>
              <p:nvPr/>
            </p:nvPicPr>
            <p:blipFill>
              <a:blip r:embed="rId7"/>
              <a:stretch>
                <a:fillRect/>
              </a:stretch>
            </p:blipFill>
            <p:spPr>
              <a:xfrm>
                <a:off x="10979520" y="3600960"/>
                <a:ext cx="25440" cy="25440"/>
              </a:xfrm>
              <a:prstGeom prst="rect">
                <a:avLst/>
              </a:prstGeom>
            </p:spPr>
          </p:pic>
        </mc:Fallback>
      </mc:AlternateContent>
    </p:spTree>
    <p:extLst>
      <p:ext uri="{BB962C8B-B14F-4D97-AF65-F5344CB8AC3E}">
        <p14:creationId xmlns:p14="http://schemas.microsoft.com/office/powerpoint/2010/main" val="16575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42886D66-E198-4D4C-9274-33F56AAA8E1A}"/>
              </a:ext>
            </a:extLst>
          </p:cNvPr>
          <p:cNvSpPr/>
          <p:nvPr/>
        </p:nvSpPr>
        <p:spPr>
          <a:xfrm>
            <a:off x="7284849" y="2"/>
            <a:ext cx="4907153" cy="68579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s-ES" sz="2400" dirty="0">
              <a:solidFill>
                <a:prstClr val="white"/>
              </a:solidFill>
              <a:latin typeface="Segoe UI" panose="020B0502040204020203" pitchFamily="34" charset="0"/>
              <a:cs typeface="Segoe UI" panose="020B0502040204020203" pitchFamily="34" charset="0"/>
            </a:endParaRPr>
          </a:p>
        </p:txBody>
      </p:sp>
      <p:sp>
        <p:nvSpPr>
          <p:cNvPr id="2" name="Google Shape;149;p15">
            <a:extLst>
              <a:ext uri="{FF2B5EF4-FFF2-40B4-BE49-F238E27FC236}">
                <a16:creationId xmlns:a16="http://schemas.microsoft.com/office/drawing/2014/main" id="{B6FECCD8-671E-4C9E-8066-850BB24E47C4}"/>
              </a:ext>
            </a:extLst>
          </p:cNvPr>
          <p:cNvSpPr txBox="1"/>
          <p:nvPr/>
        </p:nvSpPr>
        <p:spPr>
          <a:xfrm>
            <a:off x="1682396" y="1312693"/>
            <a:ext cx="4893307" cy="266676"/>
          </a:xfrm>
          <a:prstGeom prst="rect">
            <a:avLst/>
          </a:prstGeom>
          <a:noFill/>
          <a:ln>
            <a:noFill/>
          </a:ln>
        </p:spPr>
        <p:txBody>
          <a:bodyPr spcFirstLastPara="1" wrap="square" lIns="120000" tIns="0" rIns="120000" bIns="0" anchor="t" anchorCtr="0">
            <a:spAutoFit/>
          </a:bodyPr>
          <a:lstStyle/>
          <a:p>
            <a:pPr defTabSz="609585">
              <a:buClr>
                <a:srgbClr val="262626"/>
              </a:buClr>
              <a:buSzPts val="2300"/>
            </a:pPr>
            <a:r>
              <a:rPr lang="es-CO" sz="1733" b="1" dirty="0">
                <a:solidFill>
                  <a:srgbClr val="262626"/>
                </a:solidFill>
                <a:latin typeface="Segoe UI" panose="020B0502040204020203" pitchFamily="34" charset="0"/>
                <a:ea typeface="Open Sans SemiBold"/>
                <a:cs typeface="Segoe UI" panose="020B0502040204020203" pitchFamily="34" charset="0"/>
                <a:sym typeface="Open Sans SemiBold"/>
              </a:rPr>
              <a:t>Esquema descentralización</a:t>
            </a:r>
          </a:p>
        </p:txBody>
      </p:sp>
      <p:sp>
        <p:nvSpPr>
          <p:cNvPr id="4" name="Google Shape;159;p15">
            <a:extLst>
              <a:ext uri="{FF2B5EF4-FFF2-40B4-BE49-F238E27FC236}">
                <a16:creationId xmlns:a16="http://schemas.microsoft.com/office/drawing/2014/main" id="{3BB5061D-38E1-4CE2-AA43-F98FFB9357D8}"/>
              </a:ext>
            </a:extLst>
          </p:cNvPr>
          <p:cNvSpPr txBox="1"/>
          <p:nvPr/>
        </p:nvSpPr>
        <p:spPr>
          <a:xfrm>
            <a:off x="1682396" y="1683889"/>
            <a:ext cx="5684771" cy="923083"/>
          </a:xfrm>
          <a:prstGeom prst="rect">
            <a:avLst/>
          </a:prstGeom>
          <a:noFill/>
          <a:ln>
            <a:noFill/>
          </a:ln>
        </p:spPr>
        <p:txBody>
          <a:bodyPr spcFirstLastPara="1" wrap="square" lIns="121900" tIns="60933" rIns="121900" bIns="60933" anchor="t" anchorCtr="0">
            <a:spAutoFit/>
          </a:bodyPr>
          <a:lstStyle/>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Estructura de ejecución participativa (Habilitación de Gestores catastrales, contratación de operadores).</a:t>
            </a: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Integración Catastro - Registro</a:t>
            </a:r>
          </a:p>
        </p:txBody>
      </p:sp>
      <p:sp>
        <p:nvSpPr>
          <p:cNvPr id="28" name="Google Shape;149;p15">
            <a:extLst>
              <a:ext uri="{FF2B5EF4-FFF2-40B4-BE49-F238E27FC236}">
                <a16:creationId xmlns:a16="http://schemas.microsoft.com/office/drawing/2014/main" id="{BBBC7CEA-53DE-4D67-AE12-96DA11783E8A}"/>
              </a:ext>
            </a:extLst>
          </p:cNvPr>
          <p:cNvSpPr txBox="1"/>
          <p:nvPr/>
        </p:nvSpPr>
        <p:spPr>
          <a:xfrm>
            <a:off x="1682397" y="2923689"/>
            <a:ext cx="5012233" cy="266676"/>
          </a:xfrm>
          <a:prstGeom prst="rect">
            <a:avLst/>
          </a:prstGeom>
          <a:noFill/>
          <a:ln>
            <a:noFill/>
          </a:ln>
        </p:spPr>
        <p:txBody>
          <a:bodyPr spcFirstLastPara="1" wrap="square" lIns="120000" tIns="0" rIns="120000" bIns="0" anchor="t" anchorCtr="0">
            <a:spAutoFit/>
          </a:bodyPr>
          <a:lstStyle/>
          <a:p>
            <a:pPr defTabSz="609585">
              <a:buClr>
                <a:srgbClr val="262626"/>
              </a:buClr>
              <a:buSzPts val="2300"/>
            </a:pPr>
            <a:r>
              <a:rPr lang="es-CO" sz="1733" b="1" dirty="0">
                <a:solidFill>
                  <a:srgbClr val="262626"/>
                </a:solidFill>
                <a:latin typeface="Segoe UI" panose="020B0502040204020203" pitchFamily="34" charset="0"/>
                <a:ea typeface="Open Sans SemiBold"/>
                <a:cs typeface="Segoe UI" panose="020B0502040204020203" pitchFamily="34" charset="0"/>
                <a:sym typeface="Open Sans SemiBold"/>
              </a:rPr>
              <a:t>Acciones transformacionales</a:t>
            </a:r>
          </a:p>
        </p:txBody>
      </p:sp>
      <p:sp>
        <p:nvSpPr>
          <p:cNvPr id="32" name="Google Shape;159;p15">
            <a:extLst>
              <a:ext uri="{FF2B5EF4-FFF2-40B4-BE49-F238E27FC236}">
                <a16:creationId xmlns:a16="http://schemas.microsoft.com/office/drawing/2014/main" id="{75B3B4E3-C3CE-4AA3-A99C-9FBCCCDA84D4}"/>
              </a:ext>
            </a:extLst>
          </p:cNvPr>
          <p:cNvSpPr txBox="1"/>
          <p:nvPr/>
        </p:nvSpPr>
        <p:spPr>
          <a:xfrm>
            <a:off x="1682395" y="3293020"/>
            <a:ext cx="5151024" cy="1456434"/>
          </a:xfrm>
          <a:prstGeom prst="rect">
            <a:avLst/>
          </a:prstGeom>
          <a:noFill/>
          <a:ln>
            <a:noFill/>
          </a:ln>
        </p:spPr>
        <p:txBody>
          <a:bodyPr spcFirstLastPara="1" wrap="square" lIns="121900" tIns="60933" rIns="121900" bIns="60933" anchor="t" anchorCtr="0">
            <a:spAutoFit/>
          </a:bodyPr>
          <a:lstStyle/>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Ajustes normativos. </a:t>
            </a:r>
          </a:p>
          <a:p>
            <a:pPr marL="685778" lvl="1"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IGAC - </a:t>
            </a:r>
            <a:r>
              <a:rPr lang="es-MX" sz="1733" b="1" dirty="0">
                <a:solidFill>
                  <a:srgbClr val="383838"/>
                </a:solidFill>
                <a:latin typeface="Segoe UI"/>
                <a:ea typeface="Open Sans"/>
                <a:cs typeface="Segoe UI"/>
                <a:sym typeface="Open Sans"/>
              </a:rPr>
              <a:t>Autoridad Catastral</a:t>
            </a:r>
          </a:p>
          <a:p>
            <a:pPr marL="685778" lvl="1"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SNR – </a:t>
            </a:r>
            <a:r>
              <a:rPr lang="es-MX" sz="1733" b="1" dirty="0">
                <a:solidFill>
                  <a:srgbClr val="383838"/>
                </a:solidFill>
                <a:latin typeface="Segoe UI"/>
                <a:ea typeface="Open Sans"/>
                <a:cs typeface="Segoe UI"/>
                <a:sym typeface="Open Sans"/>
              </a:rPr>
              <a:t>Inspección Vigilancia y Control</a:t>
            </a: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Cambio de modelo de operación.</a:t>
            </a:r>
            <a:endParaRPr lang="es-MX" sz="1733" dirty="0">
              <a:solidFill>
                <a:srgbClr val="383838"/>
              </a:solidFill>
              <a:latin typeface="Segoe UI" panose="020B0502040204020203" pitchFamily="34" charset="0"/>
              <a:ea typeface="Open Sans"/>
              <a:cs typeface="Segoe UI" panose="020B0502040204020203" pitchFamily="34" charset="0"/>
            </a:endParaRP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Apertura metodológica y tecnológica.</a:t>
            </a:r>
            <a:endParaRPr lang="es-MX" sz="1733" dirty="0">
              <a:solidFill>
                <a:srgbClr val="383838"/>
              </a:solidFill>
              <a:latin typeface="Segoe UI" panose="020B0502040204020203" pitchFamily="34" charset="0"/>
              <a:ea typeface="Open Sans"/>
              <a:cs typeface="Segoe UI" panose="020B0502040204020203" pitchFamily="34" charset="0"/>
            </a:endParaRPr>
          </a:p>
        </p:txBody>
      </p:sp>
      <p:sp>
        <p:nvSpPr>
          <p:cNvPr id="8" name="Google Shape;149;p15">
            <a:extLst>
              <a:ext uri="{FF2B5EF4-FFF2-40B4-BE49-F238E27FC236}">
                <a16:creationId xmlns:a16="http://schemas.microsoft.com/office/drawing/2014/main" id="{9D2B4D15-9F74-4EA0-9427-5EF9DF93BFE1}"/>
              </a:ext>
            </a:extLst>
          </p:cNvPr>
          <p:cNvSpPr txBox="1"/>
          <p:nvPr/>
        </p:nvSpPr>
        <p:spPr>
          <a:xfrm>
            <a:off x="1682396" y="5019315"/>
            <a:ext cx="5260899" cy="266676"/>
          </a:xfrm>
          <a:prstGeom prst="rect">
            <a:avLst/>
          </a:prstGeom>
          <a:noFill/>
          <a:ln>
            <a:noFill/>
          </a:ln>
        </p:spPr>
        <p:txBody>
          <a:bodyPr spcFirstLastPara="1" wrap="square" lIns="120000" tIns="0" rIns="120000" bIns="0" anchor="t" anchorCtr="0">
            <a:spAutoFit/>
          </a:bodyPr>
          <a:lstStyle/>
          <a:p>
            <a:pPr defTabSz="609585">
              <a:buClr>
                <a:srgbClr val="262626"/>
              </a:buClr>
              <a:buSzPts val="2300"/>
            </a:pPr>
            <a:r>
              <a:rPr lang="es-CO" sz="1733" b="1" dirty="0">
                <a:solidFill>
                  <a:srgbClr val="262626"/>
                </a:solidFill>
                <a:latin typeface="Segoe UI" panose="020B0502040204020203" pitchFamily="34" charset="0"/>
                <a:ea typeface="Open Sans SemiBold"/>
                <a:cs typeface="Segoe UI" panose="020B0502040204020203" pitchFamily="34" charset="0"/>
                <a:sym typeface="Open Sans SemiBold"/>
              </a:rPr>
              <a:t>Simplificación en los procesos</a:t>
            </a:r>
          </a:p>
        </p:txBody>
      </p:sp>
      <p:sp>
        <p:nvSpPr>
          <p:cNvPr id="9" name="Google Shape;159;p15">
            <a:extLst>
              <a:ext uri="{FF2B5EF4-FFF2-40B4-BE49-F238E27FC236}">
                <a16:creationId xmlns:a16="http://schemas.microsoft.com/office/drawing/2014/main" id="{4A80FF47-363E-4DD6-A78F-13A1A98CDD1F}"/>
              </a:ext>
            </a:extLst>
          </p:cNvPr>
          <p:cNvSpPr txBox="1"/>
          <p:nvPr/>
        </p:nvSpPr>
        <p:spPr>
          <a:xfrm>
            <a:off x="1635932" y="5388647"/>
            <a:ext cx="5731235" cy="1456434"/>
          </a:xfrm>
          <a:prstGeom prst="rect">
            <a:avLst/>
          </a:prstGeom>
          <a:noFill/>
          <a:ln>
            <a:noFill/>
          </a:ln>
        </p:spPr>
        <p:txBody>
          <a:bodyPr spcFirstLastPara="1" wrap="square" lIns="121900" tIns="60933" rIns="121900" bIns="60933" anchor="t" anchorCtr="0">
            <a:spAutoFit/>
          </a:bodyPr>
          <a:lstStyle/>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Relevancia al </a:t>
            </a:r>
            <a:r>
              <a:rPr lang="es-MX" sz="1733" b="1" i="1" dirty="0">
                <a:solidFill>
                  <a:srgbClr val="383838"/>
                </a:solidFill>
                <a:latin typeface="Segoe UI"/>
                <a:ea typeface="Open Sans"/>
                <a:cs typeface="Segoe UI"/>
                <a:sym typeface="Open Sans"/>
              </a:rPr>
              <a:t>¿qué?</a:t>
            </a:r>
            <a:r>
              <a:rPr lang="es-MX" sz="1733" b="1" dirty="0">
                <a:solidFill>
                  <a:srgbClr val="383838"/>
                </a:solidFill>
                <a:latin typeface="Segoe UI"/>
                <a:ea typeface="Open Sans"/>
                <a:cs typeface="Segoe UI"/>
                <a:sym typeface="Open Sans"/>
              </a:rPr>
              <a:t> </a:t>
            </a:r>
            <a:r>
              <a:rPr lang="es-MX" sz="1733" dirty="0">
                <a:solidFill>
                  <a:srgbClr val="383838"/>
                </a:solidFill>
                <a:latin typeface="Segoe UI"/>
                <a:ea typeface="Open Sans"/>
                <a:cs typeface="Segoe UI"/>
                <a:sym typeface="Open Sans"/>
              </a:rPr>
              <a:t>y </a:t>
            </a:r>
            <a:r>
              <a:rPr lang="es-MX" sz="1733" b="1" i="1" dirty="0">
                <a:solidFill>
                  <a:srgbClr val="383838"/>
                </a:solidFill>
                <a:latin typeface="Segoe UI"/>
                <a:ea typeface="Open Sans"/>
                <a:cs typeface="Segoe UI"/>
                <a:sym typeface="Open Sans"/>
              </a:rPr>
              <a:t>¿para qué?</a:t>
            </a:r>
            <a:r>
              <a:rPr lang="es-MX" sz="1733" dirty="0">
                <a:solidFill>
                  <a:srgbClr val="383838"/>
                </a:solidFill>
                <a:latin typeface="Segoe UI"/>
                <a:ea typeface="Open Sans"/>
                <a:cs typeface="Segoe UI"/>
                <a:sym typeface="Open Sans"/>
              </a:rPr>
              <a:t>, sin condicionar el </a:t>
            </a:r>
            <a:r>
              <a:rPr lang="es-MX" sz="1733" b="1" i="1" dirty="0">
                <a:solidFill>
                  <a:srgbClr val="383838"/>
                </a:solidFill>
                <a:latin typeface="Segoe UI"/>
                <a:ea typeface="Open Sans"/>
                <a:cs typeface="Segoe UI"/>
                <a:sym typeface="Open Sans"/>
              </a:rPr>
              <a:t>¿cómo?</a:t>
            </a: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rPr>
              <a:t>Esquemas colaborativos</a:t>
            </a:r>
            <a:endParaRPr lang="es-MX" sz="1733" dirty="0">
              <a:solidFill>
                <a:srgbClr val="383838"/>
              </a:solidFill>
              <a:latin typeface="Segoe UI"/>
              <a:ea typeface="Open Sans"/>
              <a:cs typeface="Segoe UI"/>
              <a:sym typeface="Open Sans"/>
            </a:endParaRP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Modelos sostenibles (catastro con enfoque territorial).</a:t>
            </a:r>
            <a:endParaRPr lang="es-MX" sz="1733" dirty="0">
              <a:solidFill>
                <a:srgbClr val="383838"/>
              </a:solidFill>
              <a:latin typeface="Segoe UI"/>
              <a:ea typeface="Open Sans"/>
              <a:cs typeface="Segoe UI"/>
            </a:endParaRPr>
          </a:p>
          <a:p>
            <a:pPr marL="228589" indent="-228589" defTabSz="609585">
              <a:buClr>
                <a:srgbClr val="A01F62"/>
              </a:buClr>
              <a:buSzPts val="1400"/>
              <a:buFont typeface="Arial" panose="020B0604020202020204" pitchFamily="34" charset="0"/>
              <a:buChar char="•"/>
            </a:pPr>
            <a:r>
              <a:rPr lang="es-MX" sz="1733" dirty="0">
                <a:solidFill>
                  <a:srgbClr val="383838"/>
                </a:solidFill>
                <a:latin typeface="Segoe UI"/>
                <a:ea typeface="Open Sans"/>
                <a:cs typeface="Segoe UI"/>
                <a:sym typeface="Open Sans"/>
              </a:rPr>
              <a:t>Uso eficiente de la información catastral.</a:t>
            </a:r>
            <a:endParaRPr lang="es-MX" sz="1733" dirty="0">
              <a:solidFill>
                <a:srgbClr val="383838"/>
              </a:solidFill>
              <a:latin typeface="Segoe UI"/>
              <a:ea typeface="Open Sans"/>
              <a:cs typeface="Segoe UI"/>
            </a:endParaRPr>
          </a:p>
        </p:txBody>
      </p:sp>
      <p:sp>
        <p:nvSpPr>
          <p:cNvPr id="5" name="17 Rectángulo">
            <a:extLst>
              <a:ext uri="{FF2B5EF4-FFF2-40B4-BE49-F238E27FC236}">
                <a16:creationId xmlns:a16="http://schemas.microsoft.com/office/drawing/2014/main" id="{9CEB6387-3638-4BF6-AA53-37501A6B60AF}"/>
              </a:ext>
            </a:extLst>
          </p:cNvPr>
          <p:cNvSpPr/>
          <p:nvPr/>
        </p:nvSpPr>
        <p:spPr>
          <a:xfrm>
            <a:off x="315153" y="699458"/>
            <a:ext cx="6926883" cy="615553"/>
          </a:xfrm>
          <a:prstGeom prst="rect">
            <a:avLst/>
          </a:prstGeom>
          <a:noFill/>
        </p:spPr>
        <p:txBody>
          <a:bodyPr wrap="square" lIns="121920" tIns="60960" rIns="121920" bIns="60960" anchor="t">
            <a:noAutofit/>
          </a:bodyPr>
          <a:lstStyle/>
          <a:p>
            <a:pPr defTabSz="609585"/>
            <a:endParaRPr lang="es-CO" sz="2400" b="1" dirty="0">
              <a:solidFill>
                <a:srgbClr val="B6004B"/>
              </a:solidFill>
              <a:latin typeface="Segoe UI"/>
              <a:cs typeface="Segoe UI"/>
            </a:endParaRPr>
          </a:p>
        </p:txBody>
      </p:sp>
      <p:pic>
        <p:nvPicPr>
          <p:cNvPr id="15" name="Imagen 14">
            <a:extLst>
              <a:ext uri="{FF2B5EF4-FFF2-40B4-BE49-F238E27FC236}">
                <a16:creationId xmlns:a16="http://schemas.microsoft.com/office/drawing/2014/main" id="{A64B5C33-82AC-4ADF-B438-EC79F4E1A7ED}"/>
              </a:ext>
            </a:extLst>
          </p:cNvPr>
          <p:cNvPicPr>
            <a:picLocks noChangeAspect="1"/>
          </p:cNvPicPr>
          <p:nvPr/>
        </p:nvPicPr>
        <p:blipFill>
          <a:blip r:embed="rId3" cstate="print">
            <a:alphaModFix amt="65000"/>
            <a:extLst>
              <a:ext uri="{28A0092B-C50C-407E-A947-70E740481C1C}">
                <a14:useLocalDpi xmlns:a14="http://schemas.microsoft.com/office/drawing/2010/main"/>
              </a:ext>
            </a:extLst>
          </a:blip>
          <a:stretch>
            <a:fillRect/>
          </a:stretch>
        </p:blipFill>
        <p:spPr>
          <a:xfrm>
            <a:off x="569072" y="1312695"/>
            <a:ext cx="867549" cy="867549"/>
          </a:xfrm>
          <a:prstGeom prst="rect">
            <a:avLst/>
          </a:prstGeom>
        </p:spPr>
      </p:pic>
      <p:pic>
        <p:nvPicPr>
          <p:cNvPr id="17" name="Imagen 16">
            <a:extLst>
              <a:ext uri="{FF2B5EF4-FFF2-40B4-BE49-F238E27FC236}">
                <a16:creationId xmlns:a16="http://schemas.microsoft.com/office/drawing/2014/main" id="{D3A610DC-6CB3-46BA-BF35-499FD3D191F0}"/>
              </a:ext>
            </a:extLst>
          </p:cNvPr>
          <p:cNvPicPr>
            <a:picLocks noChangeAspect="1"/>
          </p:cNvPicPr>
          <p:nvPr/>
        </p:nvPicPr>
        <p:blipFill>
          <a:blip r:embed="rId4" cstate="print">
            <a:alphaModFix amt="65000"/>
            <a:extLst>
              <a:ext uri="{28A0092B-C50C-407E-A947-70E740481C1C}">
                <a14:useLocalDpi xmlns:a14="http://schemas.microsoft.com/office/drawing/2010/main"/>
              </a:ext>
            </a:extLst>
          </a:blip>
          <a:stretch>
            <a:fillRect/>
          </a:stretch>
        </p:blipFill>
        <p:spPr>
          <a:xfrm>
            <a:off x="569072" y="3060762"/>
            <a:ext cx="867549" cy="867549"/>
          </a:xfrm>
          <a:prstGeom prst="rect">
            <a:avLst/>
          </a:prstGeom>
        </p:spPr>
      </p:pic>
      <p:pic>
        <p:nvPicPr>
          <p:cNvPr id="19" name="Imagen 18">
            <a:extLst>
              <a:ext uri="{FF2B5EF4-FFF2-40B4-BE49-F238E27FC236}">
                <a16:creationId xmlns:a16="http://schemas.microsoft.com/office/drawing/2014/main" id="{5570DF08-E750-49DF-8295-63891F5B272F}"/>
              </a:ext>
            </a:extLst>
          </p:cNvPr>
          <p:cNvPicPr>
            <a:picLocks noChangeAspect="1"/>
          </p:cNvPicPr>
          <p:nvPr/>
        </p:nvPicPr>
        <p:blipFill>
          <a:blip r:embed="rId5" cstate="print">
            <a:alphaModFix amt="65000"/>
            <a:extLst>
              <a:ext uri="{28A0092B-C50C-407E-A947-70E740481C1C}">
                <a14:useLocalDpi xmlns:a14="http://schemas.microsoft.com/office/drawing/2010/main"/>
              </a:ext>
            </a:extLst>
          </a:blip>
          <a:stretch>
            <a:fillRect/>
          </a:stretch>
        </p:blipFill>
        <p:spPr>
          <a:xfrm>
            <a:off x="569072" y="5155856"/>
            <a:ext cx="867549" cy="867549"/>
          </a:xfrm>
          <a:prstGeom prst="rect">
            <a:avLst/>
          </a:prstGeom>
        </p:spPr>
      </p:pic>
      <p:cxnSp>
        <p:nvCxnSpPr>
          <p:cNvPr id="16" name="Conector recto 15"/>
          <p:cNvCxnSpPr/>
          <p:nvPr/>
        </p:nvCxnSpPr>
        <p:spPr>
          <a:xfrm flipH="1">
            <a:off x="436939" y="2662525"/>
            <a:ext cx="6560348" cy="0"/>
          </a:xfrm>
          <a:prstGeom prst="line">
            <a:avLst/>
          </a:prstGeom>
          <a:ln w="6350" cmpd="sng">
            <a:solidFill>
              <a:srgbClr val="701645"/>
            </a:solidFill>
          </a:ln>
          <a:effectLst/>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flipH="1">
            <a:off x="436939" y="4819931"/>
            <a:ext cx="6560348" cy="0"/>
          </a:xfrm>
          <a:prstGeom prst="line">
            <a:avLst/>
          </a:prstGeom>
          <a:ln w="6350" cmpd="sng">
            <a:solidFill>
              <a:srgbClr val="701645"/>
            </a:solidFill>
          </a:ln>
          <a:effectLst/>
        </p:spPr>
        <p:style>
          <a:lnRef idx="2">
            <a:schemeClr val="accent1"/>
          </a:lnRef>
          <a:fillRef idx="0">
            <a:schemeClr val="accent1"/>
          </a:fillRef>
          <a:effectRef idx="1">
            <a:schemeClr val="accent1"/>
          </a:effectRef>
          <a:fontRef idx="minor">
            <a:schemeClr val="tx1"/>
          </a:fontRef>
        </p:style>
      </p:cxnSp>
      <p:sp>
        <p:nvSpPr>
          <p:cNvPr id="21" name="17 Rectángulo">
            <a:extLst>
              <a:ext uri="{FF2B5EF4-FFF2-40B4-BE49-F238E27FC236}">
                <a16:creationId xmlns:a16="http://schemas.microsoft.com/office/drawing/2014/main" id="{25685B50-F0C2-4CCD-9FFF-016F9A79476D}"/>
              </a:ext>
            </a:extLst>
          </p:cNvPr>
          <p:cNvSpPr/>
          <p:nvPr/>
        </p:nvSpPr>
        <p:spPr>
          <a:xfrm>
            <a:off x="272343" y="174384"/>
            <a:ext cx="6422288" cy="615553"/>
          </a:xfrm>
          <a:prstGeom prst="rect">
            <a:avLst/>
          </a:prstGeom>
          <a:solidFill>
            <a:schemeClr val="bg1"/>
          </a:solidFill>
        </p:spPr>
        <p:txBody>
          <a:bodyPr wrap="square">
            <a:noAutofit/>
          </a:bodyPr>
          <a:lstStyle/>
          <a:p>
            <a:pPr defTabSz="609585"/>
            <a:r>
              <a:rPr lang="es-MX" sz="3200" b="1" dirty="0">
                <a:solidFill>
                  <a:srgbClr val="065381"/>
                </a:solidFill>
                <a:latin typeface="Segoe UI" panose="020B0502040204020203" pitchFamily="34" charset="0"/>
                <a:cs typeface="Segoe UI" pitchFamily="34" charset="0"/>
              </a:rPr>
              <a:t>Premisas del nuevo modelo de                 catastro multipropósito</a:t>
            </a:r>
          </a:p>
        </p:txBody>
      </p:sp>
      <p:sp>
        <p:nvSpPr>
          <p:cNvPr id="22" name="CuadroTexto 21">
            <a:extLst>
              <a:ext uri="{FF2B5EF4-FFF2-40B4-BE49-F238E27FC236}">
                <a16:creationId xmlns:a16="http://schemas.microsoft.com/office/drawing/2014/main" id="{5F9663A2-4EB1-4A8C-B3B7-B0C81D097FEA}"/>
              </a:ext>
            </a:extLst>
          </p:cNvPr>
          <p:cNvSpPr txBox="1"/>
          <p:nvPr/>
        </p:nvSpPr>
        <p:spPr>
          <a:xfrm>
            <a:off x="7278118" y="6566246"/>
            <a:ext cx="2487103" cy="254044"/>
          </a:xfrm>
          <a:prstGeom prst="rect">
            <a:avLst/>
          </a:prstGeom>
          <a:noFill/>
        </p:spPr>
        <p:txBody>
          <a:bodyPr wrap="square">
            <a:spAutoFit/>
          </a:bodyPr>
          <a:lstStyle/>
          <a:p>
            <a:pPr algn="ctr" defTabSz="609585"/>
            <a:r>
              <a:rPr lang="es-CO" sz="1051" i="1" dirty="0">
                <a:solidFill>
                  <a:srgbClr val="000000"/>
                </a:solidFill>
                <a:latin typeface="Segoe UI" panose="020B0502040204020203" pitchFamily="34" charset="0"/>
                <a:cs typeface="Segoe UI" panose="020B0502040204020203" pitchFamily="34" charset="0"/>
              </a:rPr>
              <a:t>Fuente: ANT, Kadaster</a:t>
            </a:r>
            <a:endParaRPr lang="es-CO" sz="1051" i="1" dirty="0">
              <a:solidFill>
                <a:prstClr val="black"/>
              </a:solidFill>
              <a:latin typeface="Segoe UI" panose="020B0502040204020203" pitchFamily="34" charset="0"/>
              <a:cs typeface="Segoe UI" panose="020B0502040204020203" pitchFamily="34" charset="0"/>
            </a:endParaRPr>
          </a:p>
        </p:txBody>
      </p:sp>
      <p:pic>
        <p:nvPicPr>
          <p:cNvPr id="23" name="Imagen 22" descr="Un grupo de personas de pie&#10;&#10;Descripción generada automáticamente">
            <a:extLst>
              <a:ext uri="{FF2B5EF4-FFF2-40B4-BE49-F238E27FC236}">
                <a16:creationId xmlns:a16="http://schemas.microsoft.com/office/drawing/2014/main" id="{2E1B7ED6-4F1E-478E-98FB-973B025DDDF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587371" y="420369"/>
            <a:ext cx="3477989" cy="3491161"/>
          </a:xfrm>
          <a:prstGeom prst="rect">
            <a:avLst/>
          </a:prstGeom>
        </p:spPr>
      </p:pic>
      <p:pic>
        <p:nvPicPr>
          <p:cNvPr id="24" name="Imagen 23">
            <a:extLst>
              <a:ext uri="{FF2B5EF4-FFF2-40B4-BE49-F238E27FC236}">
                <a16:creationId xmlns:a16="http://schemas.microsoft.com/office/drawing/2014/main" id="{73A2FC5A-0CCD-4D45-AC7E-A0E15085EB9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76172" y="2648826"/>
            <a:ext cx="2341153" cy="3765471"/>
          </a:xfrm>
          <a:prstGeom prst="rect">
            <a:avLst/>
          </a:prstGeom>
        </p:spPr>
      </p:pic>
    </p:spTree>
    <p:extLst>
      <p:ext uri="{BB962C8B-B14F-4D97-AF65-F5344CB8AC3E}">
        <p14:creationId xmlns:p14="http://schemas.microsoft.com/office/powerpoint/2010/main" val="339047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Shape 13">
            <a:extLst>
              <a:ext uri="{FF2B5EF4-FFF2-40B4-BE49-F238E27FC236}">
                <a16:creationId xmlns:a16="http://schemas.microsoft.com/office/drawing/2014/main" id="{4FA0520C-601D-47AA-9A65-CB776F57B338}"/>
              </a:ext>
            </a:extLst>
          </p:cNvPr>
          <p:cNvSpPr/>
          <p:nvPr/>
        </p:nvSpPr>
        <p:spPr>
          <a:xfrm>
            <a:off x="2191071" y="3491382"/>
            <a:ext cx="60959" cy="710153"/>
          </a:xfrm>
          <a:custGeom>
            <a:avLst/>
            <a:gdLst>
              <a:gd name="connsiteX0" fmla="*/ 0 w 8481"/>
              <a:gd name="connsiteY0" fmla="*/ 0 h 916719"/>
              <a:gd name="connsiteX1" fmla="*/ 0 w 8481"/>
              <a:gd name="connsiteY1" fmla="*/ 916720 h 916719"/>
            </a:gdLst>
            <a:ahLst/>
            <a:cxnLst>
              <a:cxn ang="0">
                <a:pos x="connsiteX0" y="connsiteY0"/>
              </a:cxn>
              <a:cxn ang="0">
                <a:pos x="connsiteX1" y="connsiteY1"/>
              </a:cxn>
            </a:cxnLst>
            <a:rect l="l" t="t" r="r" b="b"/>
            <a:pathLst>
              <a:path w="8481" h="916719">
                <a:moveTo>
                  <a:pt x="0" y="0"/>
                </a:moveTo>
                <a:lnTo>
                  <a:pt x="0" y="916720"/>
                </a:lnTo>
              </a:path>
            </a:pathLst>
          </a:custGeom>
          <a:ln w="25429" cap="flat">
            <a:solidFill>
              <a:srgbClr val="3FA5C4"/>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 name="TextBox 231">
            <a:extLst>
              <a:ext uri="{FF2B5EF4-FFF2-40B4-BE49-F238E27FC236}">
                <a16:creationId xmlns:a16="http://schemas.microsoft.com/office/drawing/2014/main" id="{517205D8-9114-4297-9625-77DED4512BF5}"/>
              </a:ext>
            </a:extLst>
          </p:cNvPr>
          <p:cNvSpPr txBox="1"/>
          <p:nvPr/>
        </p:nvSpPr>
        <p:spPr>
          <a:xfrm>
            <a:off x="5765339" y="4269325"/>
            <a:ext cx="518091" cy="461665"/>
          </a:xfrm>
          <a:prstGeom prst="rect">
            <a:avLst/>
          </a:prstGeom>
          <a:noFill/>
        </p:spPr>
        <p:txBody>
          <a:bodyPr wrap="none" rtlCol="0">
            <a:spAutoFit/>
          </a:bodyPr>
          <a:lstStyle/>
          <a:p>
            <a:pPr defTabSz="609585">
              <a:defRPr/>
            </a:pPr>
            <a:r>
              <a:rPr lang="en-US" sz="2400" dirty="0">
                <a:solidFill>
                  <a:srgbClr val="919191"/>
                </a:solidFill>
                <a:latin typeface="Segoe UI" panose="020B0502040204020203" pitchFamily="34" charset="0"/>
                <a:cs typeface="Segoe UI" panose="020B0502040204020203" pitchFamily="34" charset="0"/>
                <a:sym typeface="Calibri"/>
                <a:rtl val="0"/>
              </a:rPr>
              <a:t>03</a:t>
            </a:r>
          </a:p>
        </p:txBody>
      </p:sp>
      <p:sp>
        <p:nvSpPr>
          <p:cNvPr id="187" name="Freeform: Shape 7">
            <a:extLst>
              <a:ext uri="{FF2B5EF4-FFF2-40B4-BE49-F238E27FC236}">
                <a16:creationId xmlns:a16="http://schemas.microsoft.com/office/drawing/2014/main" id="{32168368-D16A-4CDB-92B1-FA348D0B8904}"/>
              </a:ext>
            </a:extLst>
          </p:cNvPr>
          <p:cNvSpPr/>
          <p:nvPr/>
        </p:nvSpPr>
        <p:spPr>
          <a:xfrm>
            <a:off x="1936596" y="4178596"/>
            <a:ext cx="523901" cy="523901"/>
          </a:xfrm>
          <a:custGeom>
            <a:avLst/>
            <a:gdLst>
              <a:gd name="connsiteX0" fmla="*/ 507508 w 507507"/>
              <a:gd name="connsiteY0" fmla="*/ 253754 h 507507"/>
              <a:gd name="connsiteX1" fmla="*/ 253754 w 507507"/>
              <a:gd name="connsiteY1" fmla="*/ 507508 h 507507"/>
              <a:gd name="connsiteX2" fmla="*/ 0 w 507507"/>
              <a:gd name="connsiteY2" fmla="*/ 253754 h 507507"/>
              <a:gd name="connsiteX3" fmla="*/ 253754 w 507507"/>
              <a:gd name="connsiteY3" fmla="*/ 0 h 507507"/>
              <a:gd name="connsiteX4" fmla="*/ 507508 w 507507"/>
              <a:gd name="connsiteY4" fmla="*/ 253754 h 50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07" h="507507">
                <a:moveTo>
                  <a:pt x="507508" y="253754"/>
                </a:moveTo>
                <a:cubicBezTo>
                  <a:pt x="507508" y="393898"/>
                  <a:pt x="393898" y="507508"/>
                  <a:pt x="253754" y="507508"/>
                </a:cubicBezTo>
                <a:cubicBezTo>
                  <a:pt x="113610" y="507508"/>
                  <a:pt x="0" y="393899"/>
                  <a:pt x="0" y="253754"/>
                </a:cubicBezTo>
                <a:cubicBezTo>
                  <a:pt x="0" y="113610"/>
                  <a:pt x="113610" y="0"/>
                  <a:pt x="253754" y="0"/>
                </a:cubicBezTo>
                <a:cubicBezTo>
                  <a:pt x="393898" y="0"/>
                  <a:pt x="507508" y="113609"/>
                  <a:pt x="507508" y="253754"/>
                </a:cubicBezTo>
                <a:close/>
              </a:path>
            </a:pathLst>
          </a:custGeom>
          <a:noFill/>
          <a:ln w="42381" cap="flat">
            <a:solidFill>
              <a:srgbClr val="3FA5C4"/>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8" name="TextBox 8">
            <a:extLst>
              <a:ext uri="{FF2B5EF4-FFF2-40B4-BE49-F238E27FC236}">
                <a16:creationId xmlns:a16="http://schemas.microsoft.com/office/drawing/2014/main" id="{FFAB39C6-810F-4A73-B10F-506939130975}"/>
              </a:ext>
            </a:extLst>
          </p:cNvPr>
          <p:cNvSpPr txBox="1"/>
          <p:nvPr/>
        </p:nvSpPr>
        <p:spPr>
          <a:xfrm>
            <a:off x="1908725" y="4194326"/>
            <a:ext cx="518091" cy="461665"/>
          </a:xfrm>
          <a:prstGeom prst="rect">
            <a:avLst/>
          </a:prstGeom>
          <a:noFill/>
        </p:spPr>
        <p:txBody>
          <a:bodyPr wrap="none" rtlCol="0">
            <a:spAutoFit/>
          </a:bodyPr>
          <a:lstStyle/>
          <a:p>
            <a:pPr defTabSz="609585">
              <a:defRPr/>
            </a:pPr>
            <a:r>
              <a:rPr lang="en-US" sz="2400" dirty="0">
                <a:solidFill>
                  <a:srgbClr val="919191"/>
                </a:solidFill>
                <a:latin typeface="Segoe UI" panose="020B0502040204020203" pitchFamily="34" charset="0"/>
                <a:cs typeface="Segoe UI" panose="020B0502040204020203" pitchFamily="34" charset="0"/>
                <a:sym typeface="Calibri"/>
                <a:rtl val="0"/>
              </a:rPr>
              <a:t>01</a:t>
            </a:r>
          </a:p>
        </p:txBody>
      </p:sp>
      <p:sp>
        <p:nvSpPr>
          <p:cNvPr id="6" name="Freeform: Shape 13">
            <a:extLst>
              <a:ext uri="{FF2B5EF4-FFF2-40B4-BE49-F238E27FC236}">
                <a16:creationId xmlns:a16="http://schemas.microsoft.com/office/drawing/2014/main" id="{E59F9997-AB5B-42B0-987F-0F68907EDBBB}"/>
              </a:ext>
            </a:extLst>
          </p:cNvPr>
          <p:cNvSpPr/>
          <p:nvPr/>
        </p:nvSpPr>
        <p:spPr>
          <a:xfrm>
            <a:off x="6052247" y="3562753"/>
            <a:ext cx="60959" cy="710153"/>
          </a:xfrm>
          <a:custGeom>
            <a:avLst/>
            <a:gdLst>
              <a:gd name="connsiteX0" fmla="*/ 0 w 8481"/>
              <a:gd name="connsiteY0" fmla="*/ 0 h 916719"/>
              <a:gd name="connsiteX1" fmla="*/ 0 w 8481"/>
              <a:gd name="connsiteY1" fmla="*/ 916720 h 916719"/>
            </a:gdLst>
            <a:ahLst/>
            <a:cxnLst>
              <a:cxn ang="0">
                <a:pos x="connsiteX0" y="connsiteY0"/>
              </a:cxn>
              <a:cxn ang="0">
                <a:pos x="connsiteX1" y="connsiteY1"/>
              </a:cxn>
            </a:cxnLst>
            <a:rect l="l" t="t" r="r" b="b"/>
            <a:pathLst>
              <a:path w="8481" h="916719">
                <a:moveTo>
                  <a:pt x="0" y="0"/>
                </a:moveTo>
                <a:lnTo>
                  <a:pt x="0" y="916720"/>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 name="Freeform: Shape 17">
            <a:extLst>
              <a:ext uri="{FF2B5EF4-FFF2-40B4-BE49-F238E27FC236}">
                <a16:creationId xmlns:a16="http://schemas.microsoft.com/office/drawing/2014/main" id="{3663BEE5-4812-453A-82E2-D3F732F9363E}"/>
              </a:ext>
            </a:extLst>
          </p:cNvPr>
          <p:cNvSpPr/>
          <p:nvPr/>
        </p:nvSpPr>
        <p:spPr>
          <a:xfrm>
            <a:off x="9939493" y="3540865"/>
            <a:ext cx="60959" cy="726579"/>
          </a:xfrm>
          <a:custGeom>
            <a:avLst/>
            <a:gdLst>
              <a:gd name="connsiteX0" fmla="*/ 0 w 8481"/>
              <a:gd name="connsiteY0" fmla="*/ 0 h 937922"/>
              <a:gd name="connsiteX1" fmla="*/ 0 w 8481"/>
              <a:gd name="connsiteY1" fmla="*/ 937922 h 937922"/>
            </a:gdLst>
            <a:ahLst/>
            <a:cxnLst>
              <a:cxn ang="0">
                <a:pos x="connsiteX0" y="connsiteY0"/>
              </a:cxn>
              <a:cxn ang="0">
                <a:pos x="connsiteX1" y="connsiteY1"/>
              </a:cxn>
            </a:cxnLst>
            <a:rect l="l" t="t" r="r" b="b"/>
            <a:pathLst>
              <a:path w="8481" h="937922">
                <a:moveTo>
                  <a:pt x="0" y="0"/>
                </a:moveTo>
                <a:lnTo>
                  <a:pt x="0" y="937922"/>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5" name="Freeform: Shape 20">
            <a:extLst>
              <a:ext uri="{FF2B5EF4-FFF2-40B4-BE49-F238E27FC236}">
                <a16:creationId xmlns:a16="http://schemas.microsoft.com/office/drawing/2014/main" id="{DDF2C817-D3E4-435C-9507-6E173CA9FB65}"/>
              </a:ext>
            </a:extLst>
          </p:cNvPr>
          <p:cNvSpPr/>
          <p:nvPr/>
        </p:nvSpPr>
        <p:spPr>
          <a:xfrm>
            <a:off x="3853952" y="2334942"/>
            <a:ext cx="523901" cy="523903"/>
          </a:xfrm>
          <a:custGeom>
            <a:avLst/>
            <a:gdLst>
              <a:gd name="connsiteX0" fmla="*/ 507508 w 507507"/>
              <a:gd name="connsiteY0" fmla="*/ 253754 h 507507"/>
              <a:gd name="connsiteX1" fmla="*/ 253754 w 507507"/>
              <a:gd name="connsiteY1" fmla="*/ 507508 h 507507"/>
              <a:gd name="connsiteX2" fmla="*/ 0 w 507507"/>
              <a:gd name="connsiteY2" fmla="*/ 253754 h 507507"/>
              <a:gd name="connsiteX3" fmla="*/ 253754 w 507507"/>
              <a:gd name="connsiteY3" fmla="*/ 0 h 507507"/>
              <a:gd name="connsiteX4" fmla="*/ 507508 w 507507"/>
              <a:gd name="connsiteY4" fmla="*/ 253754 h 50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07" h="507507">
                <a:moveTo>
                  <a:pt x="507508" y="253754"/>
                </a:moveTo>
                <a:cubicBezTo>
                  <a:pt x="507508" y="393898"/>
                  <a:pt x="393898" y="507508"/>
                  <a:pt x="253754" y="507508"/>
                </a:cubicBezTo>
                <a:cubicBezTo>
                  <a:pt x="113609" y="507508"/>
                  <a:pt x="0" y="393898"/>
                  <a:pt x="0" y="253754"/>
                </a:cubicBezTo>
                <a:cubicBezTo>
                  <a:pt x="0" y="113610"/>
                  <a:pt x="113609" y="0"/>
                  <a:pt x="253754" y="0"/>
                </a:cubicBezTo>
                <a:cubicBezTo>
                  <a:pt x="393898" y="0"/>
                  <a:pt x="507508" y="113610"/>
                  <a:pt x="507508" y="253754"/>
                </a:cubicBezTo>
                <a:close/>
              </a:path>
            </a:pathLst>
          </a:custGeom>
          <a:noFill/>
          <a:ln w="42381"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6" name="Freeform: Shape 21">
            <a:extLst>
              <a:ext uri="{FF2B5EF4-FFF2-40B4-BE49-F238E27FC236}">
                <a16:creationId xmlns:a16="http://schemas.microsoft.com/office/drawing/2014/main" id="{35CE687F-387E-48D3-B98B-7AA635476583}"/>
              </a:ext>
            </a:extLst>
          </p:cNvPr>
          <p:cNvSpPr/>
          <p:nvPr/>
        </p:nvSpPr>
        <p:spPr>
          <a:xfrm>
            <a:off x="4117641" y="2856743"/>
            <a:ext cx="8755" cy="706008"/>
          </a:xfrm>
          <a:custGeom>
            <a:avLst/>
            <a:gdLst>
              <a:gd name="connsiteX0" fmla="*/ 0 w 8481"/>
              <a:gd name="connsiteY0" fmla="*/ 683914 h 683914"/>
              <a:gd name="connsiteX1" fmla="*/ 0 w 8481"/>
              <a:gd name="connsiteY1" fmla="*/ 0 h 683914"/>
            </a:gdLst>
            <a:ahLst/>
            <a:cxnLst>
              <a:cxn ang="0">
                <a:pos x="connsiteX0" y="connsiteY0"/>
              </a:cxn>
              <a:cxn ang="0">
                <a:pos x="connsiteX1" y="connsiteY1"/>
              </a:cxn>
            </a:cxnLst>
            <a:rect l="l" t="t" r="r" b="b"/>
            <a:pathLst>
              <a:path w="8481" h="683914">
                <a:moveTo>
                  <a:pt x="0" y="683914"/>
                </a:moveTo>
                <a:lnTo>
                  <a:pt x="0" y="0"/>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4" name="TextBox 22">
            <a:extLst>
              <a:ext uri="{FF2B5EF4-FFF2-40B4-BE49-F238E27FC236}">
                <a16:creationId xmlns:a16="http://schemas.microsoft.com/office/drawing/2014/main" id="{DA130A90-0555-4EE5-BFFE-E0CE80358056}"/>
              </a:ext>
            </a:extLst>
          </p:cNvPr>
          <p:cNvSpPr txBox="1"/>
          <p:nvPr/>
        </p:nvSpPr>
        <p:spPr>
          <a:xfrm>
            <a:off x="3826081" y="2350672"/>
            <a:ext cx="518091" cy="461665"/>
          </a:xfrm>
          <a:prstGeom prst="rect">
            <a:avLst/>
          </a:prstGeom>
          <a:noFill/>
        </p:spPr>
        <p:txBody>
          <a:bodyPr wrap="none" rtlCol="0">
            <a:spAutoFit/>
          </a:bodyPr>
          <a:lstStyle/>
          <a:p>
            <a:pPr defTabSz="609585">
              <a:defRPr/>
            </a:pPr>
            <a:r>
              <a:rPr lang="en-US" sz="2400" dirty="0">
                <a:solidFill>
                  <a:srgbClr val="919191"/>
                </a:solidFill>
                <a:latin typeface="Segoe UI" panose="020B0502040204020203" pitchFamily="34" charset="0"/>
                <a:cs typeface="Segoe UI" panose="020B0502040204020203" pitchFamily="34" charset="0"/>
                <a:sym typeface="Calibri"/>
                <a:rtl val="0"/>
              </a:rPr>
              <a:t>02</a:t>
            </a:r>
          </a:p>
        </p:txBody>
      </p:sp>
      <p:sp>
        <p:nvSpPr>
          <p:cNvPr id="181" name="Freeform: Shape 25">
            <a:extLst>
              <a:ext uri="{FF2B5EF4-FFF2-40B4-BE49-F238E27FC236}">
                <a16:creationId xmlns:a16="http://schemas.microsoft.com/office/drawing/2014/main" id="{8514E8BA-E7BE-46EA-9721-B68D437786B1}"/>
              </a:ext>
            </a:extLst>
          </p:cNvPr>
          <p:cNvSpPr/>
          <p:nvPr/>
        </p:nvSpPr>
        <p:spPr>
          <a:xfrm>
            <a:off x="7711563" y="2334942"/>
            <a:ext cx="523901" cy="523903"/>
          </a:xfrm>
          <a:custGeom>
            <a:avLst/>
            <a:gdLst>
              <a:gd name="connsiteX0" fmla="*/ 507508 w 507507"/>
              <a:gd name="connsiteY0" fmla="*/ 253754 h 507507"/>
              <a:gd name="connsiteX1" fmla="*/ 253754 w 507507"/>
              <a:gd name="connsiteY1" fmla="*/ 507508 h 507507"/>
              <a:gd name="connsiteX2" fmla="*/ 1 w 507507"/>
              <a:gd name="connsiteY2" fmla="*/ 253754 h 507507"/>
              <a:gd name="connsiteX3" fmla="*/ 253754 w 507507"/>
              <a:gd name="connsiteY3" fmla="*/ 0 h 507507"/>
              <a:gd name="connsiteX4" fmla="*/ 507508 w 507507"/>
              <a:gd name="connsiteY4" fmla="*/ 253754 h 50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07" h="507507">
                <a:moveTo>
                  <a:pt x="507508" y="253754"/>
                </a:moveTo>
                <a:cubicBezTo>
                  <a:pt x="507508" y="393898"/>
                  <a:pt x="393899" y="507508"/>
                  <a:pt x="253754" y="507508"/>
                </a:cubicBezTo>
                <a:cubicBezTo>
                  <a:pt x="113610" y="507508"/>
                  <a:pt x="1" y="393898"/>
                  <a:pt x="1" y="253754"/>
                </a:cubicBezTo>
                <a:cubicBezTo>
                  <a:pt x="1" y="113610"/>
                  <a:pt x="113610" y="0"/>
                  <a:pt x="253754" y="0"/>
                </a:cubicBezTo>
                <a:cubicBezTo>
                  <a:pt x="393899" y="0"/>
                  <a:pt x="507508" y="113610"/>
                  <a:pt x="507508" y="253754"/>
                </a:cubicBezTo>
                <a:close/>
              </a:path>
            </a:pathLst>
          </a:custGeom>
          <a:noFill/>
          <a:ln w="42381"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2" name="Freeform: Shape 26">
            <a:extLst>
              <a:ext uri="{FF2B5EF4-FFF2-40B4-BE49-F238E27FC236}">
                <a16:creationId xmlns:a16="http://schemas.microsoft.com/office/drawing/2014/main" id="{EB22ED7A-8033-4249-A8D8-106B73065EC0}"/>
              </a:ext>
            </a:extLst>
          </p:cNvPr>
          <p:cNvSpPr/>
          <p:nvPr/>
        </p:nvSpPr>
        <p:spPr>
          <a:xfrm>
            <a:off x="7978617" y="2856743"/>
            <a:ext cx="8755" cy="706008"/>
          </a:xfrm>
          <a:custGeom>
            <a:avLst/>
            <a:gdLst>
              <a:gd name="connsiteX0" fmla="*/ 0 w 8481"/>
              <a:gd name="connsiteY0" fmla="*/ 683914 h 683914"/>
              <a:gd name="connsiteX1" fmla="*/ 0 w 8481"/>
              <a:gd name="connsiteY1" fmla="*/ 0 h 683914"/>
            </a:gdLst>
            <a:ahLst/>
            <a:cxnLst>
              <a:cxn ang="0">
                <a:pos x="connsiteX0" y="connsiteY0"/>
              </a:cxn>
              <a:cxn ang="0">
                <a:pos x="connsiteX1" y="connsiteY1"/>
              </a:cxn>
            </a:cxnLst>
            <a:rect l="l" t="t" r="r" b="b"/>
            <a:pathLst>
              <a:path w="8481" h="683914">
                <a:moveTo>
                  <a:pt x="0" y="683914"/>
                </a:moveTo>
                <a:lnTo>
                  <a:pt x="0" y="0"/>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80" name="TextBox 27">
            <a:extLst>
              <a:ext uri="{FF2B5EF4-FFF2-40B4-BE49-F238E27FC236}">
                <a16:creationId xmlns:a16="http://schemas.microsoft.com/office/drawing/2014/main" id="{F50BB322-D34E-4782-839A-0A7D8F10B0EB}"/>
              </a:ext>
            </a:extLst>
          </p:cNvPr>
          <p:cNvSpPr txBox="1"/>
          <p:nvPr/>
        </p:nvSpPr>
        <p:spPr>
          <a:xfrm>
            <a:off x="7683691" y="2350672"/>
            <a:ext cx="518091" cy="461665"/>
          </a:xfrm>
          <a:prstGeom prst="rect">
            <a:avLst/>
          </a:prstGeom>
          <a:noFill/>
        </p:spPr>
        <p:txBody>
          <a:bodyPr wrap="none" rtlCol="0">
            <a:spAutoFit/>
          </a:bodyPr>
          <a:lstStyle/>
          <a:p>
            <a:pPr defTabSz="609585">
              <a:defRPr/>
            </a:pPr>
            <a:r>
              <a:rPr lang="en-US" sz="2400" dirty="0">
                <a:solidFill>
                  <a:srgbClr val="919191"/>
                </a:solidFill>
                <a:latin typeface="Segoe UI" panose="020B0502040204020203" pitchFamily="34" charset="0"/>
                <a:cs typeface="Segoe UI" panose="020B0502040204020203" pitchFamily="34" charset="0"/>
                <a:sym typeface="Calibri"/>
                <a:rtl val="0"/>
              </a:rPr>
              <a:t>04</a:t>
            </a:r>
          </a:p>
        </p:txBody>
      </p:sp>
      <p:grpSp>
        <p:nvGrpSpPr>
          <p:cNvPr id="10" name="Graphic 4">
            <a:extLst>
              <a:ext uri="{FF2B5EF4-FFF2-40B4-BE49-F238E27FC236}">
                <a16:creationId xmlns:a16="http://schemas.microsoft.com/office/drawing/2014/main" id="{8A7E7879-3CEB-47D7-A69E-26670F5B16E8}"/>
              </a:ext>
            </a:extLst>
          </p:cNvPr>
          <p:cNvGrpSpPr/>
          <p:nvPr/>
        </p:nvGrpSpPr>
        <p:grpSpPr>
          <a:xfrm>
            <a:off x="315235" y="2994374"/>
            <a:ext cx="11686687" cy="940817"/>
            <a:chOff x="434880" y="3218909"/>
            <a:chExt cx="11320966" cy="1100674"/>
          </a:xfrm>
        </p:grpSpPr>
        <p:grpSp>
          <p:nvGrpSpPr>
            <p:cNvPr id="16" name="Graphic 4">
              <a:extLst>
                <a:ext uri="{FF2B5EF4-FFF2-40B4-BE49-F238E27FC236}">
                  <a16:creationId xmlns:a16="http://schemas.microsoft.com/office/drawing/2014/main" id="{4E07ECDB-2369-4576-A444-F029734FFEA7}"/>
                </a:ext>
              </a:extLst>
            </p:cNvPr>
            <p:cNvGrpSpPr/>
            <p:nvPr/>
          </p:nvGrpSpPr>
          <p:grpSpPr>
            <a:xfrm>
              <a:off x="2435227" y="3347567"/>
              <a:ext cx="1509631" cy="873550"/>
              <a:chOff x="2435227" y="3347567"/>
              <a:chExt cx="1509631" cy="873550"/>
            </a:xfrm>
          </p:grpSpPr>
          <p:sp>
            <p:nvSpPr>
              <p:cNvPr id="171" name="Freeform: Shape 30">
                <a:extLst>
                  <a:ext uri="{FF2B5EF4-FFF2-40B4-BE49-F238E27FC236}">
                    <a16:creationId xmlns:a16="http://schemas.microsoft.com/office/drawing/2014/main" id="{6853C308-C72F-4C94-A746-E0BDAAE4309F}"/>
                  </a:ext>
                </a:extLst>
              </p:cNvPr>
              <p:cNvSpPr/>
              <p:nvPr/>
            </p:nvSpPr>
            <p:spPr>
              <a:xfrm>
                <a:off x="3088270"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2" name="Freeform: Shape 31">
                <a:extLst>
                  <a:ext uri="{FF2B5EF4-FFF2-40B4-BE49-F238E27FC236}">
                    <a16:creationId xmlns:a16="http://schemas.microsoft.com/office/drawing/2014/main" id="{0BC575E1-4819-4372-BF24-B3A1ED792C3A}"/>
                  </a:ext>
                </a:extLst>
              </p:cNvPr>
              <p:cNvSpPr/>
              <p:nvPr/>
            </p:nvSpPr>
            <p:spPr>
              <a:xfrm>
                <a:off x="2856906" y="3347567"/>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3" name="Freeform: Shape 32">
                <a:extLst>
                  <a:ext uri="{FF2B5EF4-FFF2-40B4-BE49-F238E27FC236}">
                    <a16:creationId xmlns:a16="http://schemas.microsoft.com/office/drawing/2014/main" id="{52D98FD4-1619-436F-B060-ABC67AC8B62C}"/>
                  </a:ext>
                </a:extLst>
              </p:cNvPr>
              <p:cNvSpPr/>
              <p:nvPr/>
            </p:nvSpPr>
            <p:spPr>
              <a:xfrm>
                <a:off x="2630291" y="3413295"/>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4" name="Freeform: Shape 33">
                <a:extLst>
                  <a:ext uri="{FF2B5EF4-FFF2-40B4-BE49-F238E27FC236}">
                    <a16:creationId xmlns:a16="http://schemas.microsoft.com/office/drawing/2014/main" id="{2940AFC7-36EC-4061-BA9C-7692BC8062B2}"/>
                  </a:ext>
                </a:extLst>
              </p:cNvPr>
              <p:cNvSpPr/>
              <p:nvPr/>
            </p:nvSpPr>
            <p:spPr>
              <a:xfrm>
                <a:off x="2435227" y="3565954"/>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5" name="Freeform: Shape 34">
                <a:extLst>
                  <a:ext uri="{FF2B5EF4-FFF2-40B4-BE49-F238E27FC236}">
                    <a16:creationId xmlns:a16="http://schemas.microsoft.com/office/drawing/2014/main" id="{3AA852C2-535F-4D3A-BF25-3F8BF7F2F50E}"/>
                  </a:ext>
                </a:extLst>
              </p:cNvPr>
              <p:cNvSpPr/>
              <p:nvPr/>
            </p:nvSpPr>
            <p:spPr>
              <a:xfrm>
                <a:off x="3312424"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6" name="Freeform: Shape 35">
                <a:extLst>
                  <a:ext uri="{FF2B5EF4-FFF2-40B4-BE49-F238E27FC236}">
                    <a16:creationId xmlns:a16="http://schemas.microsoft.com/office/drawing/2014/main" id="{448C31F4-C3B6-4DB9-B00D-3047EBB104B5}"/>
                  </a:ext>
                </a:extLst>
              </p:cNvPr>
              <p:cNvSpPr/>
              <p:nvPr/>
            </p:nvSpPr>
            <p:spPr>
              <a:xfrm>
                <a:off x="3523264"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7" name="Freeform: Shape 36">
                <a:extLst>
                  <a:ext uri="{FF2B5EF4-FFF2-40B4-BE49-F238E27FC236}">
                    <a16:creationId xmlns:a16="http://schemas.microsoft.com/office/drawing/2014/main" id="{C1861140-6499-4EDE-A376-7CD1D5A27FF5}"/>
                  </a:ext>
                </a:extLst>
              </p:cNvPr>
              <p:cNvSpPr/>
              <p:nvPr/>
            </p:nvSpPr>
            <p:spPr>
              <a:xfrm>
                <a:off x="3732831" y="3438738"/>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8" name="Freeform: Shape 37">
                <a:extLst>
                  <a:ext uri="{FF2B5EF4-FFF2-40B4-BE49-F238E27FC236}">
                    <a16:creationId xmlns:a16="http://schemas.microsoft.com/office/drawing/2014/main" id="{1A822F3D-1251-4BF9-9024-38B4C5DFB168}"/>
                  </a:ext>
                </a:extLst>
              </p:cNvPr>
              <p:cNvSpPr/>
              <p:nvPr/>
            </p:nvSpPr>
            <p:spPr>
              <a:xfrm>
                <a:off x="3944858" y="3565954"/>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7FA3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17" name="Graphic 4">
              <a:extLst>
                <a:ext uri="{FF2B5EF4-FFF2-40B4-BE49-F238E27FC236}">
                  <a16:creationId xmlns:a16="http://schemas.microsoft.com/office/drawing/2014/main" id="{27BF3BA4-AF84-4D5B-B126-C3E794DEF5BD}"/>
                </a:ext>
              </a:extLst>
            </p:cNvPr>
            <p:cNvGrpSpPr/>
            <p:nvPr/>
          </p:nvGrpSpPr>
          <p:grpSpPr>
            <a:xfrm>
              <a:off x="552427" y="3305161"/>
              <a:ext cx="1509631" cy="873550"/>
              <a:chOff x="552427" y="3305161"/>
              <a:chExt cx="1509631" cy="873550"/>
            </a:xfrm>
          </p:grpSpPr>
          <p:sp>
            <p:nvSpPr>
              <p:cNvPr id="163" name="Freeform: Shape 39">
                <a:extLst>
                  <a:ext uri="{FF2B5EF4-FFF2-40B4-BE49-F238E27FC236}">
                    <a16:creationId xmlns:a16="http://schemas.microsoft.com/office/drawing/2014/main" id="{26A30612-E7D2-4A4A-8640-2111723C9806}"/>
                  </a:ext>
                </a:extLst>
              </p:cNvPr>
              <p:cNvSpPr/>
              <p:nvPr/>
            </p:nvSpPr>
            <p:spPr>
              <a:xfrm>
                <a:off x="1205470"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4" name="Freeform: Shape 40">
                <a:extLst>
                  <a:ext uri="{FF2B5EF4-FFF2-40B4-BE49-F238E27FC236}">
                    <a16:creationId xmlns:a16="http://schemas.microsoft.com/office/drawing/2014/main" id="{2B20742A-95E3-48BA-88EA-07E264C6C347}"/>
                  </a:ext>
                </a:extLst>
              </p:cNvPr>
              <p:cNvSpPr/>
              <p:nvPr/>
            </p:nvSpPr>
            <p:spPr>
              <a:xfrm>
                <a:off x="974106" y="3305161"/>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5" name="Freeform: Shape 41">
                <a:extLst>
                  <a:ext uri="{FF2B5EF4-FFF2-40B4-BE49-F238E27FC236}">
                    <a16:creationId xmlns:a16="http://schemas.microsoft.com/office/drawing/2014/main" id="{15C4F942-9C7A-46C3-BAA4-78557D0B0EE2}"/>
                  </a:ext>
                </a:extLst>
              </p:cNvPr>
              <p:cNvSpPr/>
              <p:nvPr/>
            </p:nvSpPr>
            <p:spPr>
              <a:xfrm>
                <a:off x="747492" y="3370890"/>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6" name="Freeform: Shape 42">
                <a:extLst>
                  <a:ext uri="{FF2B5EF4-FFF2-40B4-BE49-F238E27FC236}">
                    <a16:creationId xmlns:a16="http://schemas.microsoft.com/office/drawing/2014/main" id="{E0A2BB8C-0615-4352-AF9C-540BF14AC3C1}"/>
                  </a:ext>
                </a:extLst>
              </p:cNvPr>
              <p:cNvSpPr/>
              <p:nvPr/>
            </p:nvSpPr>
            <p:spPr>
              <a:xfrm>
                <a:off x="552427" y="3523549"/>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7" name="Freeform: Shape 43">
                <a:extLst>
                  <a:ext uri="{FF2B5EF4-FFF2-40B4-BE49-F238E27FC236}">
                    <a16:creationId xmlns:a16="http://schemas.microsoft.com/office/drawing/2014/main" id="{6C0F8027-01F3-430D-9FA7-ED6D7803F045}"/>
                  </a:ext>
                </a:extLst>
              </p:cNvPr>
              <p:cNvSpPr/>
              <p:nvPr/>
            </p:nvSpPr>
            <p:spPr>
              <a:xfrm>
                <a:off x="1429625"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8" name="Freeform: Shape 44">
                <a:extLst>
                  <a:ext uri="{FF2B5EF4-FFF2-40B4-BE49-F238E27FC236}">
                    <a16:creationId xmlns:a16="http://schemas.microsoft.com/office/drawing/2014/main" id="{9BF1BD2C-B15F-402D-956D-F928C04ED0D3}"/>
                  </a:ext>
                </a:extLst>
              </p:cNvPr>
              <p:cNvSpPr/>
              <p:nvPr/>
            </p:nvSpPr>
            <p:spPr>
              <a:xfrm>
                <a:off x="1640465"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9" name="Freeform: Shape 45">
                <a:extLst>
                  <a:ext uri="{FF2B5EF4-FFF2-40B4-BE49-F238E27FC236}">
                    <a16:creationId xmlns:a16="http://schemas.microsoft.com/office/drawing/2014/main" id="{22A91144-D328-4E10-9707-6423390D186E}"/>
                  </a:ext>
                </a:extLst>
              </p:cNvPr>
              <p:cNvSpPr/>
              <p:nvPr/>
            </p:nvSpPr>
            <p:spPr>
              <a:xfrm>
                <a:off x="1850032" y="3396333"/>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70" name="Freeform: Shape 46">
                <a:extLst>
                  <a:ext uri="{FF2B5EF4-FFF2-40B4-BE49-F238E27FC236}">
                    <a16:creationId xmlns:a16="http://schemas.microsoft.com/office/drawing/2014/main" id="{B2FB9A28-487B-47B7-9C1F-316CD42AC12B}"/>
                  </a:ext>
                </a:extLst>
              </p:cNvPr>
              <p:cNvSpPr/>
              <p:nvPr/>
            </p:nvSpPr>
            <p:spPr>
              <a:xfrm>
                <a:off x="2062059" y="3523549"/>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5CBCE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18" name="Graphic 4">
              <a:extLst>
                <a:ext uri="{FF2B5EF4-FFF2-40B4-BE49-F238E27FC236}">
                  <a16:creationId xmlns:a16="http://schemas.microsoft.com/office/drawing/2014/main" id="{EE640AB8-4919-4C72-8AF0-C819F8B11EA8}"/>
                </a:ext>
              </a:extLst>
            </p:cNvPr>
            <p:cNvGrpSpPr/>
            <p:nvPr/>
          </p:nvGrpSpPr>
          <p:grpSpPr>
            <a:xfrm>
              <a:off x="6183863" y="3347567"/>
              <a:ext cx="1509631" cy="873550"/>
              <a:chOff x="6183863" y="3347567"/>
              <a:chExt cx="1509631" cy="873550"/>
            </a:xfrm>
          </p:grpSpPr>
          <p:sp>
            <p:nvSpPr>
              <p:cNvPr id="155" name="Freeform: Shape 48">
                <a:extLst>
                  <a:ext uri="{FF2B5EF4-FFF2-40B4-BE49-F238E27FC236}">
                    <a16:creationId xmlns:a16="http://schemas.microsoft.com/office/drawing/2014/main" id="{6109E9C1-1900-4CDB-B680-65984B099F77}"/>
                  </a:ext>
                </a:extLst>
              </p:cNvPr>
              <p:cNvSpPr/>
              <p:nvPr/>
            </p:nvSpPr>
            <p:spPr>
              <a:xfrm>
                <a:off x="6836906"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6" name="Freeform: Shape 49">
                <a:extLst>
                  <a:ext uri="{FF2B5EF4-FFF2-40B4-BE49-F238E27FC236}">
                    <a16:creationId xmlns:a16="http://schemas.microsoft.com/office/drawing/2014/main" id="{EAAFD144-1A42-4AA1-B03E-70DCED2108F2}"/>
                  </a:ext>
                </a:extLst>
              </p:cNvPr>
              <p:cNvSpPr/>
              <p:nvPr/>
            </p:nvSpPr>
            <p:spPr>
              <a:xfrm>
                <a:off x="6605542" y="3347567"/>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7" name="Freeform: Shape 50">
                <a:extLst>
                  <a:ext uri="{FF2B5EF4-FFF2-40B4-BE49-F238E27FC236}">
                    <a16:creationId xmlns:a16="http://schemas.microsoft.com/office/drawing/2014/main" id="{F584514B-154B-46C1-A0E4-A53CA1D70E83}"/>
                  </a:ext>
                </a:extLst>
              </p:cNvPr>
              <p:cNvSpPr/>
              <p:nvPr/>
            </p:nvSpPr>
            <p:spPr>
              <a:xfrm>
                <a:off x="6378928" y="3413295"/>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8" name="Freeform: Shape 51">
                <a:extLst>
                  <a:ext uri="{FF2B5EF4-FFF2-40B4-BE49-F238E27FC236}">
                    <a16:creationId xmlns:a16="http://schemas.microsoft.com/office/drawing/2014/main" id="{9A0007EA-8831-48E8-95BC-F405CFF92AE0}"/>
                  </a:ext>
                </a:extLst>
              </p:cNvPr>
              <p:cNvSpPr/>
              <p:nvPr/>
            </p:nvSpPr>
            <p:spPr>
              <a:xfrm>
                <a:off x="6183863" y="3565954"/>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9" name="Freeform: Shape 52">
                <a:extLst>
                  <a:ext uri="{FF2B5EF4-FFF2-40B4-BE49-F238E27FC236}">
                    <a16:creationId xmlns:a16="http://schemas.microsoft.com/office/drawing/2014/main" id="{8F6ED3EE-CF4F-402F-82F9-49F685CF6799}"/>
                  </a:ext>
                </a:extLst>
              </p:cNvPr>
              <p:cNvSpPr/>
              <p:nvPr/>
            </p:nvSpPr>
            <p:spPr>
              <a:xfrm>
                <a:off x="7061061"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0" name="Freeform: Shape 53">
                <a:extLst>
                  <a:ext uri="{FF2B5EF4-FFF2-40B4-BE49-F238E27FC236}">
                    <a16:creationId xmlns:a16="http://schemas.microsoft.com/office/drawing/2014/main" id="{1EAA7CCE-E88B-468D-A779-72A5DED9C117}"/>
                  </a:ext>
                </a:extLst>
              </p:cNvPr>
              <p:cNvSpPr/>
              <p:nvPr/>
            </p:nvSpPr>
            <p:spPr>
              <a:xfrm>
                <a:off x="7271900"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1" name="Freeform: Shape 54">
                <a:extLst>
                  <a:ext uri="{FF2B5EF4-FFF2-40B4-BE49-F238E27FC236}">
                    <a16:creationId xmlns:a16="http://schemas.microsoft.com/office/drawing/2014/main" id="{8246920F-7311-4236-B4C4-A70003788F58}"/>
                  </a:ext>
                </a:extLst>
              </p:cNvPr>
              <p:cNvSpPr/>
              <p:nvPr/>
            </p:nvSpPr>
            <p:spPr>
              <a:xfrm>
                <a:off x="7481468" y="3438738"/>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62" name="Freeform: Shape 55">
                <a:extLst>
                  <a:ext uri="{FF2B5EF4-FFF2-40B4-BE49-F238E27FC236}">
                    <a16:creationId xmlns:a16="http://schemas.microsoft.com/office/drawing/2014/main" id="{C3E0EDAA-15C0-4849-9ED2-D81657ED476C}"/>
                  </a:ext>
                </a:extLst>
              </p:cNvPr>
              <p:cNvSpPr/>
              <p:nvPr/>
            </p:nvSpPr>
            <p:spPr>
              <a:xfrm>
                <a:off x="7693495" y="3565954"/>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19" name="Graphic 4">
              <a:extLst>
                <a:ext uri="{FF2B5EF4-FFF2-40B4-BE49-F238E27FC236}">
                  <a16:creationId xmlns:a16="http://schemas.microsoft.com/office/drawing/2014/main" id="{4EE6AC80-6AF6-45A4-8BDD-E03D5D5AAA3E}"/>
                </a:ext>
              </a:extLst>
            </p:cNvPr>
            <p:cNvGrpSpPr/>
            <p:nvPr/>
          </p:nvGrpSpPr>
          <p:grpSpPr>
            <a:xfrm>
              <a:off x="4301064" y="3305161"/>
              <a:ext cx="1509631" cy="873550"/>
              <a:chOff x="4301064" y="3305161"/>
              <a:chExt cx="1509631" cy="873550"/>
            </a:xfrm>
          </p:grpSpPr>
          <p:sp>
            <p:nvSpPr>
              <p:cNvPr id="147" name="Freeform: Shape 57">
                <a:extLst>
                  <a:ext uri="{FF2B5EF4-FFF2-40B4-BE49-F238E27FC236}">
                    <a16:creationId xmlns:a16="http://schemas.microsoft.com/office/drawing/2014/main" id="{D8FAB1A2-4780-474B-B113-12C9485B1354}"/>
                  </a:ext>
                </a:extLst>
              </p:cNvPr>
              <p:cNvSpPr/>
              <p:nvPr/>
            </p:nvSpPr>
            <p:spPr>
              <a:xfrm>
                <a:off x="4954107"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8" name="Freeform: Shape 58">
                <a:extLst>
                  <a:ext uri="{FF2B5EF4-FFF2-40B4-BE49-F238E27FC236}">
                    <a16:creationId xmlns:a16="http://schemas.microsoft.com/office/drawing/2014/main" id="{77C63BB0-18E2-4FD2-8A94-7A93420CCA0F}"/>
                  </a:ext>
                </a:extLst>
              </p:cNvPr>
              <p:cNvSpPr/>
              <p:nvPr/>
            </p:nvSpPr>
            <p:spPr>
              <a:xfrm>
                <a:off x="4722743" y="3305161"/>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9" name="Freeform: Shape 59">
                <a:extLst>
                  <a:ext uri="{FF2B5EF4-FFF2-40B4-BE49-F238E27FC236}">
                    <a16:creationId xmlns:a16="http://schemas.microsoft.com/office/drawing/2014/main" id="{4553B54D-BA5C-4CBB-A697-054AB92CABA7}"/>
                  </a:ext>
                </a:extLst>
              </p:cNvPr>
              <p:cNvSpPr/>
              <p:nvPr/>
            </p:nvSpPr>
            <p:spPr>
              <a:xfrm>
                <a:off x="4496128" y="3370890"/>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0" name="Freeform: Shape 60">
                <a:extLst>
                  <a:ext uri="{FF2B5EF4-FFF2-40B4-BE49-F238E27FC236}">
                    <a16:creationId xmlns:a16="http://schemas.microsoft.com/office/drawing/2014/main" id="{BE007844-87DB-4746-B3EB-D2EF0568D085}"/>
                  </a:ext>
                </a:extLst>
              </p:cNvPr>
              <p:cNvSpPr/>
              <p:nvPr/>
            </p:nvSpPr>
            <p:spPr>
              <a:xfrm>
                <a:off x="4301064" y="3523549"/>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1" name="Freeform: Shape 61">
                <a:extLst>
                  <a:ext uri="{FF2B5EF4-FFF2-40B4-BE49-F238E27FC236}">
                    <a16:creationId xmlns:a16="http://schemas.microsoft.com/office/drawing/2014/main" id="{70395495-E669-4FFC-8856-82A821F140A9}"/>
                  </a:ext>
                </a:extLst>
              </p:cNvPr>
              <p:cNvSpPr/>
              <p:nvPr/>
            </p:nvSpPr>
            <p:spPr>
              <a:xfrm>
                <a:off x="5178262"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2" name="Freeform: Shape 62">
                <a:extLst>
                  <a:ext uri="{FF2B5EF4-FFF2-40B4-BE49-F238E27FC236}">
                    <a16:creationId xmlns:a16="http://schemas.microsoft.com/office/drawing/2014/main" id="{4B0048D4-2F57-44EE-9B77-F4BD5722641C}"/>
                  </a:ext>
                </a:extLst>
              </p:cNvPr>
              <p:cNvSpPr/>
              <p:nvPr/>
            </p:nvSpPr>
            <p:spPr>
              <a:xfrm>
                <a:off x="5389101"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3" name="Freeform: Shape 63">
                <a:extLst>
                  <a:ext uri="{FF2B5EF4-FFF2-40B4-BE49-F238E27FC236}">
                    <a16:creationId xmlns:a16="http://schemas.microsoft.com/office/drawing/2014/main" id="{789A958A-3B94-49CF-831B-2E5DA1172BD7}"/>
                  </a:ext>
                </a:extLst>
              </p:cNvPr>
              <p:cNvSpPr/>
              <p:nvPr/>
            </p:nvSpPr>
            <p:spPr>
              <a:xfrm>
                <a:off x="5598669" y="3396333"/>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54" name="Freeform: Shape 64">
                <a:extLst>
                  <a:ext uri="{FF2B5EF4-FFF2-40B4-BE49-F238E27FC236}">
                    <a16:creationId xmlns:a16="http://schemas.microsoft.com/office/drawing/2014/main" id="{6F3D0828-497F-48F7-9BCF-FB05191DB194}"/>
                  </a:ext>
                </a:extLst>
              </p:cNvPr>
              <p:cNvSpPr/>
              <p:nvPr/>
            </p:nvSpPr>
            <p:spPr>
              <a:xfrm>
                <a:off x="5810696" y="3523549"/>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0" name="Graphic 4">
              <a:extLst>
                <a:ext uri="{FF2B5EF4-FFF2-40B4-BE49-F238E27FC236}">
                  <a16:creationId xmlns:a16="http://schemas.microsoft.com/office/drawing/2014/main" id="{7AB1DD9A-9207-4D3C-9BDD-CC0BABDCAA27}"/>
                </a:ext>
              </a:extLst>
            </p:cNvPr>
            <p:cNvGrpSpPr/>
            <p:nvPr/>
          </p:nvGrpSpPr>
          <p:grpSpPr>
            <a:xfrm>
              <a:off x="9924018" y="3347567"/>
              <a:ext cx="1509631" cy="873550"/>
              <a:chOff x="9924018" y="3347567"/>
              <a:chExt cx="1509631" cy="873550"/>
            </a:xfrm>
          </p:grpSpPr>
          <p:sp>
            <p:nvSpPr>
              <p:cNvPr id="139" name="Freeform: Shape 66">
                <a:extLst>
                  <a:ext uri="{FF2B5EF4-FFF2-40B4-BE49-F238E27FC236}">
                    <a16:creationId xmlns:a16="http://schemas.microsoft.com/office/drawing/2014/main" id="{E4A3144A-AA42-4005-8885-0FEFE3477427}"/>
                  </a:ext>
                </a:extLst>
              </p:cNvPr>
              <p:cNvSpPr/>
              <p:nvPr/>
            </p:nvSpPr>
            <p:spPr>
              <a:xfrm>
                <a:off x="10577061"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0" name="Freeform: Shape 67">
                <a:extLst>
                  <a:ext uri="{FF2B5EF4-FFF2-40B4-BE49-F238E27FC236}">
                    <a16:creationId xmlns:a16="http://schemas.microsoft.com/office/drawing/2014/main" id="{A1CC8CFE-2FC4-4EDC-9A0F-2A3A554BFE99}"/>
                  </a:ext>
                </a:extLst>
              </p:cNvPr>
              <p:cNvSpPr/>
              <p:nvPr/>
            </p:nvSpPr>
            <p:spPr>
              <a:xfrm>
                <a:off x="10345698" y="3347567"/>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1" name="Freeform: Shape 68">
                <a:extLst>
                  <a:ext uri="{FF2B5EF4-FFF2-40B4-BE49-F238E27FC236}">
                    <a16:creationId xmlns:a16="http://schemas.microsoft.com/office/drawing/2014/main" id="{C11E0441-CB79-4CE1-95F7-AC0C49442AA1}"/>
                  </a:ext>
                </a:extLst>
              </p:cNvPr>
              <p:cNvSpPr/>
              <p:nvPr/>
            </p:nvSpPr>
            <p:spPr>
              <a:xfrm>
                <a:off x="10119083" y="3413295"/>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2" name="Freeform: Shape 69">
                <a:extLst>
                  <a:ext uri="{FF2B5EF4-FFF2-40B4-BE49-F238E27FC236}">
                    <a16:creationId xmlns:a16="http://schemas.microsoft.com/office/drawing/2014/main" id="{3030D55A-61CB-4493-AD35-C75AC194DCBC}"/>
                  </a:ext>
                </a:extLst>
              </p:cNvPr>
              <p:cNvSpPr/>
              <p:nvPr/>
            </p:nvSpPr>
            <p:spPr>
              <a:xfrm>
                <a:off x="9924018" y="3565954"/>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3" name="Freeform: Shape 70">
                <a:extLst>
                  <a:ext uri="{FF2B5EF4-FFF2-40B4-BE49-F238E27FC236}">
                    <a16:creationId xmlns:a16="http://schemas.microsoft.com/office/drawing/2014/main" id="{CA53B2CE-76CB-486F-A20F-90731E0E1F2F}"/>
                  </a:ext>
                </a:extLst>
              </p:cNvPr>
              <p:cNvSpPr/>
              <p:nvPr/>
            </p:nvSpPr>
            <p:spPr>
              <a:xfrm>
                <a:off x="10801216"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4" name="Freeform: Shape 71">
                <a:extLst>
                  <a:ext uri="{FF2B5EF4-FFF2-40B4-BE49-F238E27FC236}">
                    <a16:creationId xmlns:a16="http://schemas.microsoft.com/office/drawing/2014/main" id="{195FF025-17E7-4E3B-9C21-8E6BA1AD2156}"/>
                  </a:ext>
                </a:extLst>
              </p:cNvPr>
              <p:cNvSpPr/>
              <p:nvPr/>
            </p:nvSpPr>
            <p:spPr>
              <a:xfrm>
                <a:off x="11012056" y="3347567"/>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5" name="Freeform: Shape 72">
                <a:extLst>
                  <a:ext uri="{FF2B5EF4-FFF2-40B4-BE49-F238E27FC236}">
                    <a16:creationId xmlns:a16="http://schemas.microsoft.com/office/drawing/2014/main" id="{FC97886C-E525-451A-A99C-591F593B0078}"/>
                  </a:ext>
                </a:extLst>
              </p:cNvPr>
              <p:cNvSpPr/>
              <p:nvPr/>
            </p:nvSpPr>
            <p:spPr>
              <a:xfrm>
                <a:off x="11221623" y="3438738"/>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46" name="Freeform: Shape 73">
                <a:extLst>
                  <a:ext uri="{FF2B5EF4-FFF2-40B4-BE49-F238E27FC236}">
                    <a16:creationId xmlns:a16="http://schemas.microsoft.com/office/drawing/2014/main" id="{D9A5C9B4-87C1-472B-ACA1-D92A66E34689}"/>
                  </a:ext>
                </a:extLst>
              </p:cNvPr>
              <p:cNvSpPr/>
              <p:nvPr/>
            </p:nvSpPr>
            <p:spPr>
              <a:xfrm>
                <a:off x="11433650" y="3565954"/>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DB5B42"/>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1" name="Graphic 4">
              <a:extLst>
                <a:ext uri="{FF2B5EF4-FFF2-40B4-BE49-F238E27FC236}">
                  <a16:creationId xmlns:a16="http://schemas.microsoft.com/office/drawing/2014/main" id="{D40113C3-882B-4FFE-A2C4-BD48DA14F067}"/>
                </a:ext>
              </a:extLst>
            </p:cNvPr>
            <p:cNvGrpSpPr/>
            <p:nvPr/>
          </p:nvGrpSpPr>
          <p:grpSpPr>
            <a:xfrm>
              <a:off x="8041219" y="3305161"/>
              <a:ext cx="1509631" cy="873550"/>
              <a:chOff x="8041219" y="3305161"/>
              <a:chExt cx="1509631" cy="873550"/>
            </a:xfrm>
          </p:grpSpPr>
          <p:sp>
            <p:nvSpPr>
              <p:cNvPr id="131" name="Freeform: Shape 75">
                <a:extLst>
                  <a:ext uri="{FF2B5EF4-FFF2-40B4-BE49-F238E27FC236}">
                    <a16:creationId xmlns:a16="http://schemas.microsoft.com/office/drawing/2014/main" id="{7B033D68-03D3-444D-A75B-6DD3CB8055B4}"/>
                  </a:ext>
                </a:extLst>
              </p:cNvPr>
              <p:cNvSpPr/>
              <p:nvPr/>
            </p:nvSpPr>
            <p:spPr>
              <a:xfrm>
                <a:off x="8694262"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2" name="Freeform: Shape 76">
                <a:extLst>
                  <a:ext uri="{FF2B5EF4-FFF2-40B4-BE49-F238E27FC236}">
                    <a16:creationId xmlns:a16="http://schemas.microsoft.com/office/drawing/2014/main" id="{0CA7092B-A35E-464C-A38C-0F6C300A9CF5}"/>
                  </a:ext>
                </a:extLst>
              </p:cNvPr>
              <p:cNvSpPr/>
              <p:nvPr/>
            </p:nvSpPr>
            <p:spPr>
              <a:xfrm>
                <a:off x="8462898" y="3305161"/>
                <a:ext cx="2374" cy="795101"/>
              </a:xfrm>
              <a:custGeom>
                <a:avLst/>
                <a:gdLst>
                  <a:gd name="connsiteX0" fmla="*/ 0 w 2374"/>
                  <a:gd name="connsiteY0" fmla="*/ 0 h 795101"/>
                  <a:gd name="connsiteX1" fmla="*/ 2375 w 2374"/>
                  <a:gd name="connsiteY1" fmla="*/ 795101 h 795101"/>
                </a:gdLst>
                <a:ahLst/>
                <a:cxnLst>
                  <a:cxn ang="0">
                    <a:pos x="connsiteX0" y="connsiteY0"/>
                  </a:cxn>
                  <a:cxn ang="0">
                    <a:pos x="connsiteX1" y="connsiteY1"/>
                  </a:cxn>
                </a:cxnLst>
                <a:rect l="l" t="t" r="r" b="b"/>
                <a:pathLst>
                  <a:path w="2374" h="795101">
                    <a:moveTo>
                      <a:pt x="0" y="0"/>
                    </a:moveTo>
                    <a:lnTo>
                      <a:pt x="2375" y="795101"/>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3" name="Freeform: Shape 77">
                <a:extLst>
                  <a:ext uri="{FF2B5EF4-FFF2-40B4-BE49-F238E27FC236}">
                    <a16:creationId xmlns:a16="http://schemas.microsoft.com/office/drawing/2014/main" id="{08E51D82-D9EA-414C-8052-3B89151F9111}"/>
                  </a:ext>
                </a:extLst>
              </p:cNvPr>
              <p:cNvSpPr/>
              <p:nvPr/>
            </p:nvSpPr>
            <p:spPr>
              <a:xfrm>
                <a:off x="8236284" y="3370890"/>
                <a:ext cx="8481" cy="602156"/>
              </a:xfrm>
              <a:custGeom>
                <a:avLst/>
                <a:gdLst>
                  <a:gd name="connsiteX0" fmla="*/ 0 w 8481"/>
                  <a:gd name="connsiteY0" fmla="*/ 0 h 602156"/>
                  <a:gd name="connsiteX1" fmla="*/ 0 w 8481"/>
                  <a:gd name="connsiteY1" fmla="*/ 602156 h 602156"/>
                </a:gdLst>
                <a:ahLst/>
                <a:cxnLst>
                  <a:cxn ang="0">
                    <a:pos x="connsiteX0" y="connsiteY0"/>
                  </a:cxn>
                  <a:cxn ang="0">
                    <a:pos x="connsiteX1" y="connsiteY1"/>
                  </a:cxn>
                </a:cxnLst>
                <a:rect l="l" t="t" r="r" b="b"/>
                <a:pathLst>
                  <a:path w="8481" h="602156">
                    <a:moveTo>
                      <a:pt x="0" y="0"/>
                    </a:moveTo>
                    <a:lnTo>
                      <a:pt x="0" y="602156"/>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4" name="Freeform: Shape 78">
                <a:extLst>
                  <a:ext uri="{FF2B5EF4-FFF2-40B4-BE49-F238E27FC236}">
                    <a16:creationId xmlns:a16="http://schemas.microsoft.com/office/drawing/2014/main" id="{37DDACE5-BA5F-4978-8953-54653D6385B9}"/>
                  </a:ext>
                </a:extLst>
              </p:cNvPr>
              <p:cNvSpPr/>
              <p:nvPr/>
            </p:nvSpPr>
            <p:spPr>
              <a:xfrm>
                <a:off x="8041219" y="3523549"/>
                <a:ext cx="8481" cy="288356"/>
              </a:xfrm>
              <a:custGeom>
                <a:avLst/>
                <a:gdLst>
                  <a:gd name="connsiteX0" fmla="*/ 0 w 8481"/>
                  <a:gd name="connsiteY0" fmla="*/ 0 h 288356"/>
                  <a:gd name="connsiteX1" fmla="*/ 0 w 8481"/>
                  <a:gd name="connsiteY1" fmla="*/ 288357 h 288356"/>
                </a:gdLst>
                <a:ahLst/>
                <a:cxnLst>
                  <a:cxn ang="0">
                    <a:pos x="connsiteX0" y="connsiteY0"/>
                  </a:cxn>
                  <a:cxn ang="0">
                    <a:pos x="connsiteX1" y="connsiteY1"/>
                  </a:cxn>
                </a:cxnLst>
                <a:rect l="l" t="t" r="r" b="b"/>
                <a:pathLst>
                  <a:path w="8481" h="288356">
                    <a:moveTo>
                      <a:pt x="0" y="0"/>
                    </a:moveTo>
                    <a:lnTo>
                      <a:pt x="0" y="288357"/>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5" name="Freeform: Shape 79">
                <a:extLst>
                  <a:ext uri="{FF2B5EF4-FFF2-40B4-BE49-F238E27FC236}">
                    <a16:creationId xmlns:a16="http://schemas.microsoft.com/office/drawing/2014/main" id="{EF5F8A16-4B7E-46E5-B778-17C87A2E89E4}"/>
                  </a:ext>
                </a:extLst>
              </p:cNvPr>
              <p:cNvSpPr/>
              <p:nvPr/>
            </p:nvSpPr>
            <p:spPr>
              <a:xfrm>
                <a:off x="8918417"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6" name="Freeform: Shape 80">
                <a:extLst>
                  <a:ext uri="{FF2B5EF4-FFF2-40B4-BE49-F238E27FC236}">
                    <a16:creationId xmlns:a16="http://schemas.microsoft.com/office/drawing/2014/main" id="{F9146B99-03A5-482F-B0CC-27A19B243448}"/>
                  </a:ext>
                </a:extLst>
              </p:cNvPr>
              <p:cNvSpPr/>
              <p:nvPr/>
            </p:nvSpPr>
            <p:spPr>
              <a:xfrm>
                <a:off x="9129257" y="3305161"/>
                <a:ext cx="8481" cy="873550"/>
              </a:xfrm>
              <a:custGeom>
                <a:avLst/>
                <a:gdLst>
                  <a:gd name="connsiteX0" fmla="*/ 0 w 8481"/>
                  <a:gd name="connsiteY0" fmla="*/ 0 h 873550"/>
                  <a:gd name="connsiteX1" fmla="*/ 0 w 8481"/>
                  <a:gd name="connsiteY1" fmla="*/ 873551 h 873550"/>
                </a:gdLst>
                <a:ahLst/>
                <a:cxnLst>
                  <a:cxn ang="0">
                    <a:pos x="connsiteX0" y="connsiteY0"/>
                  </a:cxn>
                  <a:cxn ang="0">
                    <a:pos x="connsiteX1" y="connsiteY1"/>
                  </a:cxn>
                </a:cxnLst>
                <a:rect l="l" t="t" r="r" b="b"/>
                <a:pathLst>
                  <a:path w="8481" h="873550">
                    <a:moveTo>
                      <a:pt x="0" y="0"/>
                    </a:moveTo>
                    <a:lnTo>
                      <a:pt x="0" y="873551"/>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7" name="Freeform: Shape 81">
                <a:extLst>
                  <a:ext uri="{FF2B5EF4-FFF2-40B4-BE49-F238E27FC236}">
                    <a16:creationId xmlns:a16="http://schemas.microsoft.com/office/drawing/2014/main" id="{0E87AE0F-10F4-47BD-8FB8-B98EC959842E}"/>
                  </a:ext>
                </a:extLst>
              </p:cNvPr>
              <p:cNvSpPr/>
              <p:nvPr/>
            </p:nvSpPr>
            <p:spPr>
              <a:xfrm>
                <a:off x="9338824" y="3396333"/>
                <a:ext cx="8481" cy="703929"/>
              </a:xfrm>
              <a:custGeom>
                <a:avLst/>
                <a:gdLst>
                  <a:gd name="connsiteX0" fmla="*/ 0 w 8481"/>
                  <a:gd name="connsiteY0" fmla="*/ 0 h 703929"/>
                  <a:gd name="connsiteX1" fmla="*/ 0 w 8481"/>
                  <a:gd name="connsiteY1" fmla="*/ 703929 h 703929"/>
                </a:gdLst>
                <a:ahLst/>
                <a:cxnLst>
                  <a:cxn ang="0">
                    <a:pos x="connsiteX0" y="connsiteY0"/>
                  </a:cxn>
                  <a:cxn ang="0">
                    <a:pos x="connsiteX1" y="connsiteY1"/>
                  </a:cxn>
                </a:cxnLst>
                <a:rect l="l" t="t" r="r" b="b"/>
                <a:pathLst>
                  <a:path w="8481" h="703929">
                    <a:moveTo>
                      <a:pt x="0" y="0"/>
                    </a:moveTo>
                    <a:lnTo>
                      <a:pt x="0" y="703929"/>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8" name="Freeform: Shape 82">
                <a:extLst>
                  <a:ext uri="{FF2B5EF4-FFF2-40B4-BE49-F238E27FC236}">
                    <a16:creationId xmlns:a16="http://schemas.microsoft.com/office/drawing/2014/main" id="{7C852AAA-8585-4F10-BB76-5106AFBC0377}"/>
                  </a:ext>
                </a:extLst>
              </p:cNvPr>
              <p:cNvSpPr/>
              <p:nvPr/>
            </p:nvSpPr>
            <p:spPr>
              <a:xfrm>
                <a:off x="9550851" y="3523549"/>
                <a:ext cx="8481" cy="415572"/>
              </a:xfrm>
              <a:custGeom>
                <a:avLst/>
                <a:gdLst>
                  <a:gd name="connsiteX0" fmla="*/ 0 w 8481"/>
                  <a:gd name="connsiteY0" fmla="*/ 0 h 415572"/>
                  <a:gd name="connsiteX1" fmla="*/ 0 w 8481"/>
                  <a:gd name="connsiteY1" fmla="*/ 415573 h 415572"/>
                </a:gdLst>
                <a:ahLst/>
                <a:cxnLst>
                  <a:cxn ang="0">
                    <a:pos x="connsiteX0" y="connsiteY0"/>
                  </a:cxn>
                  <a:cxn ang="0">
                    <a:pos x="connsiteX1" y="connsiteY1"/>
                  </a:cxn>
                </a:cxnLst>
                <a:rect l="l" t="t" r="r" b="b"/>
                <a:pathLst>
                  <a:path w="8481" h="415572">
                    <a:moveTo>
                      <a:pt x="0" y="0"/>
                    </a:moveTo>
                    <a:lnTo>
                      <a:pt x="0" y="415573"/>
                    </a:lnTo>
                  </a:path>
                </a:pathLst>
              </a:custGeom>
              <a:ln w="25429"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2" name="Graphic 4">
              <a:extLst>
                <a:ext uri="{FF2B5EF4-FFF2-40B4-BE49-F238E27FC236}">
                  <a16:creationId xmlns:a16="http://schemas.microsoft.com/office/drawing/2014/main" id="{511EBED2-0091-4443-86AF-D479256E8C80}"/>
                </a:ext>
              </a:extLst>
            </p:cNvPr>
            <p:cNvGrpSpPr/>
            <p:nvPr/>
          </p:nvGrpSpPr>
          <p:grpSpPr>
            <a:xfrm>
              <a:off x="2405034" y="3218909"/>
              <a:ext cx="3475036" cy="1086086"/>
              <a:chOff x="2405034" y="3218909"/>
              <a:chExt cx="3475036" cy="1086086"/>
            </a:xfrm>
          </p:grpSpPr>
          <p:sp>
            <p:nvSpPr>
              <p:cNvPr id="114" name="Freeform: Shape 84">
                <a:extLst>
                  <a:ext uri="{FF2B5EF4-FFF2-40B4-BE49-F238E27FC236}">
                    <a16:creationId xmlns:a16="http://schemas.microsoft.com/office/drawing/2014/main" id="{FE014F1F-8827-4A86-A7AA-8251C47E0224}"/>
                  </a:ext>
                </a:extLst>
              </p:cNvPr>
              <p:cNvSpPr/>
              <p:nvPr/>
            </p:nvSpPr>
            <p:spPr>
              <a:xfrm>
                <a:off x="5739454" y="3471475"/>
                <a:ext cx="140616" cy="140616"/>
              </a:xfrm>
              <a:custGeom>
                <a:avLst/>
                <a:gdLst>
                  <a:gd name="connsiteX0" fmla="*/ 140616 w 140616"/>
                  <a:gd name="connsiteY0" fmla="*/ 70308 h 140616"/>
                  <a:gd name="connsiteX1" fmla="*/ 70308 w 140616"/>
                  <a:gd name="connsiteY1" fmla="*/ 140616 h 140616"/>
                  <a:gd name="connsiteX2" fmla="*/ 0 w 140616"/>
                  <a:gd name="connsiteY2" fmla="*/ 70308 h 140616"/>
                  <a:gd name="connsiteX3" fmla="*/ 70308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8" y="140616"/>
                    </a:cubicBezTo>
                    <a:cubicBezTo>
                      <a:pt x="31478" y="140616"/>
                      <a:pt x="0" y="109138"/>
                      <a:pt x="0" y="70308"/>
                    </a:cubicBezTo>
                    <a:cubicBezTo>
                      <a:pt x="0" y="31478"/>
                      <a:pt x="31478" y="0"/>
                      <a:pt x="70308" y="0"/>
                    </a:cubicBezTo>
                    <a:cubicBezTo>
                      <a:pt x="109138" y="0"/>
                      <a:pt x="140616" y="31478"/>
                      <a:pt x="140616" y="70308"/>
                    </a:cubicBezTo>
                    <a:close/>
                  </a:path>
                </a:pathLst>
              </a:custGeom>
              <a:solidFill>
                <a:srgbClr val="90C149"/>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5" name="Freeform: Shape 85">
                <a:extLst>
                  <a:ext uri="{FF2B5EF4-FFF2-40B4-BE49-F238E27FC236}">
                    <a16:creationId xmlns:a16="http://schemas.microsoft.com/office/drawing/2014/main" id="{A8D28F24-1D9D-4A77-BCF2-1CBEBB0B0772}"/>
                  </a:ext>
                </a:extLst>
              </p:cNvPr>
              <p:cNvSpPr/>
              <p:nvPr/>
            </p:nvSpPr>
            <p:spPr>
              <a:xfrm>
                <a:off x="5525901" y="3373264"/>
                <a:ext cx="152829" cy="152829"/>
              </a:xfrm>
              <a:custGeom>
                <a:avLst/>
                <a:gdLst>
                  <a:gd name="connsiteX0" fmla="*/ 152829 w 152829"/>
                  <a:gd name="connsiteY0" fmla="*/ 76415 h 152829"/>
                  <a:gd name="connsiteX1" fmla="*/ 76414 w 152829"/>
                  <a:gd name="connsiteY1" fmla="*/ 152829 h 152829"/>
                  <a:gd name="connsiteX2" fmla="*/ 0 w 152829"/>
                  <a:gd name="connsiteY2" fmla="*/ 76415 h 152829"/>
                  <a:gd name="connsiteX3" fmla="*/ 76414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4" y="152829"/>
                    </a:cubicBezTo>
                    <a:cubicBezTo>
                      <a:pt x="34212" y="152829"/>
                      <a:pt x="0" y="118617"/>
                      <a:pt x="0" y="76415"/>
                    </a:cubicBezTo>
                    <a:cubicBezTo>
                      <a:pt x="0" y="34212"/>
                      <a:pt x="34212" y="0"/>
                      <a:pt x="76414" y="0"/>
                    </a:cubicBezTo>
                    <a:cubicBezTo>
                      <a:pt x="118617" y="0"/>
                      <a:pt x="152829" y="34212"/>
                      <a:pt x="152829" y="76415"/>
                    </a:cubicBezTo>
                    <a:close/>
                  </a:path>
                </a:pathLst>
              </a:custGeom>
              <a:solidFill>
                <a:srgbClr val="8EBD4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6" name="Freeform: Shape 86">
                <a:extLst>
                  <a:ext uri="{FF2B5EF4-FFF2-40B4-BE49-F238E27FC236}">
                    <a16:creationId xmlns:a16="http://schemas.microsoft.com/office/drawing/2014/main" id="{E3562586-FE61-463C-8997-B5D1FC223AF7}"/>
                  </a:ext>
                </a:extLst>
              </p:cNvPr>
              <p:cNvSpPr/>
              <p:nvPr/>
            </p:nvSpPr>
            <p:spPr>
              <a:xfrm>
                <a:off x="5305563" y="3286673"/>
                <a:ext cx="164872" cy="164872"/>
              </a:xfrm>
              <a:custGeom>
                <a:avLst/>
                <a:gdLst>
                  <a:gd name="connsiteX0" fmla="*/ 164872 w 164872"/>
                  <a:gd name="connsiteY0" fmla="*/ 82436 h 164872"/>
                  <a:gd name="connsiteX1" fmla="*/ 82436 w 164872"/>
                  <a:gd name="connsiteY1" fmla="*/ 164872 h 164872"/>
                  <a:gd name="connsiteX2" fmla="*/ 0 w 164872"/>
                  <a:gd name="connsiteY2" fmla="*/ 82436 h 164872"/>
                  <a:gd name="connsiteX3" fmla="*/ 82436 w 164872"/>
                  <a:gd name="connsiteY3" fmla="*/ 0 h 164872"/>
                  <a:gd name="connsiteX4" fmla="*/ 164872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2" y="82436"/>
                    </a:moveTo>
                    <a:cubicBezTo>
                      <a:pt x="164872" y="127964"/>
                      <a:pt x="127964" y="164872"/>
                      <a:pt x="82436" y="164872"/>
                    </a:cubicBezTo>
                    <a:cubicBezTo>
                      <a:pt x="36908" y="164872"/>
                      <a:pt x="0" y="127964"/>
                      <a:pt x="0" y="82436"/>
                    </a:cubicBezTo>
                    <a:cubicBezTo>
                      <a:pt x="0" y="36908"/>
                      <a:pt x="36908" y="0"/>
                      <a:pt x="82436" y="0"/>
                    </a:cubicBezTo>
                    <a:cubicBezTo>
                      <a:pt x="127965" y="0"/>
                      <a:pt x="164872" y="36908"/>
                      <a:pt x="164872" y="82436"/>
                    </a:cubicBezTo>
                    <a:close/>
                  </a:path>
                </a:pathLst>
              </a:custGeom>
              <a:solidFill>
                <a:srgbClr val="8CBA47"/>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7" name="Freeform: Shape 87">
                <a:extLst>
                  <a:ext uri="{FF2B5EF4-FFF2-40B4-BE49-F238E27FC236}">
                    <a16:creationId xmlns:a16="http://schemas.microsoft.com/office/drawing/2014/main" id="{1154E287-D9E6-45EE-9168-6075A458AC3A}"/>
                  </a:ext>
                </a:extLst>
              </p:cNvPr>
              <p:cNvSpPr/>
              <p:nvPr/>
            </p:nvSpPr>
            <p:spPr>
              <a:xfrm>
                <a:off x="5084206" y="3233581"/>
                <a:ext cx="177084" cy="177084"/>
              </a:xfrm>
              <a:custGeom>
                <a:avLst/>
                <a:gdLst>
                  <a:gd name="connsiteX0" fmla="*/ 177085 w 177084"/>
                  <a:gd name="connsiteY0" fmla="*/ 88542 h 177084"/>
                  <a:gd name="connsiteX1" fmla="*/ 88543 w 177084"/>
                  <a:gd name="connsiteY1" fmla="*/ 177085 h 177084"/>
                  <a:gd name="connsiteX2" fmla="*/ 0 w 177084"/>
                  <a:gd name="connsiteY2" fmla="*/ 88542 h 177084"/>
                  <a:gd name="connsiteX3" fmla="*/ 88543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3" y="177085"/>
                    </a:cubicBezTo>
                    <a:cubicBezTo>
                      <a:pt x="39642" y="177085"/>
                      <a:pt x="0" y="137443"/>
                      <a:pt x="0" y="88542"/>
                    </a:cubicBezTo>
                    <a:cubicBezTo>
                      <a:pt x="0" y="39642"/>
                      <a:pt x="39642" y="0"/>
                      <a:pt x="88543" y="0"/>
                    </a:cubicBezTo>
                    <a:cubicBezTo>
                      <a:pt x="137443" y="0"/>
                      <a:pt x="177085" y="39642"/>
                      <a:pt x="177085" y="88542"/>
                    </a:cubicBezTo>
                    <a:close/>
                  </a:path>
                </a:pathLst>
              </a:custGeom>
              <a:solidFill>
                <a:srgbClr val="8AB646"/>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8" name="Freeform: Shape 88">
                <a:extLst>
                  <a:ext uri="{FF2B5EF4-FFF2-40B4-BE49-F238E27FC236}">
                    <a16:creationId xmlns:a16="http://schemas.microsoft.com/office/drawing/2014/main" id="{C5FC57FB-F3CC-4CC8-B5C8-48E640E18E5B}"/>
                  </a:ext>
                </a:extLst>
              </p:cNvPr>
              <p:cNvSpPr/>
              <p:nvPr/>
            </p:nvSpPr>
            <p:spPr>
              <a:xfrm>
                <a:off x="4850807" y="3218909"/>
                <a:ext cx="189297" cy="189297"/>
              </a:xfrm>
              <a:custGeom>
                <a:avLst/>
                <a:gdLst>
                  <a:gd name="connsiteX0" fmla="*/ 189298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8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8" y="94649"/>
                    </a:moveTo>
                    <a:cubicBezTo>
                      <a:pt x="189298" y="146922"/>
                      <a:pt x="146922" y="189298"/>
                      <a:pt x="94649" y="189298"/>
                    </a:cubicBezTo>
                    <a:cubicBezTo>
                      <a:pt x="42376" y="189298"/>
                      <a:pt x="0" y="146922"/>
                      <a:pt x="0" y="94649"/>
                    </a:cubicBezTo>
                    <a:cubicBezTo>
                      <a:pt x="0" y="42376"/>
                      <a:pt x="42376" y="0"/>
                      <a:pt x="94649" y="0"/>
                    </a:cubicBezTo>
                    <a:cubicBezTo>
                      <a:pt x="146922" y="0"/>
                      <a:pt x="189298" y="42376"/>
                      <a:pt x="189298" y="94649"/>
                    </a:cubicBezTo>
                    <a:close/>
                  </a:path>
                </a:pathLst>
              </a:custGeom>
              <a:solidFill>
                <a:srgbClr val="88B24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9" name="Freeform: Shape 89">
                <a:extLst>
                  <a:ext uri="{FF2B5EF4-FFF2-40B4-BE49-F238E27FC236}">
                    <a16:creationId xmlns:a16="http://schemas.microsoft.com/office/drawing/2014/main" id="{57728213-341F-4CBE-85C4-1705311085D4}"/>
                  </a:ext>
                </a:extLst>
              </p:cNvPr>
              <p:cNvSpPr/>
              <p:nvPr/>
            </p:nvSpPr>
            <p:spPr>
              <a:xfrm>
                <a:off x="4611132" y="3247829"/>
                <a:ext cx="201340" cy="201340"/>
              </a:xfrm>
              <a:custGeom>
                <a:avLst/>
                <a:gdLst>
                  <a:gd name="connsiteX0" fmla="*/ 201341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1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1" y="100670"/>
                    </a:moveTo>
                    <a:cubicBezTo>
                      <a:pt x="201341" y="156269"/>
                      <a:pt x="156269" y="201341"/>
                      <a:pt x="100670" y="201341"/>
                    </a:cubicBezTo>
                    <a:cubicBezTo>
                      <a:pt x="45071" y="201341"/>
                      <a:pt x="0" y="156269"/>
                      <a:pt x="0" y="100670"/>
                    </a:cubicBezTo>
                    <a:cubicBezTo>
                      <a:pt x="0" y="45072"/>
                      <a:pt x="45072" y="0"/>
                      <a:pt x="100670" y="0"/>
                    </a:cubicBezTo>
                    <a:cubicBezTo>
                      <a:pt x="156269" y="0"/>
                      <a:pt x="201341" y="45072"/>
                      <a:pt x="201341" y="100670"/>
                    </a:cubicBezTo>
                    <a:close/>
                  </a:path>
                </a:pathLst>
              </a:custGeom>
              <a:solidFill>
                <a:srgbClr val="85AE4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0" name="Freeform: Shape 90">
                <a:extLst>
                  <a:ext uri="{FF2B5EF4-FFF2-40B4-BE49-F238E27FC236}">
                    <a16:creationId xmlns:a16="http://schemas.microsoft.com/office/drawing/2014/main" id="{6BC03743-E23A-4FA5-A605-CC5172F7E089}"/>
                  </a:ext>
                </a:extLst>
              </p:cNvPr>
              <p:cNvSpPr/>
              <p:nvPr/>
            </p:nvSpPr>
            <p:spPr>
              <a:xfrm>
                <a:off x="4379514" y="3325177"/>
                <a:ext cx="213553" cy="213553"/>
              </a:xfrm>
              <a:custGeom>
                <a:avLst/>
                <a:gdLst>
                  <a:gd name="connsiteX0" fmla="*/ 213554 w 213553"/>
                  <a:gd name="connsiteY0" fmla="*/ 106777 h 213553"/>
                  <a:gd name="connsiteX1" fmla="*/ 106777 w 213553"/>
                  <a:gd name="connsiteY1" fmla="*/ 213554 h 213553"/>
                  <a:gd name="connsiteX2" fmla="*/ 0 w 213553"/>
                  <a:gd name="connsiteY2" fmla="*/ 106777 h 213553"/>
                  <a:gd name="connsiteX3" fmla="*/ 106777 w 213553"/>
                  <a:gd name="connsiteY3" fmla="*/ 0 h 213553"/>
                  <a:gd name="connsiteX4" fmla="*/ 213554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4" y="106777"/>
                    </a:moveTo>
                    <a:cubicBezTo>
                      <a:pt x="213554" y="165748"/>
                      <a:pt x="165748" y="213554"/>
                      <a:pt x="106777" y="213554"/>
                    </a:cubicBezTo>
                    <a:cubicBezTo>
                      <a:pt x="47806" y="213554"/>
                      <a:pt x="0" y="165748"/>
                      <a:pt x="0" y="106777"/>
                    </a:cubicBezTo>
                    <a:cubicBezTo>
                      <a:pt x="0" y="47806"/>
                      <a:pt x="47806" y="0"/>
                      <a:pt x="106777" y="0"/>
                    </a:cubicBezTo>
                    <a:cubicBezTo>
                      <a:pt x="165748" y="0"/>
                      <a:pt x="213554" y="47806"/>
                      <a:pt x="213554" y="106777"/>
                    </a:cubicBezTo>
                    <a:close/>
                  </a:path>
                </a:pathLst>
              </a:custGeom>
              <a:solidFill>
                <a:srgbClr val="83AB4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1" name="Freeform: Shape 91">
                <a:extLst>
                  <a:ext uri="{FF2B5EF4-FFF2-40B4-BE49-F238E27FC236}">
                    <a16:creationId xmlns:a16="http://schemas.microsoft.com/office/drawing/2014/main" id="{D5CC788C-B2E2-4DF7-820A-878BA7931F3B}"/>
                  </a:ext>
                </a:extLst>
              </p:cNvPr>
              <p:cNvSpPr/>
              <p:nvPr/>
            </p:nvSpPr>
            <p:spPr>
              <a:xfrm>
                <a:off x="4170285" y="3455955"/>
                <a:ext cx="225766" cy="225766"/>
              </a:xfrm>
              <a:custGeom>
                <a:avLst/>
                <a:gdLst>
                  <a:gd name="connsiteX0" fmla="*/ 225766 w 225766"/>
                  <a:gd name="connsiteY0" fmla="*/ 112883 h 225766"/>
                  <a:gd name="connsiteX1" fmla="*/ 112883 w 225766"/>
                  <a:gd name="connsiteY1" fmla="*/ 225766 h 225766"/>
                  <a:gd name="connsiteX2" fmla="*/ 0 w 225766"/>
                  <a:gd name="connsiteY2" fmla="*/ 112883 h 225766"/>
                  <a:gd name="connsiteX3" fmla="*/ 112883 w 225766"/>
                  <a:gd name="connsiteY3" fmla="*/ 0 h 225766"/>
                  <a:gd name="connsiteX4" fmla="*/ 225766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6" y="112883"/>
                    </a:moveTo>
                    <a:cubicBezTo>
                      <a:pt x="225766" y="175227"/>
                      <a:pt x="175227" y="225766"/>
                      <a:pt x="112883" y="225766"/>
                    </a:cubicBezTo>
                    <a:cubicBezTo>
                      <a:pt x="50539" y="225766"/>
                      <a:pt x="0" y="175227"/>
                      <a:pt x="0" y="112883"/>
                    </a:cubicBezTo>
                    <a:cubicBezTo>
                      <a:pt x="0" y="50539"/>
                      <a:pt x="50539" y="0"/>
                      <a:pt x="112883" y="0"/>
                    </a:cubicBezTo>
                    <a:cubicBezTo>
                      <a:pt x="175227" y="0"/>
                      <a:pt x="225766" y="50539"/>
                      <a:pt x="225766" y="112883"/>
                    </a:cubicBezTo>
                    <a:close/>
                  </a:path>
                </a:pathLst>
              </a:custGeom>
              <a:solidFill>
                <a:srgbClr val="81A741"/>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2" name="Freeform: Shape 92">
                <a:extLst>
                  <a:ext uri="{FF2B5EF4-FFF2-40B4-BE49-F238E27FC236}">
                    <a16:creationId xmlns:a16="http://schemas.microsoft.com/office/drawing/2014/main" id="{1D46261B-90F6-4B4A-9404-E8FB9DFB22CB}"/>
                  </a:ext>
                </a:extLst>
              </p:cNvPr>
              <p:cNvSpPr/>
              <p:nvPr/>
            </p:nvSpPr>
            <p:spPr>
              <a:xfrm>
                <a:off x="3997780" y="3645252"/>
                <a:ext cx="237979" cy="237979"/>
              </a:xfrm>
              <a:custGeom>
                <a:avLst/>
                <a:gdLst>
                  <a:gd name="connsiteX0" fmla="*/ 237979 w 237979"/>
                  <a:gd name="connsiteY0" fmla="*/ 118990 h 237979"/>
                  <a:gd name="connsiteX1" fmla="*/ 118990 w 237979"/>
                  <a:gd name="connsiteY1" fmla="*/ 237979 h 237979"/>
                  <a:gd name="connsiteX2" fmla="*/ 0 w 237979"/>
                  <a:gd name="connsiteY2" fmla="*/ 118990 h 237979"/>
                  <a:gd name="connsiteX3" fmla="*/ 118990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6" y="237979"/>
                      <a:pt x="118990" y="237979"/>
                    </a:cubicBezTo>
                    <a:cubicBezTo>
                      <a:pt x="53273" y="237979"/>
                      <a:pt x="0" y="184706"/>
                      <a:pt x="0" y="118990"/>
                    </a:cubicBezTo>
                    <a:cubicBezTo>
                      <a:pt x="0" y="53273"/>
                      <a:pt x="53273" y="0"/>
                      <a:pt x="118990" y="0"/>
                    </a:cubicBezTo>
                    <a:cubicBezTo>
                      <a:pt x="184706" y="0"/>
                      <a:pt x="237979" y="53273"/>
                      <a:pt x="237979" y="118990"/>
                    </a:cubicBezTo>
                    <a:close/>
                  </a:path>
                </a:pathLst>
              </a:custGeom>
              <a:solidFill>
                <a:srgbClr val="7FA34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3" name="Freeform: Shape 93">
                <a:extLst>
                  <a:ext uri="{FF2B5EF4-FFF2-40B4-BE49-F238E27FC236}">
                    <a16:creationId xmlns:a16="http://schemas.microsoft.com/office/drawing/2014/main" id="{9EC882F1-BEE2-4821-9D94-7CAB337DB659}"/>
                  </a:ext>
                </a:extLst>
              </p:cNvPr>
              <p:cNvSpPr/>
              <p:nvPr/>
            </p:nvSpPr>
            <p:spPr>
              <a:xfrm>
                <a:off x="3836470" y="3865591"/>
                <a:ext cx="216267" cy="216267"/>
              </a:xfrm>
              <a:custGeom>
                <a:avLst/>
                <a:gdLst>
                  <a:gd name="connsiteX0" fmla="*/ 216267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7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7" y="108134"/>
                    </a:moveTo>
                    <a:cubicBezTo>
                      <a:pt x="216267" y="167854"/>
                      <a:pt x="167854" y="216268"/>
                      <a:pt x="108134" y="216268"/>
                    </a:cubicBezTo>
                    <a:cubicBezTo>
                      <a:pt x="48413" y="216268"/>
                      <a:pt x="0" y="167854"/>
                      <a:pt x="0" y="108134"/>
                    </a:cubicBezTo>
                    <a:cubicBezTo>
                      <a:pt x="0" y="48413"/>
                      <a:pt x="48413" y="0"/>
                      <a:pt x="108134" y="0"/>
                    </a:cubicBezTo>
                    <a:cubicBezTo>
                      <a:pt x="167854" y="0"/>
                      <a:pt x="216267" y="48413"/>
                      <a:pt x="216267" y="108134"/>
                    </a:cubicBezTo>
                    <a:close/>
                  </a:path>
                </a:pathLst>
              </a:custGeom>
              <a:solidFill>
                <a:srgbClr val="7DA856"/>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4" name="Freeform: Shape 94">
                <a:extLst>
                  <a:ext uri="{FF2B5EF4-FFF2-40B4-BE49-F238E27FC236}">
                    <a16:creationId xmlns:a16="http://schemas.microsoft.com/office/drawing/2014/main" id="{134FF028-B8C7-40E4-887F-AEA0A5D0BCE2}"/>
                  </a:ext>
                </a:extLst>
              </p:cNvPr>
              <p:cNvSpPr/>
              <p:nvPr/>
            </p:nvSpPr>
            <p:spPr>
              <a:xfrm>
                <a:off x="3645900" y="4021049"/>
                <a:ext cx="194725" cy="194725"/>
              </a:xfrm>
              <a:custGeom>
                <a:avLst/>
                <a:gdLst>
                  <a:gd name="connsiteX0" fmla="*/ 194726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6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6" y="97363"/>
                    </a:moveTo>
                    <a:cubicBezTo>
                      <a:pt x="194726" y="151135"/>
                      <a:pt x="151135" y="194726"/>
                      <a:pt x="97363" y="194726"/>
                    </a:cubicBezTo>
                    <a:cubicBezTo>
                      <a:pt x="43591" y="194726"/>
                      <a:pt x="0" y="151135"/>
                      <a:pt x="0" y="97363"/>
                    </a:cubicBezTo>
                    <a:cubicBezTo>
                      <a:pt x="0" y="43591"/>
                      <a:pt x="43591" y="0"/>
                      <a:pt x="97363" y="0"/>
                    </a:cubicBezTo>
                    <a:cubicBezTo>
                      <a:pt x="151135" y="0"/>
                      <a:pt x="194726" y="43591"/>
                      <a:pt x="194726" y="97363"/>
                    </a:cubicBezTo>
                    <a:close/>
                  </a:path>
                </a:pathLst>
              </a:custGeom>
              <a:solidFill>
                <a:srgbClr val="7BAD6C"/>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5" name="Freeform: Shape 95">
                <a:extLst>
                  <a:ext uri="{FF2B5EF4-FFF2-40B4-BE49-F238E27FC236}">
                    <a16:creationId xmlns:a16="http://schemas.microsoft.com/office/drawing/2014/main" id="{9DAB6C64-C56A-4A86-9601-CE8FD863DB7F}"/>
                  </a:ext>
                </a:extLst>
              </p:cNvPr>
              <p:cNvSpPr/>
              <p:nvPr/>
            </p:nvSpPr>
            <p:spPr>
              <a:xfrm>
                <a:off x="3436757" y="4115698"/>
                <a:ext cx="173013" cy="173013"/>
              </a:xfrm>
              <a:custGeom>
                <a:avLst/>
                <a:gdLst>
                  <a:gd name="connsiteX0" fmla="*/ 173014 w 173013"/>
                  <a:gd name="connsiteY0" fmla="*/ 86507 h 173013"/>
                  <a:gd name="connsiteX1" fmla="*/ 86507 w 173013"/>
                  <a:gd name="connsiteY1" fmla="*/ 173014 h 173013"/>
                  <a:gd name="connsiteX2" fmla="*/ 0 w 173013"/>
                  <a:gd name="connsiteY2" fmla="*/ 86507 h 173013"/>
                  <a:gd name="connsiteX3" fmla="*/ 86507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4" y="173014"/>
                      <a:pt x="86507" y="173014"/>
                    </a:cubicBezTo>
                    <a:cubicBezTo>
                      <a:pt x="38730" y="173014"/>
                      <a:pt x="0" y="134284"/>
                      <a:pt x="0" y="86507"/>
                    </a:cubicBezTo>
                    <a:cubicBezTo>
                      <a:pt x="0" y="38731"/>
                      <a:pt x="38730" y="0"/>
                      <a:pt x="86507" y="0"/>
                    </a:cubicBezTo>
                    <a:cubicBezTo>
                      <a:pt x="134283" y="0"/>
                      <a:pt x="173014" y="38730"/>
                      <a:pt x="173014" y="86507"/>
                    </a:cubicBezTo>
                    <a:close/>
                  </a:path>
                </a:pathLst>
              </a:custGeom>
              <a:solidFill>
                <a:srgbClr val="79B28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6" name="Freeform: Shape 96">
                <a:extLst>
                  <a:ext uri="{FF2B5EF4-FFF2-40B4-BE49-F238E27FC236}">
                    <a16:creationId xmlns:a16="http://schemas.microsoft.com/office/drawing/2014/main" id="{D453CA05-062B-4487-8E37-AD9C476CEE4D}"/>
                  </a:ext>
                </a:extLst>
              </p:cNvPr>
              <p:cNvSpPr/>
              <p:nvPr/>
            </p:nvSpPr>
            <p:spPr>
              <a:xfrm>
                <a:off x="3236095" y="4153523"/>
                <a:ext cx="151472" cy="151472"/>
              </a:xfrm>
              <a:custGeom>
                <a:avLst/>
                <a:gdLst>
                  <a:gd name="connsiteX0" fmla="*/ 151472 w 151472"/>
                  <a:gd name="connsiteY0" fmla="*/ 75736 h 151472"/>
                  <a:gd name="connsiteX1" fmla="*/ 75736 w 151472"/>
                  <a:gd name="connsiteY1" fmla="*/ 151472 h 151472"/>
                  <a:gd name="connsiteX2" fmla="*/ 0 w 151472"/>
                  <a:gd name="connsiteY2" fmla="*/ 75736 h 151472"/>
                  <a:gd name="connsiteX3" fmla="*/ 75736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6" y="151472"/>
                    </a:cubicBezTo>
                    <a:cubicBezTo>
                      <a:pt x="33908" y="151472"/>
                      <a:pt x="0" y="117564"/>
                      <a:pt x="0" y="75736"/>
                    </a:cubicBezTo>
                    <a:cubicBezTo>
                      <a:pt x="0" y="33908"/>
                      <a:pt x="33908" y="0"/>
                      <a:pt x="75736" y="0"/>
                    </a:cubicBezTo>
                    <a:cubicBezTo>
                      <a:pt x="117564" y="0"/>
                      <a:pt x="151472" y="33908"/>
                      <a:pt x="151472" y="75736"/>
                    </a:cubicBezTo>
                    <a:close/>
                  </a:path>
                </a:pathLst>
              </a:custGeom>
              <a:solidFill>
                <a:srgbClr val="77B69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7" name="Freeform: Shape 97">
                <a:extLst>
                  <a:ext uri="{FF2B5EF4-FFF2-40B4-BE49-F238E27FC236}">
                    <a16:creationId xmlns:a16="http://schemas.microsoft.com/office/drawing/2014/main" id="{F1EBA38F-F8CA-4BB6-B2BB-363ABC53136E}"/>
                  </a:ext>
                </a:extLst>
              </p:cNvPr>
              <p:cNvSpPr/>
              <p:nvPr/>
            </p:nvSpPr>
            <p:spPr>
              <a:xfrm>
                <a:off x="3020506" y="4138682"/>
                <a:ext cx="129760" cy="129760"/>
              </a:xfrm>
              <a:custGeom>
                <a:avLst/>
                <a:gdLst>
                  <a:gd name="connsiteX0" fmla="*/ 129761 w 129760"/>
                  <a:gd name="connsiteY0" fmla="*/ 64880 h 129760"/>
                  <a:gd name="connsiteX1" fmla="*/ 64880 w 129760"/>
                  <a:gd name="connsiteY1" fmla="*/ 129760 h 129760"/>
                  <a:gd name="connsiteX2" fmla="*/ 0 w 129760"/>
                  <a:gd name="connsiteY2" fmla="*/ 64880 h 129760"/>
                  <a:gd name="connsiteX3" fmla="*/ 64880 w 129760"/>
                  <a:gd name="connsiteY3" fmla="*/ 0 h 129760"/>
                  <a:gd name="connsiteX4" fmla="*/ 129761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1" y="64880"/>
                    </a:moveTo>
                    <a:cubicBezTo>
                      <a:pt x="129761" y="100712"/>
                      <a:pt x="100713" y="129760"/>
                      <a:pt x="64880" y="129760"/>
                    </a:cubicBezTo>
                    <a:cubicBezTo>
                      <a:pt x="29048" y="129760"/>
                      <a:pt x="0" y="100712"/>
                      <a:pt x="0" y="64880"/>
                    </a:cubicBezTo>
                    <a:cubicBezTo>
                      <a:pt x="0" y="29048"/>
                      <a:pt x="29048" y="0"/>
                      <a:pt x="64880" y="0"/>
                    </a:cubicBezTo>
                    <a:cubicBezTo>
                      <a:pt x="100713" y="0"/>
                      <a:pt x="129761" y="29048"/>
                      <a:pt x="129761" y="64880"/>
                    </a:cubicBezTo>
                    <a:close/>
                  </a:path>
                </a:pathLst>
              </a:custGeom>
              <a:solidFill>
                <a:srgbClr val="74BBAE"/>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8" name="Freeform: Shape 98">
                <a:extLst>
                  <a:ext uri="{FF2B5EF4-FFF2-40B4-BE49-F238E27FC236}">
                    <a16:creationId xmlns:a16="http://schemas.microsoft.com/office/drawing/2014/main" id="{E83325BA-A30D-4C7E-B2CC-3E42B6FC7A38}"/>
                  </a:ext>
                </a:extLst>
              </p:cNvPr>
              <p:cNvSpPr/>
              <p:nvPr/>
            </p:nvSpPr>
            <p:spPr>
              <a:xfrm>
                <a:off x="2800337" y="4075158"/>
                <a:ext cx="108218" cy="108218"/>
              </a:xfrm>
              <a:custGeom>
                <a:avLst/>
                <a:gdLst>
                  <a:gd name="connsiteX0" fmla="*/ 108219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9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9" y="54109"/>
                    </a:moveTo>
                    <a:cubicBezTo>
                      <a:pt x="108219" y="83993"/>
                      <a:pt x="83993" y="108219"/>
                      <a:pt x="54109" y="108219"/>
                    </a:cubicBezTo>
                    <a:cubicBezTo>
                      <a:pt x="24226" y="108219"/>
                      <a:pt x="0" y="83993"/>
                      <a:pt x="0" y="54109"/>
                    </a:cubicBezTo>
                    <a:cubicBezTo>
                      <a:pt x="0" y="24225"/>
                      <a:pt x="24226" y="0"/>
                      <a:pt x="54109" y="0"/>
                    </a:cubicBezTo>
                    <a:cubicBezTo>
                      <a:pt x="83993" y="0"/>
                      <a:pt x="108219" y="24225"/>
                      <a:pt x="108219" y="54109"/>
                    </a:cubicBezTo>
                    <a:close/>
                  </a:path>
                </a:pathLst>
              </a:custGeom>
              <a:solidFill>
                <a:srgbClr val="72C0C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29" name="Freeform: Shape 99">
                <a:extLst>
                  <a:ext uri="{FF2B5EF4-FFF2-40B4-BE49-F238E27FC236}">
                    <a16:creationId xmlns:a16="http://schemas.microsoft.com/office/drawing/2014/main" id="{1D169D28-BF52-479F-9706-D0FCAC8F0496}"/>
                  </a:ext>
                </a:extLst>
              </p:cNvPr>
              <p:cNvSpPr/>
              <p:nvPr/>
            </p:nvSpPr>
            <p:spPr>
              <a:xfrm>
                <a:off x="2586105" y="3967025"/>
                <a:ext cx="86506" cy="86506"/>
              </a:xfrm>
              <a:custGeom>
                <a:avLst/>
                <a:gdLst>
                  <a:gd name="connsiteX0" fmla="*/ 86507 w 86506"/>
                  <a:gd name="connsiteY0" fmla="*/ 43254 h 86506"/>
                  <a:gd name="connsiteX1" fmla="*/ 43253 w 86506"/>
                  <a:gd name="connsiteY1" fmla="*/ 86507 h 86506"/>
                  <a:gd name="connsiteX2" fmla="*/ 0 w 86506"/>
                  <a:gd name="connsiteY2" fmla="*/ 43254 h 86506"/>
                  <a:gd name="connsiteX3" fmla="*/ 43253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3" y="86507"/>
                    </a:cubicBezTo>
                    <a:cubicBezTo>
                      <a:pt x="19365" y="86507"/>
                      <a:pt x="0" y="67142"/>
                      <a:pt x="0" y="43254"/>
                    </a:cubicBezTo>
                    <a:cubicBezTo>
                      <a:pt x="0" y="19365"/>
                      <a:pt x="19365" y="0"/>
                      <a:pt x="43253" y="0"/>
                    </a:cubicBezTo>
                    <a:cubicBezTo>
                      <a:pt x="67142" y="0"/>
                      <a:pt x="86507" y="19365"/>
                      <a:pt x="86507" y="43254"/>
                    </a:cubicBezTo>
                    <a:close/>
                  </a:path>
                </a:pathLst>
              </a:custGeom>
              <a:solidFill>
                <a:srgbClr val="70C5D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30" name="Freeform: Shape 100">
                <a:extLst>
                  <a:ext uri="{FF2B5EF4-FFF2-40B4-BE49-F238E27FC236}">
                    <a16:creationId xmlns:a16="http://schemas.microsoft.com/office/drawing/2014/main" id="{E23D9796-E7E8-48D3-9209-C61CDFE5EE38}"/>
                  </a:ext>
                </a:extLst>
              </p:cNvPr>
              <p:cNvSpPr/>
              <p:nvPr/>
            </p:nvSpPr>
            <p:spPr>
              <a:xfrm>
                <a:off x="2405034" y="3818266"/>
                <a:ext cx="64965" cy="64965"/>
              </a:xfrm>
              <a:custGeom>
                <a:avLst/>
                <a:gdLst>
                  <a:gd name="connsiteX0" fmla="*/ 64965 w 64965"/>
                  <a:gd name="connsiteY0" fmla="*/ 32483 h 64965"/>
                  <a:gd name="connsiteX1" fmla="*/ 32483 w 64965"/>
                  <a:gd name="connsiteY1" fmla="*/ 64965 h 64965"/>
                  <a:gd name="connsiteX2" fmla="*/ 0 w 64965"/>
                  <a:gd name="connsiteY2" fmla="*/ 32483 h 64965"/>
                  <a:gd name="connsiteX3" fmla="*/ 32483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2" y="64965"/>
                      <a:pt x="32483" y="64965"/>
                    </a:cubicBezTo>
                    <a:cubicBezTo>
                      <a:pt x="14543" y="64965"/>
                      <a:pt x="0" y="50422"/>
                      <a:pt x="0" y="32483"/>
                    </a:cubicBezTo>
                    <a:cubicBezTo>
                      <a:pt x="0" y="14543"/>
                      <a:pt x="14543" y="0"/>
                      <a:pt x="32483" y="0"/>
                    </a:cubicBezTo>
                    <a:cubicBezTo>
                      <a:pt x="50422" y="0"/>
                      <a:pt x="64965" y="14543"/>
                      <a:pt x="64965" y="32483"/>
                    </a:cubicBezTo>
                    <a:close/>
                  </a:path>
                </a:pathLst>
              </a:custGeom>
              <a:solidFill>
                <a:srgbClr val="6ECAF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3" name="Graphic 4">
              <a:extLst>
                <a:ext uri="{FF2B5EF4-FFF2-40B4-BE49-F238E27FC236}">
                  <a16:creationId xmlns:a16="http://schemas.microsoft.com/office/drawing/2014/main" id="{78173AA5-3DDD-4A84-82F7-52D137324F15}"/>
                </a:ext>
              </a:extLst>
            </p:cNvPr>
            <p:cNvGrpSpPr/>
            <p:nvPr/>
          </p:nvGrpSpPr>
          <p:grpSpPr>
            <a:xfrm>
              <a:off x="4272737" y="3218909"/>
              <a:ext cx="3491999" cy="1086086"/>
              <a:chOff x="4272737" y="3218909"/>
              <a:chExt cx="3491999" cy="1086086"/>
            </a:xfrm>
          </p:grpSpPr>
          <p:sp>
            <p:nvSpPr>
              <p:cNvPr id="97" name="Freeform: Shape 102">
                <a:extLst>
                  <a:ext uri="{FF2B5EF4-FFF2-40B4-BE49-F238E27FC236}">
                    <a16:creationId xmlns:a16="http://schemas.microsoft.com/office/drawing/2014/main" id="{7410279A-568E-4E99-9AB4-B4E39999B0D7}"/>
                  </a:ext>
                </a:extLst>
              </p:cNvPr>
              <p:cNvSpPr/>
              <p:nvPr/>
            </p:nvSpPr>
            <p:spPr>
              <a:xfrm>
                <a:off x="7624120" y="3496918"/>
                <a:ext cx="140616" cy="140616"/>
              </a:xfrm>
              <a:custGeom>
                <a:avLst/>
                <a:gdLst>
                  <a:gd name="connsiteX0" fmla="*/ 140616 w 140616"/>
                  <a:gd name="connsiteY0" fmla="*/ 70308 h 140616"/>
                  <a:gd name="connsiteX1" fmla="*/ 70308 w 140616"/>
                  <a:gd name="connsiteY1" fmla="*/ 140616 h 140616"/>
                  <a:gd name="connsiteX2" fmla="*/ 0 w 140616"/>
                  <a:gd name="connsiteY2" fmla="*/ 70308 h 140616"/>
                  <a:gd name="connsiteX3" fmla="*/ 70308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8" y="140616"/>
                    </a:cubicBezTo>
                    <a:cubicBezTo>
                      <a:pt x="31478" y="140616"/>
                      <a:pt x="0" y="109138"/>
                      <a:pt x="0" y="70308"/>
                    </a:cubicBezTo>
                    <a:cubicBezTo>
                      <a:pt x="0" y="31478"/>
                      <a:pt x="31478" y="0"/>
                      <a:pt x="70308" y="0"/>
                    </a:cubicBezTo>
                    <a:cubicBezTo>
                      <a:pt x="109138" y="0"/>
                      <a:pt x="140616" y="31478"/>
                      <a:pt x="140616" y="70308"/>
                    </a:cubicBezTo>
                    <a:close/>
                  </a:path>
                </a:pathLst>
              </a:custGeom>
              <a:solidFill>
                <a:srgbClr val="EEBA4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8" name="Freeform: Shape 103">
                <a:extLst>
                  <a:ext uri="{FF2B5EF4-FFF2-40B4-BE49-F238E27FC236}">
                    <a16:creationId xmlns:a16="http://schemas.microsoft.com/office/drawing/2014/main" id="{DE7C1A6E-1C18-40A2-986D-7C9F5B390227}"/>
                  </a:ext>
                </a:extLst>
              </p:cNvPr>
              <p:cNvSpPr/>
              <p:nvPr/>
            </p:nvSpPr>
            <p:spPr>
              <a:xfrm>
                <a:off x="7402085" y="3373264"/>
                <a:ext cx="152829" cy="152829"/>
              </a:xfrm>
              <a:custGeom>
                <a:avLst/>
                <a:gdLst>
                  <a:gd name="connsiteX0" fmla="*/ 152829 w 152829"/>
                  <a:gd name="connsiteY0" fmla="*/ 76415 h 152829"/>
                  <a:gd name="connsiteX1" fmla="*/ 76415 w 152829"/>
                  <a:gd name="connsiteY1" fmla="*/ 152829 h 152829"/>
                  <a:gd name="connsiteX2" fmla="*/ 0 w 152829"/>
                  <a:gd name="connsiteY2" fmla="*/ 76415 h 152829"/>
                  <a:gd name="connsiteX3" fmla="*/ 76415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5" y="152829"/>
                    </a:cubicBezTo>
                    <a:cubicBezTo>
                      <a:pt x="34212" y="152829"/>
                      <a:pt x="0" y="118617"/>
                      <a:pt x="0" y="76415"/>
                    </a:cubicBezTo>
                    <a:cubicBezTo>
                      <a:pt x="0" y="34212"/>
                      <a:pt x="34212" y="0"/>
                      <a:pt x="76415" y="0"/>
                    </a:cubicBezTo>
                    <a:cubicBezTo>
                      <a:pt x="118617" y="0"/>
                      <a:pt x="152829" y="34212"/>
                      <a:pt x="152829" y="76415"/>
                    </a:cubicBezTo>
                    <a:close/>
                  </a:path>
                </a:pathLst>
              </a:custGeom>
              <a:solidFill>
                <a:srgbClr val="E9B649"/>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9" name="Freeform: Shape 104">
                <a:extLst>
                  <a:ext uri="{FF2B5EF4-FFF2-40B4-BE49-F238E27FC236}">
                    <a16:creationId xmlns:a16="http://schemas.microsoft.com/office/drawing/2014/main" id="{444C87DB-BADF-4EFA-BE72-CF4B1A894037}"/>
                  </a:ext>
                </a:extLst>
              </p:cNvPr>
              <p:cNvSpPr/>
              <p:nvPr/>
            </p:nvSpPr>
            <p:spPr>
              <a:xfrm>
                <a:off x="7181747" y="3286673"/>
                <a:ext cx="164872" cy="164872"/>
              </a:xfrm>
              <a:custGeom>
                <a:avLst/>
                <a:gdLst>
                  <a:gd name="connsiteX0" fmla="*/ 164872 w 164872"/>
                  <a:gd name="connsiteY0" fmla="*/ 82436 h 164872"/>
                  <a:gd name="connsiteX1" fmla="*/ 82437 w 164872"/>
                  <a:gd name="connsiteY1" fmla="*/ 164872 h 164872"/>
                  <a:gd name="connsiteX2" fmla="*/ 1 w 164872"/>
                  <a:gd name="connsiteY2" fmla="*/ 82436 h 164872"/>
                  <a:gd name="connsiteX3" fmla="*/ 82437 w 164872"/>
                  <a:gd name="connsiteY3" fmla="*/ 0 h 164872"/>
                  <a:gd name="connsiteX4" fmla="*/ 164872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2" y="82436"/>
                    </a:moveTo>
                    <a:cubicBezTo>
                      <a:pt x="164872" y="127964"/>
                      <a:pt x="127964" y="164872"/>
                      <a:pt x="82437" y="164872"/>
                    </a:cubicBezTo>
                    <a:cubicBezTo>
                      <a:pt x="36908" y="164872"/>
                      <a:pt x="1" y="127964"/>
                      <a:pt x="1" y="82436"/>
                    </a:cubicBezTo>
                    <a:cubicBezTo>
                      <a:pt x="1" y="36908"/>
                      <a:pt x="36909" y="0"/>
                      <a:pt x="82437" y="0"/>
                    </a:cubicBezTo>
                    <a:cubicBezTo>
                      <a:pt x="127965" y="0"/>
                      <a:pt x="164872" y="36908"/>
                      <a:pt x="164872" y="82436"/>
                    </a:cubicBezTo>
                    <a:close/>
                  </a:path>
                </a:pathLst>
              </a:custGeom>
              <a:solidFill>
                <a:srgbClr val="E5B24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0" name="Freeform: Shape 105">
                <a:extLst>
                  <a:ext uri="{FF2B5EF4-FFF2-40B4-BE49-F238E27FC236}">
                    <a16:creationId xmlns:a16="http://schemas.microsoft.com/office/drawing/2014/main" id="{8D01DB54-C79F-45EF-87D2-1827EFA7053C}"/>
                  </a:ext>
                </a:extLst>
              </p:cNvPr>
              <p:cNvSpPr/>
              <p:nvPr/>
            </p:nvSpPr>
            <p:spPr>
              <a:xfrm>
                <a:off x="6960390" y="3233581"/>
                <a:ext cx="177084" cy="177084"/>
              </a:xfrm>
              <a:custGeom>
                <a:avLst/>
                <a:gdLst>
                  <a:gd name="connsiteX0" fmla="*/ 177085 w 177084"/>
                  <a:gd name="connsiteY0" fmla="*/ 88542 h 177084"/>
                  <a:gd name="connsiteX1" fmla="*/ 88542 w 177084"/>
                  <a:gd name="connsiteY1" fmla="*/ 177085 h 177084"/>
                  <a:gd name="connsiteX2" fmla="*/ 0 w 177084"/>
                  <a:gd name="connsiteY2" fmla="*/ 88542 h 177084"/>
                  <a:gd name="connsiteX3" fmla="*/ 88542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2" y="177085"/>
                    </a:cubicBezTo>
                    <a:cubicBezTo>
                      <a:pt x="39642" y="177085"/>
                      <a:pt x="0" y="137443"/>
                      <a:pt x="0" y="88542"/>
                    </a:cubicBezTo>
                    <a:cubicBezTo>
                      <a:pt x="0" y="39642"/>
                      <a:pt x="39642" y="0"/>
                      <a:pt x="88542" y="0"/>
                    </a:cubicBezTo>
                    <a:cubicBezTo>
                      <a:pt x="137443" y="0"/>
                      <a:pt x="177085" y="39642"/>
                      <a:pt x="177085" y="88542"/>
                    </a:cubicBezTo>
                    <a:close/>
                  </a:path>
                </a:pathLst>
              </a:custGeom>
              <a:solidFill>
                <a:srgbClr val="E0AE46"/>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1" name="Freeform: Shape 106">
                <a:extLst>
                  <a:ext uri="{FF2B5EF4-FFF2-40B4-BE49-F238E27FC236}">
                    <a16:creationId xmlns:a16="http://schemas.microsoft.com/office/drawing/2014/main" id="{B23666CD-3C40-4884-81FA-5C17FDB31756}"/>
                  </a:ext>
                </a:extLst>
              </p:cNvPr>
              <p:cNvSpPr/>
              <p:nvPr/>
            </p:nvSpPr>
            <p:spPr>
              <a:xfrm>
                <a:off x="6726991" y="3218909"/>
                <a:ext cx="189297" cy="189297"/>
              </a:xfrm>
              <a:custGeom>
                <a:avLst/>
                <a:gdLst>
                  <a:gd name="connsiteX0" fmla="*/ 189297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7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7" y="94649"/>
                    </a:moveTo>
                    <a:cubicBezTo>
                      <a:pt x="189297" y="146922"/>
                      <a:pt x="146922" y="189298"/>
                      <a:pt x="94649" y="189298"/>
                    </a:cubicBezTo>
                    <a:cubicBezTo>
                      <a:pt x="42376" y="189298"/>
                      <a:pt x="0" y="146922"/>
                      <a:pt x="0" y="94649"/>
                    </a:cubicBezTo>
                    <a:cubicBezTo>
                      <a:pt x="0" y="42376"/>
                      <a:pt x="42376" y="0"/>
                      <a:pt x="94649" y="0"/>
                    </a:cubicBezTo>
                    <a:cubicBezTo>
                      <a:pt x="146922" y="0"/>
                      <a:pt x="189297" y="42376"/>
                      <a:pt x="189297" y="94649"/>
                    </a:cubicBezTo>
                    <a:close/>
                  </a:path>
                </a:pathLst>
              </a:custGeom>
              <a:solidFill>
                <a:srgbClr val="DCAB4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2" name="Freeform: Shape 107">
                <a:extLst>
                  <a:ext uri="{FF2B5EF4-FFF2-40B4-BE49-F238E27FC236}">
                    <a16:creationId xmlns:a16="http://schemas.microsoft.com/office/drawing/2014/main" id="{982C660E-5074-4240-81D2-C524F93CB04C}"/>
                  </a:ext>
                </a:extLst>
              </p:cNvPr>
              <p:cNvSpPr/>
              <p:nvPr/>
            </p:nvSpPr>
            <p:spPr>
              <a:xfrm>
                <a:off x="6487316" y="3247829"/>
                <a:ext cx="201340" cy="201340"/>
              </a:xfrm>
              <a:custGeom>
                <a:avLst/>
                <a:gdLst>
                  <a:gd name="connsiteX0" fmla="*/ 201341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1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1" y="100670"/>
                    </a:moveTo>
                    <a:cubicBezTo>
                      <a:pt x="201341" y="156269"/>
                      <a:pt x="156269" y="201341"/>
                      <a:pt x="100670" y="201341"/>
                    </a:cubicBezTo>
                    <a:cubicBezTo>
                      <a:pt x="45072" y="201341"/>
                      <a:pt x="0" y="156269"/>
                      <a:pt x="0" y="100670"/>
                    </a:cubicBezTo>
                    <a:cubicBezTo>
                      <a:pt x="0" y="45072"/>
                      <a:pt x="45072" y="0"/>
                      <a:pt x="100670" y="0"/>
                    </a:cubicBezTo>
                    <a:cubicBezTo>
                      <a:pt x="156269" y="0"/>
                      <a:pt x="201341" y="45072"/>
                      <a:pt x="201341" y="100670"/>
                    </a:cubicBezTo>
                    <a:close/>
                  </a:path>
                </a:pathLst>
              </a:custGeom>
              <a:solidFill>
                <a:srgbClr val="D7A74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3" name="Freeform: Shape 108">
                <a:extLst>
                  <a:ext uri="{FF2B5EF4-FFF2-40B4-BE49-F238E27FC236}">
                    <a16:creationId xmlns:a16="http://schemas.microsoft.com/office/drawing/2014/main" id="{4B4F0708-9B99-4C9D-BC2B-D6F7D98BB40E}"/>
                  </a:ext>
                </a:extLst>
              </p:cNvPr>
              <p:cNvSpPr/>
              <p:nvPr/>
            </p:nvSpPr>
            <p:spPr>
              <a:xfrm>
                <a:off x="6255698" y="3325177"/>
                <a:ext cx="213553" cy="213553"/>
              </a:xfrm>
              <a:custGeom>
                <a:avLst/>
                <a:gdLst>
                  <a:gd name="connsiteX0" fmla="*/ 213554 w 213553"/>
                  <a:gd name="connsiteY0" fmla="*/ 106777 h 213553"/>
                  <a:gd name="connsiteX1" fmla="*/ 106777 w 213553"/>
                  <a:gd name="connsiteY1" fmla="*/ 213554 h 213553"/>
                  <a:gd name="connsiteX2" fmla="*/ 0 w 213553"/>
                  <a:gd name="connsiteY2" fmla="*/ 106777 h 213553"/>
                  <a:gd name="connsiteX3" fmla="*/ 106777 w 213553"/>
                  <a:gd name="connsiteY3" fmla="*/ 0 h 213553"/>
                  <a:gd name="connsiteX4" fmla="*/ 213554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4" y="106777"/>
                    </a:moveTo>
                    <a:cubicBezTo>
                      <a:pt x="213554" y="165748"/>
                      <a:pt x="165748" y="213554"/>
                      <a:pt x="106777" y="213554"/>
                    </a:cubicBezTo>
                    <a:cubicBezTo>
                      <a:pt x="47806" y="213554"/>
                      <a:pt x="0" y="165748"/>
                      <a:pt x="0" y="106777"/>
                    </a:cubicBezTo>
                    <a:cubicBezTo>
                      <a:pt x="0" y="47806"/>
                      <a:pt x="47805" y="0"/>
                      <a:pt x="106777" y="0"/>
                    </a:cubicBezTo>
                    <a:cubicBezTo>
                      <a:pt x="165748" y="0"/>
                      <a:pt x="213554" y="47806"/>
                      <a:pt x="213554" y="106777"/>
                    </a:cubicBezTo>
                    <a:close/>
                  </a:path>
                </a:pathLst>
              </a:custGeom>
              <a:solidFill>
                <a:srgbClr val="D2A34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4" name="Freeform: Shape 109">
                <a:extLst>
                  <a:ext uri="{FF2B5EF4-FFF2-40B4-BE49-F238E27FC236}">
                    <a16:creationId xmlns:a16="http://schemas.microsoft.com/office/drawing/2014/main" id="{CFAA1BC1-3C1F-4696-B0A3-8E69747262CF}"/>
                  </a:ext>
                </a:extLst>
              </p:cNvPr>
              <p:cNvSpPr/>
              <p:nvPr/>
            </p:nvSpPr>
            <p:spPr>
              <a:xfrm>
                <a:off x="6046470" y="3455955"/>
                <a:ext cx="225766" cy="225766"/>
              </a:xfrm>
              <a:custGeom>
                <a:avLst/>
                <a:gdLst>
                  <a:gd name="connsiteX0" fmla="*/ 225767 w 225766"/>
                  <a:gd name="connsiteY0" fmla="*/ 112883 h 225766"/>
                  <a:gd name="connsiteX1" fmla="*/ 112883 w 225766"/>
                  <a:gd name="connsiteY1" fmla="*/ 225766 h 225766"/>
                  <a:gd name="connsiteX2" fmla="*/ 0 w 225766"/>
                  <a:gd name="connsiteY2" fmla="*/ 112883 h 225766"/>
                  <a:gd name="connsiteX3" fmla="*/ 112883 w 225766"/>
                  <a:gd name="connsiteY3" fmla="*/ 0 h 225766"/>
                  <a:gd name="connsiteX4" fmla="*/ 225767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7" y="112883"/>
                    </a:moveTo>
                    <a:cubicBezTo>
                      <a:pt x="225767" y="175227"/>
                      <a:pt x="175227" y="225766"/>
                      <a:pt x="112883" y="225766"/>
                    </a:cubicBezTo>
                    <a:cubicBezTo>
                      <a:pt x="50540" y="225766"/>
                      <a:pt x="0" y="175227"/>
                      <a:pt x="0" y="112883"/>
                    </a:cubicBezTo>
                    <a:cubicBezTo>
                      <a:pt x="0" y="50539"/>
                      <a:pt x="50540" y="0"/>
                      <a:pt x="112883" y="0"/>
                    </a:cubicBezTo>
                    <a:cubicBezTo>
                      <a:pt x="175227" y="0"/>
                      <a:pt x="225767" y="50539"/>
                      <a:pt x="225767" y="112883"/>
                    </a:cubicBezTo>
                    <a:close/>
                  </a:path>
                </a:pathLst>
              </a:custGeom>
              <a:solidFill>
                <a:srgbClr val="CE9F41"/>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5" name="Freeform: Shape 110">
                <a:extLst>
                  <a:ext uri="{FF2B5EF4-FFF2-40B4-BE49-F238E27FC236}">
                    <a16:creationId xmlns:a16="http://schemas.microsoft.com/office/drawing/2014/main" id="{4F0EECA8-B566-4C4A-A4C8-8F67755EE36F}"/>
                  </a:ext>
                </a:extLst>
              </p:cNvPr>
              <p:cNvSpPr/>
              <p:nvPr/>
            </p:nvSpPr>
            <p:spPr>
              <a:xfrm>
                <a:off x="5873964" y="3645252"/>
                <a:ext cx="237979" cy="237979"/>
              </a:xfrm>
              <a:custGeom>
                <a:avLst/>
                <a:gdLst>
                  <a:gd name="connsiteX0" fmla="*/ 237979 w 237979"/>
                  <a:gd name="connsiteY0" fmla="*/ 118990 h 237979"/>
                  <a:gd name="connsiteX1" fmla="*/ 118989 w 237979"/>
                  <a:gd name="connsiteY1" fmla="*/ 237979 h 237979"/>
                  <a:gd name="connsiteX2" fmla="*/ 0 w 237979"/>
                  <a:gd name="connsiteY2" fmla="*/ 118990 h 237979"/>
                  <a:gd name="connsiteX3" fmla="*/ 118989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6" y="237979"/>
                      <a:pt x="118989" y="237979"/>
                    </a:cubicBezTo>
                    <a:cubicBezTo>
                      <a:pt x="53273" y="237979"/>
                      <a:pt x="0" y="184706"/>
                      <a:pt x="0" y="118990"/>
                    </a:cubicBezTo>
                    <a:cubicBezTo>
                      <a:pt x="0" y="53273"/>
                      <a:pt x="53273" y="0"/>
                      <a:pt x="118989" y="0"/>
                    </a:cubicBezTo>
                    <a:cubicBezTo>
                      <a:pt x="184705" y="0"/>
                      <a:pt x="237979" y="53273"/>
                      <a:pt x="237979" y="118990"/>
                    </a:cubicBezTo>
                    <a:close/>
                  </a:path>
                </a:pathLst>
              </a:custGeom>
              <a:solidFill>
                <a:srgbClr val="C99B4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6" name="Freeform: Shape 111">
                <a:extLst>
                  <a:ext uri="{FF2B5EF4-FFF2-40B4-BE49-F238E27FC236}">
                    <a16:creationId xmlns:a16="http://schemas.microsoft.com/office/drawing/2014/main" id="{9250EA6E-A3E9-46F3-B0EA-DECFC6A42ACA}"/>
                  </a:ext>
                </a:extLst>
              </p:cNvPr>
              <p:cNvSpPr/>
              <p:nvPr/>
            </p:nvSpPr>
            <p:spPr>
              <a:xfrm>
                <a:off x="5712654" y="3865591"/>
                <a:ext cx="216267" cy="216267"/>
              </a:xfrm>
              <a:custGeom>
                <a:avLst/>
                <a:gdLst>
                  <a:gd name="connsiteX0" fmla="*/ 216267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7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7" y="108134"/>
                    </a:moveTo>
                    <a:cubicBezTo>
                      <a:pt x="216267" y="167854"/>
                      <a:pt x="167854" y="216268"/>
                      <a:pt x="108134" y="216268"/>
                    </a:cubicBezTo>
                    <a:cubicBezTo>
                      <a:pt x="48413" y="216268"/>
                      <a:pt x="0" y="167854"/>
                      <a:pt x="0" y="108134"/>
                    </a:cubicBezTo>
                    <a:cubicBezTo>
                      <a:pt x="0" y="48413"/>
                      <a:pt x="48413" y="0"/>
                      <a:pt x="108134" y="0"/>
                    </a:cubicBezTo>
                    <a:cubicBezTo>
                      <a:pt x="167854" y="0"/>
                      <a:pt x="216267" y="48413"/>
                      <a:pt x="216267" y="108134"/>
                    </a:cubicBezTo>
                    <a:close/>
                  </a:path>
                </a:pathLst>
              </a:custGeom>
              <a:solidFill>
                <a:srgbClr val="C3A24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7" name="Freeform: Shape 112">
                <a:extLst>
                  <a:ext uri="{FF2B5EF4-FFF2-40B4-BE49-F238E27FC236}">
                    <a16:creationId xmlns:a16="http://schemas.microsoft.com/office/drawing/2014/main" id="{22D83FD6-F500-47B8-9745-B893CBBF6806}"/>
                  </a:ext>
                </a:extLst>
              </p:cNvPr>
              <p:cNvSpPr/>
              <p:nvPr/>
            </p:nvSpPr>
            <p:spPr>
              <a:xfrm>
                <a:off x="5522169" y="4021049"/>
                <a:ext cx="194725" cy="194725"/>
              </a:xfrm>
              <a:custGeom>
                <a:avLst/>
                <a:gdLst>
                  <a:gd name="connsiteX0" fmla="*/ 194725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5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5" y="97363"/>
                    </a:moveTo>
                    <a:cubicBezTo>
                      <a:pt x="194725" y="151135"/>
                      <a:pt x="151135" y="194726"/>
                      <a:pt x="97363" y="194726"/>
                    </a:cubicBezTo>
                    <a:cubicBezTo>
                      <a:pt x="43591" y="194726"/>
                      <a:pt x="0" y="151135"/>
                      <a:pt x="0" y="97363"/>
                    </a:cubicBezTo>
                    <a:cubicBezTo>
                      <a:pt x="0" y="43591"/>
                      <a:pt x="43591" y="0"/>
                      <a:pt x="97363" y="0"/>
                    </a:cubicBezTo>
                    <a:cubicBezTo>
                      <a:pt x="151135" y="0"/>
                      <a:pt x="194725" y="43591"/>
                      <a:pt x="194725" y="97363"/>
                    </a:cubicBezTo>
                    <a:close/>
                  </a:path>
                </a:pathLst>
              </a:custGeom>
              <a:solidFill>
                <a:srgbClr val="BEA84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8" name="Freeform: Shape 113">
                <a:extLst>
                  <a:ext uri="{FF2B5EF4-FFF2-40B4-BE49-F238E27FC236}">
                    <a16:creationId xmlns:a16="http://schemas.microsoft.com/office/drawing/2014/main" id="{412B6B1F-8416-4F0F-85A7-00B82D83407D}"/>
                  </a:ext>
                </a:extLst>
              </p:cNvPr>
              <p:cNvSpPr/>
              <p:nvPr/>
            </p:nvSpPr>
            <p:spPr>
              <a:xfrm>
                <a:off x="5312941" y="4115698"/>
                <a:ext cx="173013" cy="173013"/>
              </a:xfrm>
              <a:custGeom>
                <a:avLst/>
                <a:gdLst>
                  <a:gd name="connsiteX0" fmla="*/ 173014 w 173013"/>
                  <a:gd name="connsiteY0" fmla="*/ 86507 h 173013"/>
                  <a:gd name="connsiteX1" fmla="*/ 86507 w 173013"/>
                  <a:gd name="connsiteY1" fmla="*/ 173014 h 173013"/>
                  <a:gd name="connsiteX2" fmla="*/ 0 w 173013"/>
                  <a:gd name="connsiteY2" fmla="*/ 86507 h 173013"/>
                  <a:gd name="connsiteX3" fmla="*/ 86507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3" y="173014"/>
                      <a:pt x="86507" y="173014"/>
                    </a:cubicBezTo>
                    <a:cubicBezTo>
                      <a:pt x="38730" y="173014"/>
                      <a:pt x="0" y="134284"/>
                      <a:pt x="0" y="86507"/>
                    </a:cubicBezTo>
                    <a:cubicBezTo>
                      <a:pt x="0" y="38731"/>
                      <a:pt x="38730" y="0"/>
                      <a:pt x="86507" y="0"/>
                    </a:cubicBezTo>
                    <a:cubicBezTo>
                      <a:pt x="134283" y="0"/>
                      <a:pt x="173014" y="38730"/>
                      <a:pt x="173014" y="86507"/>
                    </a:cubicBezTo>
                    <a:close/>
                  </a:path>
                </a:pathLst>
              </a:custGeom>
              <a:solidFill>
                <a:srgbClr val="B8AF46"/>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09" name="Freeform: Shape 114">
                <a:extLst>
                  <a:ext uri="{FF2B5EF4-FFF2-40B4-BE49-F238E27FC236}">
                    <a16:creationId xmlns:a16="http://schemas.microsoft.com/office/drawing/2014/main" id="{3A954D8F-65AB-497D-A9FB-0E9F264600F9}"/>
                  </a:ext>
                </a:extLst>
              </p:cNvPr>
              <p:cNvSpPr/>
              <p:nvPr/>
            </p:nvSpPr>
            <p:spPr>
              <a:xfrm>
                <a:off x="5103798" y="4153523"/>
                <a:ext cx="151472" cy="151472"/>
              </a:xfrm>
              <a:custGeom>
                <a:avLst/>
                <a:gdLst>
                  <a:gd name="connsiteX0" fmla="*/ 151472 w 151472"/>
                  <a:gd name="connsiteY0" fmla="*/ 75736 h 151472"/>
                  <a:gd name="connsiteX1" fmla="*/ 75736 w 151472"/>
                  <a:gd name="connsiteY1" fmla="*/ 151472 h 151472"/>
                  <a:gd name="connsiteX2" fmla="*/ 0 w 151472"/>
                  <a:gd name="connsiteY2" fmla="*/ 75736 h 151472"/>
                  <a:gd name="connsiteX3" fmla="*/ 75736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6" y="151472"/>
                    </a:cubicBezTo>
                    <a:cubicBezTo>
                      <a:pt x="33908" y="151472"/>
                      <a:pt x="0" y="117564"/>
                      <a:pt x="0" y="75736"/>
                    </a:cubicBezTo>
                    <a:cubicBezTo>
                      <a:pt x="0" y="33908"/>
                      <a:pt x="33908" y="0"/>
                      <a:pt x="75736" y="0"/>
                    </a:cubicBezTo>
                    <a:cubicBezTo>
                      <a:pt x="117564" y="0"/>
                      <a:pt x="151472" y="33908"/>
                      <a:pt x="151472" y="75736"/>
                    </a:cubicBezTo>
                    <a:close/>
                  </a:path>
                </a:pathLst>
              </a:custGeom>
              <a:solidFill>
                <a:srgbClr val="B3B64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0" name="Freeform: Shape 115">
                <a:extLst>
                  <a:ext uri="{FF2B5EF4-FFF2-40B4-BE49-F238E27FC236}">
                    <a16:creationId xmlns:a16="http://schemas.microsoft.com/office/drawing/2014/main" id="{37AB633A-B746-4D5F-8180-9075271F6007}"/>
                  </a:ext>
                </a:extLst>
              </p:cNvPr>
              <p:cNvSpPr/>
              <p:nvPr/>
            </p:nvSpPr>
            <p:spPr>
              <a:xfrm>
                <a:off x="4888209" y="4138682"/>
                <a:ext cx="129760" cy="129760"/>
              </a:xfrm>
              <a:custGeom>
                <a:avLst/>
                <a:gdLst>
                  <a:gd name="connsiteX0" fmla="*/ 129761 w 129760"/>
                  <a:gd name="connsiteY0" fmla="*/ 64880 h 129760"/>
                  <a:gd name="connsiteX1" fmla="*/ 64880 w 129760"/>
                  <a:gd name="connsiteY1" fmla="*/ 129760 h 129760"/>
                  <a:gd name="connsiteX2" fmla="*/ 0 w 129760"/>
                  <a:gd name="connsiteY2" fmla="*/ 64880 h 129760"/>
                  <a:gd name="connsiteX3" fmla="*/ 64880 w 129760"/>
                  <a:gd name="connsiteY3" fmla="*/ 0 h 129760"/>
                  <a:gd name="connsiteX4" fmla="*/ 129761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1" y="64880"/>
                    </a:moveTo>
                    <a:cubicBezTo>
                      <a:pt x="129761" y="100712"/>
                      <a:pt x="100713" y="129760"/>
                      <a:pt x="64880" y="129760"/>
                    </a:cubicBezTo>
                    <a:cubicBezTo>
                      <a:pt x="29048" y="129760"/>
                      <a:pt x="0" y="100712"/>
                      <a:pt x="0" y="64880"/>
                    </a:cubicBezTo>
                    <a:cubicBezTo>
                      <a:pt x="0" y="29048"/>
                      <a:pt x="29048" y="0"/>
                      <a:pt x="64880" y="0"/>
                    </a:cubicBezTo>
                    <a:cubicBezTo>
                      <a:pt x="100713" y="0"/>
                      <a:pt x="129761" y="29048"/>
                      <a:pt x="129761" y="64880"/>
                    </a:cubicBezTo>
                    <a:close/>
                  </a:path>
                </a:pathLst>
              </a:custGeom>
              <a:solidFill>
                <a:srgbClr val="ADBD49"/>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1" name="Freeform: Shape 116">
                <a:extLst>
                  <a:ext uri="{FF2B5EF4-FFF2-40B4-BE49-F238E27FC236}">
                    <a16:creationId xmlns:a16="http://schemas.microsoft.com/office/drawing/2014/main" id="{95A31E9D-C679-484C-AFAD-7477B73C1F7D}"/>
                  </a:ext>
                </a:extLst>
              </p:cNvPr>
              <p:cNvSpPr/>
              <p:nvPr/>
            </p:nvSpPr>
            <p:spPr>
              <a:xfrm>
                <a:off x="4668040" y="4058196"/>
                <a:ext cx="108218" cy="108218"/>
              </a:xfrm>
              <a:custGeom>
                <a:avLst/>
                <a:gdLst>
                  <a:gd name="connsiteX0" fmla="*/ 108219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9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9" y="54109"/>
                    </a:moveTo>
                    <a:cubicBezTo>
                      <a:pt x="108219" y="83993"/>
                      <a:pt x="83993" y="108219"/>
                      <a:pt x="54109" y="108219"/>
                    </a:cubicBezTo>
                    <a:cubicBezTo>
                      <a:pt x="24226" y="108219"/>
                      <a:pt x="0" y="83993"/>
                      <a:pt x="0" y="54109"/>
                    </a:cubicBezTo>
                    <a:cubicBezTo>
                      <a:pt x="0" y="24225"/>
                      <a:pt x="24226" y="0"/>
                      <a:pt x="54109" y="0"/>
                    </a:cubicBezTo>
                    <a:cubicBezTo>
                      <a:pt x="83993" y="0"/>
                      <a:pt x="108219" y="24225"/>
                      <a:pt x="108219" y="54109"/>
                    </a:cubicBezTo>
                    <a:close/>
                  </a:path>
                </a:pathLst>
              </a:custGeom>
              <a:solidFill>
                <a:srgbClr val="A7C44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2" name="Freeform: Shape 117">
                <a:extLst>
                  <a:ext uri="{FF2B5EF4-FFF2-40B4-BE49-F238E27FC236}">
                    <a16:creationId xmlns:a16="http://schemas.microsoft.com/office/drawing/2014/main" id="{61BE93D8-72CE-49B4-A71B-605EA521647A}"/>
                  </a:ext>
                </a:extLst>
              </p:cNvPr>
              <p:cNvSpPr/>
              <p:nvPr/>
            </p:nvSpPr>
            <p:spPr>
              <a:xfrm>
                <a:off x="4453808" y="3941581"/>
                <a:ext cx="86506" cy="86506"/>
              </a:xfrm>
              <a:custGeom>
                <a:avLst/>
                <a:gdLst>
                  <a:gd name="connsiteX0" fmla="*/ 86507 w 86506"/>
                  <a:gd name="connsiteY0" fmla="*/ 43254 h 86506"/>
                  <a:gd name="connsiteX1" fmla="*/ 43254 w 86506"/>
                  <a:gd name="connsiteY1" fmla="*/ 86507 h 86506"/>
                  <a:gd name="connsiteX2" fmla="*/ 0 w 86506"/>
                  <a:gd name="connsiteY2" fmla="*/ 43254 h 86506"/>
                  <a:gd name="connsiteX3" fmla="*/ 43254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4" y="86507"/>
                    </a:cubicBezTo>
                    <a:cubicBezTo>
                      <a:pt x="19365" y="86507"/>
                      <a:pt x="0" y="67142"/>
                      <a:pt x="0" y="43254"/>
                    </a:cubicBezTo>
                    <a:cubicBezTo>
                      <a:pt x="0" y="19365"/>
                      <a:pt x="19365" y="0"/>
                      <a:pt x="43254" y="0"/>
                    </a:cubicBezTo>
                    <a:cubicBezTo>
                      <a:pt x="67142" y="0"/>
                      <a:pt x="86507" y="19365"/>
                      <a:pt x="86507" y="43254"/>
                    </a:cubicBezTo>
                    <a:close/>
                  </a:path>
                </a:pathLst>
              </a:custGeom>
              <a:solidFill>
                <a:srgbClr val="A2CA4D"/>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13" name="Freeform: Shape 118">
                <a:extLst>
                  <a:ext uri="{FF2B5EF4-FFF2-40B4-BE49-F238E27FC236}">
                    <a16:creationId xmlns:a16="http://schemas.microsoft.com/office/drawing/2014/main" id="{D0494537-0621-4CA8-9158-AA5014F6FB17}"/>
                  </a:ext>
                </a:extLst>
              </p:cNvPr>
              <p:cNvSpPr/>
              <p:nvPr/>
            </p:nvSpPr>
            <p:spPr>
              <a:xfrm>
                <a:off x="4272737" y="3775861"/>
                <a:ext cx="64965" cy="64965"/>
              </a:xfrm>
              <a:custGeom>
                <a:avLst/>
                <a:gdLst>
                  <a:gd name="connsiteX0" fmla="*/ 64965 w 64965"/>
                  <a:gd name="connsiteY0" fmla="*/ 32483 h 64965"/>
                  <a:gd name="connsiteX1" fmla="*/ 32483 w 64965"/>
                  <a:gd name="connsiteY1" fmla="*/ 64965 h 64965"/>
                  <a:gd name="connsiteX2" fmla="*/ 0 w 64965"/>
                  <a:gd name="connsiteY2" fmla="*/ 32483 h 64965"/>
                  <a:gd name="connsiteX3" fmla="*/ 32483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2" y="64965"/>
                      <a:pt x="32483" y="64965"/>
                    </a:cubicBezTo>
                    <a:cubicBezTo>
                      <a:pt x="14543" y="64965"/>
                      <a:pt x="0" y="50422"/>
                      <a:pt x="0" y="32483"/>
                    </a:cubicBezTo>
                    <a:cubicBezTo>
                      <a:pt x="0" y="14543"/>
                      <a:pt x="14543" y="0"/>
                      <a:pt x="32483" y="0"/>
                    </a:cubicBezTo>
                    <a:cubicBezTo>
                      <a:pt x="50422" y="0"/>
                      <a:pt x="64965" y="14543"/>
                      <a:pt x="64965" y="32483"/>
                    </a:cubicBezTo>
                    <a:close/>
                  </a:path>
                </a:pathLst>
              </a:custGeom>
              <a:solidFill>
                <a:srgbClr val="9CD14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4" name="Graphic 4">
              <a:extLst>
                <a:ext uri="{FF2B5EF4-FFF2-40B4-BE49-F238E27FC236}">
                  <a16:creationId xmlns:a16="http://schemas.microsoft.com/office/drawing/2014/main" id="{D1037681-AE42-43A2-8681-EEAA1849A60F}"/>
                </a:ext>
              </a:extLst>
            </p:cNvPr>
            <p:cNvGrpSpPr/>
            <p:nvPr/>
          </p:nvGrpSpPr>
          <p:grpSpPr>
            <a:xfrm>
              <a:off x="6148921" y="3218909"/>
              <a:ext cx="3475036" cy="1086086"/>
              <a:chOff x="6148921" y="3218909"/>
              <a:chExt cx="3475036" cy="1086086"/>
            </a:xfrm>
          </p:grpSpPr>
          <p:sp>
            <p:nvSpPr>
              <p:cNvPr id="80" name="Freeform: Shape 120">
                <a:extLst>
                  <a:ext uri="{FF2B5EF4-FFF2-40B4-BE49-F238E27FC236}">
                    <a16:creationId xmlns:a16="http://schemas.microsoft.com/office/drawing/2014/main" id="{9A661CE1-40E3-46C9-9241-1AC40B49D8D1}"/>
                  </a:ext>
                </a:extLst>
              </p:cNvPr>
              <p:cNvSpPr/>
              <p:nvPr/>
            </p:nvSpPr>
            <p:spPr>
              <a:xfrm>
                <a:off x="9483342" y="3488437"/>
                <a:ext cx="140616" cy="140616"/>
              </a:xfrm>
              <a:custGeom>
                <a:avLst/>
                <a:gdLst>
                  <a:gd name="connsiteX0" fmla="*/ 140616 w 140616"/>
                  <a:gd name="connsiteY0" fmla="*/ 70308 h 140616"/>
                  <a:gd name="connsiteX1" fmla="*/ 70308 w 140616"/>
                  <a:gd name="connsiteY1" fmla="*/ 140616 h 140616"/>
                  <a:gd name="connsiteX2" fmla="*/ -1 w 140616"/>
                  <a:gd name="connsiteY2" fmla="*/ 70308 h 140616"/>
                  <a:gd name="connsiteX3" fmla="*/ 70308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8" y="140616"/>
                    </a:cubicBezTo>
                    <a:cubicBezTo>
                      <a:pt x="31477" y="140616"/>
                      <a:pt x="-1" y="109138"/>
                      <a:pt x="-1" y="70308"/>
                    </a:cubicBezTo>
                    <a:cubicBezTo>
                      <a:pt x="-1" y="31478"/>
                      <a:pt x="31477" y="0"/>
                      <a:pt x="70308" y="0"/>
                    </a:cubicBezTo>
                    <a:cubicBezTo>
                      <a:pt x="109138" y="0"/>
                      <a:pt x="140616" y="31478"/>
                      <a:pt x="140616" y="70308"/>
                    </a:cubicBezTo>
                    <a:close/>
                  </a:path>
                </a:pathLst>
              </a:custGeom>
              <a:solidFill>
                <a:srgbClr val="FE6D4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1" name="Freeform: Shape 121">
                <a:extLst>
                  <a:ext uri="{FF2B5EF4-FFF2-40B4-BE49-F238E27FC236}">
                    <a16:creationId xmlns:a16="http://schemas.microsoft.com/office/drawing/2014/main" id="{A05DFD9B-B86C-4D89-92A2-54634FB59817}"/>
                  </a:ext>
                </a:extLst>
              </p:cNvPr>
              <p:cNvSpPr/>
              <p:nvPr/>
            </p:nvSpPr>
            <p:spPr>
              <a:xfrm>
                <a:off x="9261307" y="3381745"/>
                <a:ext cx="152829" cy="152829"/>
              </a:xfrm>
              <a:custGeom>
                <a:avLst/>
                <a:gdLst>
                  <a:gd name="connsiteX0" fmla="*/ 152829 w 152829"/>
                  <a:gd name="connsiteY0" fmla="*/ 76415 h 152829"/>
                  <a:gd name="connsiteX1" fmla="*/ 76414 w 152829"/>
                  <a:gd name="connsiteY1" fmla="*/ 152829 h 152829"/>
                  <a:gd name="connsiteX2" fmla="*/ 0 w 152829"/>
                  <a:gd name="connsiteY2" fmla="*/ 76415 h 152829"/>
                  <a:gd name="connsiteX3" fmla="*/ 76414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4" y="152829"/>
                    </a:cubicBezTo>
                    <a:cubicBezTo>
                      <a:pt x="34212" y="152829"/>
                      <a:pt x="0" y="118617"/>
                      <a:pt x="0" y="76415"/>
                    </a:cubicBezTo>
                    <a:cubicBezTo>
                      <a:pt x="0" y="34212"/>
                      <a:pt x="34212" y="0"/>
                      <a:pt x="76414" y="0"/>
                    </a:cubicBezTo>
                    <a:cubicBezTo>
                      <a:pt x="118617" y="0"/>
                      <a:pt x="152829" y="34212"/>
                      <a:pt x="152829" y="76415"/>
                    </a:cubicBezTo>
                    <a:close/>
                  </a:path>
                </a:pathLst>
              </a:custGeom>
              <a:solidFill>
                <a:srgbClr val="FA6B4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2" name="Freeform: Shape 122">
                <a:extLst>
                  <a:ext uri="{FF2B5EF4-FFF2-40B4-BE49-F238E27FC236}">
                    <a16:creationId xmlns:a16="http://schemas.microsoft.com/office/drawing/2014/main" id="{50B98D53-EDA7-41DB-8BBE-7BCA1C1CC0FC}"/>
                  </a:ext>
                </a:extLst>
              </p:cNvPr>
              <p:cNvSpPr/>
              <p:nvPr/>
            </p:nvSpPr>
            <p:spPr>
              <a:xfrm>
                <a:off x="9040968" y="3286673"/>
                <a:ext cx="164872" cy="164872"/>
              </a:xfrm>
              <a:custGeom>
                <a:avLst/>
                <a:gdLst>
                  <a:gd name="connsiteX0" fmla="*/ 164873 w 164872"/>
                  <a:gd name="connsiteY0" fmla="*/ 82436 h 164872"/>
                  <a:gd name="connsiteX1" fmla="*/ 82437 w 164872"/>
                  <a:gd name="connsiteY1" fmla="*/ 164872 h 164872"/>
                  <a:gd name="connsiteX2" fmla="*/ 1 w 164872"/>
                  <a:gd name="connsiteY2" fmla="*/ 82436 h 164872"/>
                  <a:gd name="connsiteX3" fmla="*/ 82437 w 164872"/>
                  <a:gd name="connsiteY3" fmla="*/ 0 h 164872"/>
                  <a:gd name="connsiteX4" fmla="*/ 164873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3" y="82436"/>
                    </a:moveTo>
                    <a:cubicBezTo>
                      <a:pt x="164873" y="127964"/>
                      <a:pt x="127965" y="164872"/>
                      <a:pt x="82437" y="164872"/>
                    </a:cubicBezTo>
                    <a:cubicBezTo>
                      <a:pt x="36908" y="164872"/>
                      <a:pt x="1" y="127964"/>
                      <a:pt x="1" y="82436"/>
                    </a:cubicBezTo>
                    <a:cubicBezTo>
                      <a:pt x="1" y="36908"/>
                      <a:pt x="36909" y="0"/>
                      <a:pt x="82437" y="0"/>
                    </a:cubicBezTo>
                    <a:cubicBezTo>
                      <a:pt x="127965" y="0"/>
                      <a:pt x="164873" y="36908"/>
                      <a:pt x="164873" y="82436"/>
                    </a:cubicBezTo>
                    <a:close/>
                  </a:path>
                </a:pathLst>
              </a:custGeom>
              <a:solidFill>
                <a:srgbClr val="F56949"/>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3" name="Freeform: Shape 123">
                <a:extLst>
                  <a:ext uri="{FF2B5EF4-FFF2-40B4-BE49-F238E27FC236}">
                    <a16:creationId xmlns:a16="http://schemas.microsoft.com/office/drawing/2014/main" id="{232CF64A-97BB-4F7E-B49E-556360E98A49}"/>
                  </a:ext>
                </a:extLst>
              </p:cNvPr>
              <p:cNvSpPr/>
              <p:nvPr/>
            </p:nvSpPr>
            <p:spPr>
              <a:xfrm>
                <a:off x="8828093" y="3233581"/>
                <a:ext cx="177084" cy="177084"/>
              </a:xfrm>
              <a:custGeom>
                <a:avLst/>
                <a:gdLst>
                  <a:gd name="connsiteX0" fmla="*/ 177085 w 177084"/>
                  <a:gd name="connsiteY0" fmla="*/ 88542 h 177084"/>
                  <a:gd name="connsiteX1" fmla="*/ 88543 w 177084"/>
                  <a:gd name="connsiteY1" fmla="*/ 177085 h 177084"/>
                  <a:gd name="connsiteX2" fmla="*/ 0 w 177084"/>
                  <a:gd name="connsiteY2" fmla="*/ 88542 h 177084"/>
                  <a:gd name="connsiteX3" fmla="*/ 88543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3" y="177085"/>
                    </a:cubicBezTo>
                    <a:cubicBezTo>
                      <a:pt x="39642" y="177085"/>
                      <a:pt x="0" y="137443"/>
                      <a:pt x="0" y="88542"/>
                    </a:cubicBezTo>
                    <a:cubicBezTo>
                      <a:pt x="0" y="39642"/>
                      <a:pt x="39642" y="0"/>
                      <a:pt x="88543" y="0"/>
                    </a:cubicBezTo>
                    <a:cubicBezTo>
                      <a:pt x="137443" y="0"/>
                      <a:pt x="177085" y="39642"/>
                      <a:pt x="177085" y="88542"/>
                    </a:cubicBezTo>
                    <a:close/>
                  </a:path>
                </a:pathLst>
              </a:custGeom>
              <a:solidFill>
                <a:srgbClr val="F1664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4" name="Freeform: Shape 124">
                <a:extLst>
                  <a:ext uri="{FF2B5EF4-FFF2-40B4-BE49-F238E27FC236}">
                    <a16:creationId xmlns:a16="http://schemas.microsoft.com/office/drawing/2014/main" id="{56DC2FB2-F0F8-42DB-A44C-9B9DEABB3356}"/>
                  </a:ext>
                </a:extLst>
              </p:cNvPr>
              <p:cNvSpPr/>
              <p:nvPr/>
            </p:nvSpPr>
            <p:spPr>
              <a:xfrm>
                <a:off x="8594694" y="3218909"/>
                <a:ext cx="189297" cy="189297"/>
              </a:xfrm>
              <a:custGeom>
                <a:avLst/>
                <a:gdLst>
                  <a:gd name="connsiteX0" fmla="*/ 189298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8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8" y="94649"/>
                    </a:moveTo>
                    <a:cubicBezTo>
                      <a:pt x="189298" y="146922"/>
                      <a:pt x="146922" y="189298"/>
                      <a:pt x="94649" y="189298"/>
                    </a:cubicBezTo>
                    <a:cubicBezTo>
                      <a:pt x="42376" y="189298"/>
                      <a:pt x="0" y="146922"/>
                      <a:pt x="0" y="94649"/>
                    </a:cubicBezTo>
                    <a:cubicBezTo>
                      <a:pt x="0" y="42376"/>
                      <a:pt x="42376" y="0"/>
                      <a:pt x="94649" y="0"/>
                    </a:cubicBezTo>
                    <a:cubicBezTo>
                      <a:pt x="146922" y="0"/>
                      <a:pt x="189298" y="42376"/>
                      <a:pt x="189298" y="94649"/>
                    </a:cubicBezTo>
                    <a:close/>
                  </a:path>
                </a:pathLst>
              </a:custGeom>
              <a:solidFill>
                <a:srgbClr val="ED6447"/>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5" name="Freeform: Shape 125">
                <a:extLst>
                  <a:ext uri="{FF2B5EF4-FFF2-40B4-BE49-F238E27FC236}">
                    <a16:creationId xmlns:a16="http://schemas.microsoft.com/office/drawing/2014/main" id="{C7089961-301C-4D5D-B7B9-4D02B60F99B5}"/>
                  </a:ext>
                </a:extLst>
              </p:cNvPr>
              <p:cNvSpPr/>
              <p:nvPr/>
            </p:nvSpPr>
            <p:spPr>
              <a:xfrm>
                <a:off x="8355019" y="3247829"/>
                <a:ext cx="201340" cy="201340"/>
              </a:xfrm>
              <a:custGeom>
                <a:avLst/>
                <a:gdLst>
                  <a:gd name="connsiteX0" fmla="*/ 201341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1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1" y="100670"/>
                    </a:moveTo>
                    <a:cubicBezTo>
                      <a:pt x="201341" y="156269"/>
                      <a:pt x="156269" y="201341"/>
                      <a:pt x="100670" y="201341"/>
                    </a:cubicBezTo>
                    <a:cubicBezTo>
                      <a:pt x="45072" y="201341"/>
                      <a:pt x="0" y="156269"/>
                      <a:pt x="0" y="100670"/>
                    </a:cubicBezTo>
                    <a:cubicBezTo>
                      <a:pt x="0" y="45072"/>
                      <a:pt x="45072" y="0"/>
                      <a:pt x="100670" y="0"/>
                    </a:cubicBezTo>
                    <a:cubicBezTo>
                      <a:pt x="156269" y="0"/>
                      <a:pt x="201341" y="45072"/>
                      <a:pt x="201341" y="100670"/>
                    </a:cubicBezTo>
                    <a:close/>
                  </a:path>
                </a:pathLst>
              </a:custGeom>
              <a:solidFill>
                <a:srgbClr val="E8624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6" name="Freeform: Shape 126">
                <a:extLst>
                  <a:ext uri="{FF2B5EF4-FFF2-40B4-BE49-F238E27FC236}">
                    <a16:creationId xmlns:a16="http://schemas.microsoft.com/office/drawing/2014/main" id="{C985B187-1AA9-49CB-9D2D-28745E160FB8}"/>
                  </a:ext>
                </a:extLst>
              </p:cNvPr>
              <p:cNvSpPr/>
              <p:nvPr/>
            </p:nvSpPr>
            <p:spPr>
              <a:xfrm>
                <a:off x="8123401" y="3325177"/>
                <a:ext cx="213553" cy="213553"/>
              </a:xfrm>
              <a:custGeom>
                <a:avLst/>
                <a:gdLst>
                  <a:gd name="connsiteX0" fmla="*/ 213553 w 213553"/>
                  <a:gd name="connsiteY0" fmla="*/ 106777 h 213553"/>
                  <a:gd name="connsiteX1" fmla="*/ 106776 w 213553"/>
                  <a:gd name="connsiteY1" fmla="*/ 213554 h 213553"/>
                  <a:gd name="connsiteX2" fmla="*/ -1 w 213553"/>
                  <a:gd name="connsiteY2" fmla="*/ 106777 h 213553"/>
                  <a:gd name="connsiteX3" fmla="*/ 106776 w 213553"/>
                  <a:gd name="connsiteY3" fmla="*/ 0 h 213553"/>
                  <a:gd name="connsiteX4" fmla="*/ 213553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3" y="106777"/>
                    </a:moveTo>
                    <a:cubicBezTo>
                      <a:pt x="213553" y="165748"/>
                      <a:pt x="165748" y="213554"/>
                      <a:pt x="106776" y="213554"/>
                    </a:cubicBezTo>
                    <a:cubicBezTo>
                      <a:pt x="47805" y="213554"/>
                      <a:pt x="-1" y="165748"/>
                      <a:pt x="-1" y="106777"/>
                    </a:cubicBezTo>
                    <a:cubicBezTo>
                      <a:pt x="-1" y="47806"/>
                      <a:pt x="47805" y="0"/>
                      <a:pt x="106776" y="0"/>
                    </a:cubicBezTo>
                    <a:cubicBezTo>
                      <a:pt x="165747" y="0"/>
                      <a:pt x="213553" y="47806"/>
                      <a:pt x="213553" y="106777"/>
                    </a:cubicBezTo>
                    <a:close/>
                  </a:path>
                </a:pathLst>
              </a:custGeom>
              <a:solidFill>
                <a:srgbClr val="E4604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7" name="Freeform: Shape 127">
                <a:extLst>
                  <a:ext uri="{FF2B5EF4-FFF2-40B4-BE49-F238E27FC236}">
                    <a16:creationId xmlns:a16="http://schemas.microsoft.com/office/drawing/2014/main" id="{1D10FEB9-B436-4F44-90C4-095FCF219388}"/>
                  </a:ext>
                </a:extLst>
              </p:cNvPr>
              <p:cNvSpPr/>
              <p:nvPr/>
            </p:nvSpPr>
            <p:spPr>
              <a:xfrm>
                <a:off x="7914172" y="3455955"/>
                <a:ext cx="225766" cy="225766"/>
              </a:xfrm>
              <a:custGeom>
                <a:avLst/>
                <a:gdLst>
                  <a:gd name="connsiteX0" fmla="*/ 225766 w 225766"/>
                  <a:gd name="connsiteY0" fmla="*/ 112883 h 225766"/>
                  <a:gd name="connsiteX1" fmla="*/ 112883 w 225766"/>
                  <a:gd name="connsiteY1" fmla="*/ 225766 h 225766"/>
                  <a:gd name="connsiteX2" fmla="*/ 0 w 225766"/>
                  <a:gd name="connsiteY2" fmla="*/ 112883 h 225766"/>
                  <a:gd name="connsiteX3" fmla="*/ 112883 w 225766"/>
                  <a:gd name="connsiteY3" fmla="*/ 0 h 225766"/>
                  <a:gd name="connsiteX4" fmla="*/ 225766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6" y="112883"/>
                    </a:moveTo>
                    <a:cubicBezTo>
                      <a:pt x="225766" y="175227"/>
                      <a:pt x="175227" y="225766"/>
                      <a:pt x="112883" y="225766"/>
                    </a:cubicBezTo>
                    <a:cubicBezTo>
                      <a:pt x="50540" y="225766"/>
                      <a:pt x="0" y="175227"/>
                      <a:pt x="0" y="112883"/>
                    </a:cubicBezTo>
                    <a:cubicBezTo>
                      <a:pt x="0" y="50539"/>
                      <a:pt x="50540" y="0"/>
                      <a:pt x="112883" y="0"/>
                    </a:cubicBezTo>
                    <a:cubicBezTo>
                      <a:pt x="175227" y="0"/>
                      <a:pt x="225766" y="50539"/>
                      <a:pt x="225766" y="112883"/>
                    </a:cubicBezTo>
                    <a:close/>
                  </a:path>
                </a:pathLst>
              </a:custGeom>
              <a:solidFill>
                <a:srgbClr val="DF5D4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8" name="Freeform: Shape 128">
                <a:extLst>
                  <a:ext uri="{FF2B5EF4-FFF2-40B4-BE49-F238E27FC236}">
                    <a16:creationId xmlns:a16="http://schemas.microsoft.com/office/drawing/2014/main" id="{5205AD4A-E892-4BFF-91E2-01719BEEAF34}"/>
                  </a:ext>
                </a:extLst>
              </p:cNvPr>
              <p:cNvSpPr/>
              <p:nvPr/>
            </p:nvSpPr>
            <p:spPr>
              <a:xfrm>
                <a:off x="7741667" y="3645252"/>
                <a:ext cx="237979" cy="237979"/>
              </a:xfrm>
              <a:custGeom>
                <a:avLst/>
                <a:gdLst>
                  <a:gd name="connsiteX0" fmla="*/ 237979 w 237979"/>
                  <a:gd name="connsiteY0" fmla="*/ 118990 h 237979"/>
                  <a:gd name="connsiteX1" fmla="*/ 118989 w 237979"/>
                  <a:gd name="connsiteY1" fmla="*/ 237979 h 237979"/>
                  <a:gd name="connsiteX2" fmla="*/ -1 w 237979"/>
                  <a:gd name="connsiteY2" fmla="*/ 118990 h 237979"/>
                  <a:gd name="connsiteX3" fmla="*/ 118989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6" y="237979"/>
                      <a:pt x="118989" y="237979"/>
                    </a:cubicBezTo>
                    <a:cubicBezTo>
                      <a:pt x="53273" y="237979"/>
                      <a:pt x="-1" y="184706"/>
                      <a:pt x="-1" y="118990"/>
                    </a:cubicBezTo>
                    <a:cubicBezTo>
                      <a:pt x="-1" y="53273"/>
                      <a:pt x="53273" y="0"/>
                      <a:pt x="118989" y="0"/>
                    </a:cubicBezTo>
                    <a:cubicBezTo>
                      <a:pt x="184705" y="0"/>
                      <a:pt x="237979" y="53273"/>
                      <a:pt x="237979" y="118990"/>
                    </a:cubicBezTo>
                    <a:close/>
                  </a:path>
                </a:pathLst>
              </a:custGeom>
              <a:solidFill>
                <a:srgbClr val="DB5B4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89" name="Freeform: Shape 129">
                <a:extLst>
                  <a:ext uri="{FF2B5EF4-FFF2-40B4-BE49-F238E27FC236}">
                    <a16:creationId xmlns:a16="http://schemas.microsoft.com/office/drawing/2014/main" id="{80A75B0C-4063-44F9-A5A0-BF81934D5635}"/>
                  </a:ext>
                </a:extLst>
              </p:cNvPr>
              <p:cNvSpPr/>
              <p:nvPr/>
            </p:nvSpPr>
            <p:spPr>
              <a:xfrm>
                <a:off x="7580357" y="3865591"/>
                <a:ext cx="216267" cy="216267"/>
              </a:xfrm>
              <a:custGeom>
                <a:avLst/>
                <a:gdLst>
                  <a:gd name="connsiteX0" fmla="*/ 216268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8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8" y="108134"/>
                    </a:moveTo>
                    <a:cubicBezTo>
                      <a:pt x="216268" y="167854"/>
                      <a:pt x="167854" y="216268"/>
                      <a:pt x="108134" y="216268"/>
                    </a:cubicBezTo>
                    <a:cubicBezTo>
                      <a:pt x="48413" y="216268"/>
                      <a:pt x="0" y="167854"/>
                      <a:pt x="0" y="108134"/>
                    </a:cubicBezTo>
                    <a:cubicBezTo>
                      <a:pt x="0" y="48413"/>
                      <a:pt x="48413" y="0"/>
                      <a:pt x="108134" y="0"/>
                    </a:cubicBezTo>
                    <a:cubicBezTo>
                      <a:pt x="167854" y="0"/>
                      <a:pt x="216268" y="48413"/>
                      <a:pt x="216268" y="108134"/>
                    </a:cubicBezTo>
                    <a:close/>
                  </a:path>
                </a:pathLst>
              </a:custGeom>
              <a:solidFill>
                <a:srgbClr val="E0694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0" name="Freeform: Shape 130">
                <a:extLst>
                  <a:ext uri="{FF2B5EF4-FFF2-40B4-BE49-F238E27FC236}">
                    <a16:creationId xmlns:a16="http://schemas.microsoft.com/office/drawing/2014/main" id="{D1F8C6A4-FA75-4A1B-A9FE-605C9935E82D}"/>
                  </a:ext>
                </a:extLst>
              </p:cNvPr>
              <p:cNvSpPr/>
              <p:nvPr/>
            </p:nvSpPr>
            <p:spPr>
              <a:xfrm>
                <a:off x="7389872" y="4021049"/>
                <a:ext cx="194725" cy="194725"/>
              </a:xfrm>
              <a:custGeom>
                <a:avLst/>
                <a:gdLst>
                  <a:gd name="connsiteX0" fmla="*/ 194726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6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6" y="97363"/>
                    </a:moveTo>
                    <a:cubicBezTo>
                      <a:pt x="194726" y="151135"/>
                      <a:pt x="151135" y="194726"/>
                      <a:pt x="97363" y="194726"/>
                    </a:cubicBezTo>
                    <a:cubicBezTo>
                      <a:pt x="43591" y="194726"/>
                      <a:pt x="0" y="151135"/>
                      <a:pt x="0" y="97363"/>
                    </a:cubicBezTo>
                    <a:cubicBezTo>
                      <a:pt x="0" y="43591"/>
                      <a:pt x="43591" y="0"/>
                      <a:pt x="97363" y="0"/>
                    </a:cubicBezTo>
                    <a:cubicBezTo>
                      <a:pt x="151135" y="0"/>
                      <a:pt x="194726" y="43591"/>
                      <a:pt x="194726" y="97363"/>
                    </a:cubicBezTo>
                    <a:close/>
                  </a:path>
                </a:pathLst>
              </a:custGeom>
              <a:solidFill>
                <a:srgbClr val="E4764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1" name="Freeform: Shape 131">
                <a:extLst>
                  <a:ext uri="{FF2B5EF4-FFF2-40B4-BE49-F238E27FC236}">
                    <a16:creationId xmlns:a16="http://schemas.microsoft.com/office/drawing/2014/main" id="{CC33F2E4-56E8-4285-A297-C19AD3D85292}"/>
                  </a:ext>
                </a:extLst>
              </p:cNvPr>
              <p:cNvSpPr/>
              <p:nvPr/>
            </p:nvSpPr>
            <p:spPr>
              <a:xfrm>
                <a:off x="7189125" y="4115698"/>
                <a:ext cx="173013" cy="173013"/>
              </a:xfrm>
              <a:custGeom>
                <a:avLst/>
                <a:gdLst>
                  <a:gd name="connsiteX0" fmla="*/ 173014 w 173013"/>
                  <a:gd name="connsiteY0" fmla="*/ 86507 h 173013"/>
                  <a:gd name="connsiteX1" fmla="*/ 86507 w 173013"/>
                  <a:gd name="connsiteY1" fmla="*/ 173014 h 173013"/>
                  <a:gd name="connsiteX2" fmla="*/ 0 w 173013"/>
                  <a:gd name="connsiteY2" fmla="*/ 86507 h 173013"/>
                  <a:gd name="connsiteX3" fmla="*/ 86507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3" y="173014"/>
                      <a:pt x="86507" y="173014"/>
                    </a:cubicBezTo>
                    <a:cubicBezTo>
                      <a:pt x="38730" y="173014"/>
                      <a:pt x="0" y="134284"/>
                      <a:pt x="0" y="86507"/>
                    </a:cubicBezTo>
                    <a:cubicBezTo>
                      <a:pt x="0" y="38731"/>
                      <a:pt x="38730" y="0"/>
                      <a:pt x="86507" y="0"/>
                    </a:cubicBezTo>
                    <a:cubicBezTo>
                      <a:pt x="134283" y="0"/>
                      <a:pt x="173014" y="38730"/>
                      <a:pt x="173014" y="86507"/>
                    </a:cubicBezTo>
                    <a:close/>
                  </a:path>
                </a:pathLst>
              </a:custGeom>
              <a:solidFill>
                <a:srgbClr val="E98447"/>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2" name="Freeform: Shape 132">
                <a:extLst>
                  <a:ext uri="{FF2B5EF4-FFF2-40B4-BE49-F238E27FC236}">
                    <a16:creationId xmlns:a16="http://schemas.microsoft.com/office/drawing/2014/main" id="{2243D193-BBA8-466C-8CB5-DE592965D399}"/>
                  </a:ext>
                </a:extLst>
              </p:cNvPr>
              <p:cNvSpPr/>
              <p:nvPr/>
            </p:nvSpPr>
            <p:spPr>
              <a:xfrm>
                <a:off x="6988463" y="4153523"/>
                <a:ext cx="151472" cy="151472"/>
              </a:xfrm>
              <a:custGeom>
                <a:avLst/>
                <a:gdLst>
                  <a:gd name="connsiteX0" fmla="*/ 151472 w 151472"/>
                  <a:gd name="connsiteY0" fmla="*/ 75736 h 151472"/>
                  <a:gd name="connsiteX1" fmla="*/ 75736 w 151472"/>
                  <a:gd name="connsiteY1" fmla="*/ 151472 h 151472"/>
                  <a:gd name="connsiteX2" fmla="*/ 0 w 151472"/>
                  <a:gd name="connsiteY2" fmla="*/ 75736 h 151472"/>
                  <a:gd name="connsiteX3" fmla="*/ 75736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6" y="151472"/>
                    </a:cubicBezTo>
                    <a:cubicBezTo>
                      <a:pt x="33909" y="151472"/>
                      <a:pt x="0" y="117564"/>
                      <a:pt x="0" y="75736"/>
                    </a:cubicBezTo>
                    <a:cubicBezTo>
                      <a:pt x="0" y="33908"/>
                      <a:pt x="33909" y="0"/>
                      <a:pt x="75736" y="0"/>
                    </a:cubicBezTo>
                    <a:cubicBezTo>
                      <a:pt x="117564" y="0"/>
                      <a:pt x="151472" y="33908"/>
                      <a:pt x="151472" y="75736"/>
                    </a:cubicBezTo>
                    <a:close/>
                  </a:path>
                </a:pathLst>
              </a:custGeom>
              <a:solidFill>
                <a:srgbClr val="ED9149"/>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3" name="Freeform: Shape 133">
                <a:extLst>
                  <a:ext uri="{FF2B5EF4-FFF2-40B4-BE49-F238E27FC236}">
                    <a16:creationId xmlns:a16="http://schemas.microsoft.com/office/drawing/2014/main" id="{ECA63716-D100-4763-8694-A986B6D8C650}"/>
                  </a:ext>
                </a:extLst>
              </p:cNvPr>
              <p:cNvSpPr/>
              <p:nvPr/>
            </p:nvSpPr>
            <p:spPr>
              <a:xfrm>
                <a:off x="6772874" y="4138682"/>
                <a:ext cx="129760" cy="129760"/>
              </a:xfrm>
              <a:custGeom>
                <a:avLst/>
                <a:gdLst>
                  <a:gd name="connsiteX0" fmla="*/ 129760 w 129760"/>
                  <a:gd name="connsiteY0" fmla="*/ 64880 h 129760"/>
                  <a:gd name="connsiteX1" fmla="*/ 64880 w 129760"/>
                  <a:gd name="connsiteY1" fmla="*/ 129760 h 129760"/>
                  <a:gd name="connsiteX2" fmla="*/ -1 w 129760"/>
                  <a:gd name="connsiteY2" fmla="*/ 64880 h 129760"/>
                  <a:gd name="connsiteX3" fmla="*/ 64880 w 129760"/>
                  <a:gd name="connsiteY3" fmla="*/ 0 h 129760"/>
                  <a:gd name="connsiteX4" fmla="*/ 129760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0" y="64880"/>
                    </a:moveTo>
                    <a:cubicBezTo>
                      <a:pt x="129760" y="100712"/>
                      <a:pt x="100712" y="129760"/>
                      <a:pt x="64880" y="129760"/>
                    </a:cubicBezTo>
                    <a:cubicBezTo>
                      <a:pt x="29048" y="129760"/>
                      <a:pt x="-1" y="100712"/>
                      <a:pt x="-1" y="64880"/>
                    </a:cubicBezTo>
                    <a:cubicBezTo>
                      <a:pt x="-1" y="29048"/>
                      <a:pt x="29048" y="0"/>
                      <a:pt x="64880" y="0"/>
                    </a:cubicBezTo>
                    <a:cubicBezTo>
                      <a:pt x="100712" y="0"/>
                      <a:pt x="129760" y="29048"/>
                      <a:pt x="129760" y="64880"/>
                    </a:cubicBezTo>
                    <a:close/>
                  </a:path>
                </a:pathLst>
              </a:custGeom>
              <a:solidFill>
                <a:srgbClr val="F29F4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4" name="Freeform: Shape 134">
                <a:extLst>
                  <a:ext uri="{FF2B5EF4-FFF2-40B4-BE49-F238E27FC236}">
                    <a16:creationId xmlns:a16="http://schemas.microsoft.com/office/drawing/2014/main" id="{055E18A8-A74A-4B9F-B19F-A9A8B7416EAE}"/>
                  </a:ext>
                </a:extLst>
              </p:cNvPr>
              <p:cNvSpPr/>
              <p:nvPr/>
            </p:nvSpPr>
            <p:spPr>
              <a:xfrm>
                <a:off x="6552705" y="4075158"/>
                <a:ext cx="108218" cy="108218"/>
              </a:xfrm>
              <a:custGeom>
                <a:avLst/>
                <a:gdLst>
                  <a:gd name="connsiteX0" fmla="*/ 108218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8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8" y="54109"/>
                    </a:moveTo>
                    <a:cubicBezTo>
                      <a:pt x="108218" y="83993"/>
                      <a:pt x="83993" y="108219"/>
                      <a:pt x="54109" y="108219"/>
                    </a:cubicBezTo>
                    <a:cubicBezTo>
                      <a:pt x="24226" y="108219"/>
                      <a:pt x="0" y="83993"/>
                      <a:pt x="0" y="54109"/>
                    </a:cubicBezTo>
                    <a:cubicBezTo>
                      <a:pt x="0" y="24225"/>
                      <a:pt x="24226" y="0"/>
                      <a:pt x="54109" y="0"/>
                    </a:cubicBezTo>
                    <a:cubicBezTo>
                      <a:pt x="83993" y="0"/>
                      <a:pt x="108218" y="24225"/>
                      <a:pt x="108218" y="54109"/>
                    </a:cubicBezTo>
                    <a:close/>
                  </a:path>
                </a:pathLst>
              </a:custGeom>
              <a:solidFill>
                <a:srgbClr val="F6AC4C"/>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5" name="Freeform: Shape 135">
                <a:extLst>
                  <a:ext uri="{FF2B5EF4-FFF2-40B4-BE49-F238E27FC236}">
                    <a16:creationId xmlns:a16="http://schemas.microsoft.com/office/drawing/2014/main" id="{108EDB47-43A2-48D1-A4FD-282C79162D99}"/>
                  </a:ext>
                </a:extLst>
              </p:cNvPr>
              <p:cNvSpPr/>
              <p:nvPr/>
            </p:nvSpPr>
            <p:spPr>
              <a:xfrm>
                <a:off x="6338473" y="3950062"/>
                <a:ext cx="86506" cy="86506"/>
              </a:xfrm>
              <a:custGeom>
                <a:avLst/>
                <a:gdLst>
                  <a:gd name="connsiteX0" fmla="*/ 86507 w 86506"/>
                  <a:gd name="connsiteY0" fmla="*/ 43254 h 86506"/>
                  <a:gd name="connsiteX1" fmla="*/ 43254 w 86506"/>
                  <a:gd name="connsiteY1" fmla="*/ 86507 h 86506"/>
                  <a:gd name="connsiteX2" fmla="*/ 0 w 86506"/>
                  <a:gd name="connsiteY2" fmla="*/ 43254 h 86506"/>
                  <a:gd name="connsiteX3" fmla="*/ 43254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4" y="86507"/>
                    </a:cubicBezTo>
                    <a:cubicBezTo>
                      <a:pt x="19365" y="86507"/>
                      <a:pt x="0" y="67142"/>
                      <a:pt x="0" y="43254"/>
                    </a:cubicBezTo>
                    <a:cubicBezTo>
                      <a:pt x="0" y="19365"/>
                      <a:pt x="19365" y="0"/>
                      <a:pt x="43254" y="0"/>
                    </a:cubicBezTo>
                    <a:cubicBezTo>
                      <a:pt x="67142" y="0"/>
                      <a:pt x="86507" y="19365"/>
                      <a:pt x="86507" y="43254"/>
                    </a:cubicBezTo>
                    <a:close/>
                  </a:path>
                </a:pathLst>
              </a:custGeom>
              <a:solidFill>
                <a:srgbClr val="FBBA4D"/>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96" name="Freeform: Shape 136">
                <a:extLst>
                  <a:ext uri="{FF2B5EF4-FFF2-40B4-BE49-F238E27FC236}">
                    <a16:creationId xmlns:a16="http://schemas.microsoft.com/office/drawing/2014/main" id="{A6F3480A-D3A5-4F41-8B57-173CF4AB2BD4}"/>
                  </a:ext>
                </a:extLst>
              </p:cNvPr>
              <p:cNvSpPr/>
              <p:nvPr/>
            </p:nvSpPr>
            <p:spPr>
              <a:xfrm>
                <a:off x="6148921" y="3818266"/>
                <a:ext cx="64965" cy="64965"/>
              </a:xfrm>
              <a:custGeom>
                <a:avLst/>
                <a:gdLst>
                  <a:gd name="connsiteX0" fmla="*/ 64965 w 64965"/>
                  <a:gd name="connsiteY0" fmla="*/ 32483 h 64965"/>
                  <a:gd name="connsiteX1" fmla="*/ 32483 w 64965"/>
                  <a:gd name="connsiteY1" fmla="*/ 64965 h 64965"/>
                  <a:gd name="connsiteX2" fmla="*/ 0 w 64965"/>
                  <a:gd name="connsiteY2" fmla="*/ 32483 h 64965"/>
                  <a:gd name="connsiteX3" fmla="*/ 32483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3" y="64965"/>
                      <a:pt x="32483" y="64965"/>
                    </a:cubicBezTo>
                    <a:cubicBezTo>
                      <a:pt x="14543" y="64965"/>
                      <a:pt x="0" y="50422"/>
                      <a:pt x="0" y="32483"/>
                    </a:cubicBezTo>
                    <a:cubicBezTo>
                      <a:pt x="0" y="14543"/>
                      <a:pt x="14543" y="0"/>
                      <a:pt x="32483" y="0"/>
                    </a:cubicBezTo>
                    <a:cubicBezTo>
                      <a:pt x="50422" y="0"/>
                      <a:pt x="64965" y="14543"/>
                      <a:pt x="64965" y="32483"/>
                    </a:cubicBezTo>
                    <a:close/>
                  </a:path>
                </a:pathLst>
              </a:custGeom>
              <a:solidFill>
                <a:srgbClr val="FFC74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5" name="Graphic 4">
              <a:extLst>
                <a:ext uri="{FF2B5EF4-FFF2-40B4-BE49-F238E27FC236}">
                  <a16:creationId xmlns:a16="http://schemas.microsoft.com/office/drawing/2014/main" id="{694E4BAB-777A-43C3-B297-1FCD407D1108}"/>
                </a:ext>
              </a:extLst>
            </p:cNvPr>
            <p:cNvGrpSpPr/>
            <p:nvPr/>
          </p:nvGrpSpPr>
          <p:grpSpPr>
            <a:xfrm>
              <a:off x="8008143" y="3218909"/>
              <a:ext cx="3491999" cy="1086086"/>
              <a:chOff x="8008143" y="3218909"/>
              <a:chExt cx="3491999" cy="1086086"/>
            </a:xfrm>
          </p:grpSpPr>
          <p:sp>
            <p:nvSpPr>
              <p:cNvPr id="63" name="Freeform: Shape 138">
                <a:extLst>
                  <a:ext uri="{FF2B5EF4-FFF2-40B4-BE49-F238E27FC236}">
                    <a16:creationId xmlns:a16="http://schemas.microsoft.com/office/drawing/2014/main" id="{E2EB311B-0163-4025-97E7-10F330F835B3}"/>
                  </a:ext>
                </a:extLst>
              </p:cNvPr>
              <p:cNvSpPr/>
              <p:nvPr/>
            </p:nvSpPr>
            <p:spPr>
              <a:xfrm>
                <a:off x="11359526" y="3496918"/>
                <a:ext cx="140616" cy="140616"/>
              </a:xfrm>
              <a:custGeom>
                <a:avLst/>
                <a:gdLst>
                  <a:gd name="connsiteX0" fmla="*/ 140616 w 140616"/>
                  <a:gd name="connsiteY0" fmla="*/ 70308 h 140616"/>
                  <a:gd name="connsiteX1" fmla="*/ 70307 w 140616"/>
                  <a:gd name="connsiteY1" fmla="*/ 140616 h 140616"/>
                  <a:gd name="connsiteX2" fmla="*/ -1 w 140616"/>
                  <a:gd name="connsiteY2" fmla="*/ 70308 h 140616"/>
                  <a:gd name="connsiteX3" fmla="*/ 70307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7" y="140616"/>
                    </a:cubicBezTo>
                    <a:cubicBezTo>
                      <a:pt x="31477" y="140616"/>
                      <a:pt x="-1" y="109138"/>
                      <a:pt x="-1" y="70308"/>
                    </a:cubicBezTo>
                    <a:cubicBezTo>
                      <a:pt x="-1" y="31478"/>
                      <a:pt x="31477" y="0"/>
                      <a:pt x="70307" y="0"/>
                    </a:cubicBezTo>
                    <a:cubicBezTo>
                      <a:pt x="109138" y="0"/>
                      <a:pt x="140616" y="31478"/>
                      <a:pt x="140616" y="70308"/>
                    </a:cubicBezTo>
                    <a:close/>
                  </a:path>
                </a:pathLst>
              </a:custGeom>
              <a:solidFill>
                <a:srgbClr val="CD333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4" name="Freeform: Shape 139">
                <a:extLst>
                  <a:ext uri="{FF2B5EF4-FFF2-40B4-BE49-F238E27FC236}">
                    <a16:creationId xmlns:a16="http://schemas.microsoft.com/office/drawing/2014/main" id="{3B29E3FB-8A51-434C-ADB8-0E0414D689AE}"/>
                  </a:ext>
                </a:extLst>
              </p:cNvPr>
              <p:cNvSpPr/>
              <p:nvPr/>
            </p:nvSpPr>
            <p:spPr>
              <a:xfrm>
                <a:off x="11145972" y="3381745"/>
                <a:ext cx="152829" cy="152829"/>
              </a:xfrm>
              <a:custGeom>
                <a:avLst/>
                <a:gdLst>
                  <a:gd name="connsiteX0" fmla="*/ 152829 w 152829"/>
                  <a:gd name="connsiteY0" fmla="*/ 76415 h 152829"/>
                  <a:gd name="connsiteX1" fmla="*/ 76414 w 152829"/>
                  <a:gd name="connsiteY1" fmla="*/ 152829 h 152829"/>
                  <a:gd name="connsiteX2" fmla="*/ 0 w 152829"/>
                  <a:gd name="connsiteY2" fmla="*/ 76415 h 152829"/>
                  <a:gd name="connsiteX3" fmla="*/ 76414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4" y="152829"/>
                    </a:cubicBezTo>
                    <a:cubicBezTo>
                      <a:pt x="34212" y="152829"/>
                      <a:pt x="0" y="118617"/>
                      <a:pt x="0" y="76415"/>
                    </a:cubicBezTo>
                    <a:cubicBezTo>
                      <a:pt x="0" y="34212"/>
                      <a:pt x="34212" y="0"/>
                      <a:pt x="76414" y="0"/>
                    </a:cubicBezTo>
                    <a:cubicBezTo>
                      <a:pt x="118617" y="0"/>
                      <a:pt x="152829" y="34212"/>
                      <a:pt x="152829" y="76415"/>
                    </a:cubicBezTo>
                    <a:close/>
                  </a:path>
                </a:pathLst>
              </a:custGeom>
              <a:solidFill>
                <a:srgbClr val="CB333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5" name="Freeform: Shape 140">
                <a:extLst>
                  <a:ext uri="{FF2B5EF4-FFF2-40B4-BE49-F238E27FC236}">
                    <a16:creationId xmlns:a16="http://schemas.microsoft.com/office/drawing/2014/main" id="{ED5F6574-8CB3-484B-9A4B-1278C7F93BA0}"/>
                  </a:ext>
                </a:extLst>
              </p:cNvPr>
              <p:cNvSpPr/>
              <p:nvPr/>
            </p:nvSpPr>
            <p:spPr>
              <a:xfrm>
                <a:off x="10934115" y="3286673"/>
                <a:ext cx="164872" cy="164872"/>
              </a:xfrm>
              <a:custGeom>
                <a:avLst/>
                <a:gdLst>
                  <a:gd name="connsiteX0" fmla="*/ 164872 w 164872"/>
                  <a:gd name="connsiteY0" fmla="*/ 82436 h 164872"/>
                  <a:gd name="connsiteX1" fmla="*/ 82437 w 164872"/>
                  <a:gd name="connsiteY1" fmla="*/ 164872 h 164872"/>
                  <a:gd name="connsiteX2" fmla="*/ 1 w 164872"/>
                  <a:gd name="connsiteY2" fmla="*/ 82436 h 164872"/>
                  <a:gd name="connsiteX3" fmla="*/ 82437 w 164872"/>
                  <a:gd name="connsiteY3" fmla="*/ 0 h 164872"/>
                  <a:gd name="connsiteX4" fmla="*/ 164872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2" y="82436"/>
                    </a:moveTo>
                    <a:cubicBezTo>
                      <a:pt x="164872" y="127964"/>
                      <a:pt x="127964" y="164872"/>
                      <a:pt x="82437" y="164872"/>
                    </a:cubicBezTo>
                    <a:cubicBezTo>
                      <a:pt x="36909" y="164872"/>
                      <a:pt x="1" y="127964"/>
                      <a:pt x="1" y="82436"/>
                    </a:cubicBezTo>
                    <a:cubicBezTo>
                      <a:pt x="1" y="36908"/>
                      <a:pt x="36909" y="0"/>
                      <a:pt x="82437" y="0"/>
                    </a:cubicBezTo>
                    <a:cubicBezTo>
                      <a:pt x="127964" y="0"/>
                      <a:pt x="164872" y="36908"/>
                      <a:pt x="164872" y="82436"/>
                    </a:cubicBezTo>
                    <a:close/>
                  </a:path>
                </a:pathLst>
              </a:custGeom>
              <a:solidFill>
                <a:srgbClr val="C9323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6" name="Freeform: Shape 141">
                <a:extLst>
                  <a:ext uri="{FF2B5EF4-FFF2-40B4-BE49-F238E27FC236}">
                    <a16:creationId xmlns:a16="http://schemas.microsoft.com/office/drawing/2014/main" id="{2CBD0099-EFC6-4698-9068-2AFAD86EAB69}"/>
                  </a:ext>
                </a:extLst>
              </p:cNvPr>
              <p:cNvSpPr/>
              <p:nvPr/>
            </p:nvSpPr>
            <p:spPr>
              <a:xfrm>
                <a:off x="10721240" y="3233581"/>
                <a:ext cx="177084" cy="177084"/>
              </a:xfrm>
              <a:custGeom>
                <a:avLst/>
                <a:gdLst>
                  <a:gd name="connsiteX0" fmla="*/ 177085 w 177084"/>
                  <a:gd name="connsiteY0" fmla="*/ 88542 h 177084"/>
                  <a:gd name="connsiteX1" fmla="*/ 88543 w 177084"/>
                  <a:gd name="connsiteY1" fmla="*/ 177085 h 177084"/>
                  <a:gd name="connsiteX2" fmla="*/ 1 w 177084"/>
                  <a:gd name="connsiteY2" fmla="*/ 88542 h 177084"/>
                  <a:gd name="connsiteX3" fmla="*/ 88543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3" y="177085"/>
                    </a:cubicBezTo>
                    <a:cubicBezTo>
                      <a:pt x="39642" y="177085"/>
                      <a:pt x="1" y="137443"/>
                      <a:pt x="1" y="88542"/>
                    </a:cubicBezTo>
                    <a:cubicBezTo>
                      <a:pt x="1" y="39642"/>
                      <a:pt x="39643" y="0"/>
                      <a:pt x="88543" y="0"/>
                    </a:cubicBezTo>
                    <a:cubicBezTo>
                      <a:pt x="137444" y="0"/>
                      <a:pt x="177085" y="39642"/>
                      <a:pt x="177085" y="88542"/>
                    </a:cubicBezTo>
                    <a:close/>
                  </a:path>
                </a:pathLst>
              </a:custGeom>
              <a:solidFill>
                <a:srgbClr val="C73232"/>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7" name="Freeform: Shape 142">
                <a:extLst>
                  <a:ext uri="{FF2B5EF4-FFF2-40B4-BE49-F238E27FC236}">
                    <a16:creationId xmlns:a16="http://schemas.microsoft.com/office/drawing/2014/main" id="{9306313A-E034-4BB5-A4EA-FBC59FBBB6F9}"/>
                  </a:ext>
                </a:extLst>
              </p:cNvPr>
              <p:cNvSpPr/>
              <p:nvPr/>
            </p:nvSpPr>
            <p:spPr>
              <a:xfrm>
                <a:off x="10487840" y="3218909"/>
                <a:ext cx="189297" cy="189297"/>
              </a:xfrm>
              <a:custGeom>
                <a:avLst/>
                <a:gdLst>
                  <a:gd name="connsiteX0" fmla="*/ 189298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8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8" y="94649"/>
                    </a:moveTo>
                    <a:cubicBezTo>
                      <a:pt x="189298" y="146922"/>
                      <a:pt x="146923" y="189298"/>
                      <a:pt x="94649" y="189298"/>
                    </a:cubicBezTo>
                    <a:cubicBezTo>
                      <a:pt x="42376" y="189298"/>
                      <a:pt x="0" y="146922"/>
                      <a:pt x="0" y="94649"/>
                    </a:cubicBezTo>
                    <a:cubicBezTo>
                      <a:pt x="0" y="42376"/>
                      <a:pt x="42375" y="0"/>
                      <a:pt x="94649" y="0"/>
                    </a:cubicBezTo>
                    <a:cubicBezTo>
                      <a:pt x="146922" y="0"/>
                      <a:pt x="189298" y="42376"/>
                      <a:pt x="189298" y="94649"/>
                    </a:cubicBezTo>
                    <a:close/>
                  </a:path>
                </a:pathLst>
              </a:custGeom>
              <a:solidFill>
                <a:srgbClr val="C53131"/>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8" name="Freeform: Shape 143">
                <a:extLst>
                  <a:ext uri="{FF2B5EF4-FFF2-40B4-BE49-F238E27FC236}">
                    <a16:creationId xmlns:a16="http://schemas.microsoft.com/office/drawing/2014/main" id="{4BCE23E0-D8DC-48EB-8AFA-51ACC2D7777E}"/>
                  </a:ext>
                </a:extLst>
              </p:cNvPr>
              <p:cNvSpPr/>
              <p:nvPr/>
            </p:nvSpPr>
            <p:spPr>
              <a:xfrm>
                <a:off x="10248250" y="3247829"/>
                <a:ext cx="201340" cy="201340"/>
              </a:xfrm>
              <a:custGeom>
                <a:avLst/>
                <a:gdLst>
                  <a:gd name="connsiteX0" fmla="*/ 201340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0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0" y="100670"/>
                    </a:moveTo>
                    <a:cubicBezTo>
                      <a:pt x="201340" y="156269"/>
                      <a:pt x="156269" y="201341"/>
                      <a:pt x="100670" y="201341"/>
                    </a:cubicBezTo>
                    <a:cubicBezTo>
                      <a:pt x="45071" y="201341"/>
                      <a:pt x="0" y="156269"/>
                      <a:pt x="0" y="100670"/>
                    </a:cubicBezTo>
                    <a:cubicBezTo>
                      <a:pt x="0" y="45072"/>
                      <a:pt x="45071" y="0"/>
                      <a:pt x="100670" y="0"/>
                    </a:cubicBezTo>
                    <a:cubicBezTo>
                      <a:pt x="156269" y="0"/>
                      <a:pt x="201340" y="45072"/>
                      <a:pt x="201340" y="100670"/>
                    </a:cubicBezTo>
                    <a:close/>
                  </a:path>
                </a:pathLst>
              </a:custGeom>
              <a:solidFill>
                <a:srgbClr val="C33131"/>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9" name="Freeform: Shape 144">
                <a:extLst>
                  <a:ext uri="{FF2B5EF4-FFF2-40B4-BE49-F238E27FC236}">
                    <a16:creationId xmlns:a16="http://schemas.microsoft.com/office/drawing/2014/main" id="{858A9207-3E83-4715-AFB5-7E09E7131216}"/>
                  </a:ext>
                </a:extLst>
              </p:cNvPr>
              <p:cNvSpPr/>
              <p:nvPr/>
            </p:nvSpPr>
            <p:spPr>
              <a:xfrm>
                <a:off x="10016547" y="3325177"/>
                <a:ext cx="213553" cy="213553"/>
              </a:xfrm>
              <a:custGeom>
                <a:avLst/>
                <a:gdLst>
                  <a:gd name="connsiteX0" fmla="*/ 213553 w 213553"/>
                  <a:gd name="connsiteY0" fmla="*/ 106777 h 213553"/>
                  <a:gd name="connsiteX1" fmla="*/ 106777 w 213553"/>
                  <a:gd name="connsiteY1" fmla="*/ 213554 h 213553"/>
                  <a:gd name="connsiteX2" fmla="*/ 0 w 213553"/>
                  <a:gd name="connsiteY2" fmla="*/ 106777 h 213553"/>
                  <a:gd name="connsiteX3" fmla="*/ 106777 w 213553"/>
                  <a:gd name="connsiteY3" fmla="*/ 0 h 213553"/>
                  <a:gd name="connsiteX4" fmla="*/ 213553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3" y="106777"/>
                    </a:moveTo>
                    <a:cubicBezTo>
                      <a:pt x="213553" y="165748"/>
                      <a:pt x="165748" y="213554"/>
                      <a:pt x="106777" y="213554"/>
                    </a:cubicBezTo>
                    <a:cubicBezTo>
                      <a:pt x="47806" y="213554"/>
                      <a:pt x="0" y="165748"/>
                      <a:pt x="0" y="106777"/>
                    </a:cubicBezTo>
                    <a:cubicBezTo>
                      <a:pt x="0" y="47806"/>
                      <a:pt x="47806" y="0"/>
                      <a:pt x="106777" y="0"/>
                    </a:cubicBezTo>
                    <a:cubicBezTo>
                      <a:pt x="165748" y="0"/>
                      <a:pt x="213553" y="47806"/>
                      <a:pt x="213553" y="106777"/>
                    </a:cubicBezTo>
                    <a:close/>
                  </a:path>
                </a:pathLst>
              </a:custGeom>
              <a:solidFill>
                <a:srgbClr val="C1303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0" name="Freeform: Shape 145">
                <a:extLst>
                  <a:ext uri="{FF2B5EF4-FFF2-40B4-BE49-F238E27FC236}">
                    <a16:creationId xmlns:a16="http://schemas.microsoft.com/office/drawing/2014/main" id="{3C1EB099-AA5D-48C8-8FCF-1B01A8DD5E2F}"/>
                  </a:ext>
                </a:extLst>
              </p:cNvPr>
              <p:cNvSpPr/>
              <p:nvPr/>
            </p:nvSpPr>
            <p:spPr>
              <a:xfrm>
                <a:off x="9807319" y="3455955"/>
                <a:ext cx="225766" cy="225766"/>
              </a:xfrm>
              <a:custGeom>
                <a:avLst/>
                <a:gdLst>
                  <a:gd name="connsiteX0" fmla="*/ 225766 w 225766"/>
                  <a:gd name="connsiteY0" fmla="*/ 112883 h 225766"/>
                  <a:gd name="connsiteX1" fmla="*/ 112882 w 225766"/>
                  <a:gd name="connsiteY1" fmla="*/ 225766 h 225766"/>
                  <a:gd name="connsiteX2" fmla="*/ -1 w 225766"/>
                  <a:gd name="connsiteY2" fmla="*/ 112883 h 225766"/>
                  <a:gd name="connsiteX3" fmla="*/ 112882 w 225766"/>
                  <a:gd name="connsiteY3" fmla="*/ 0 h 225766"/>
                  <a:gd name="connsiteX4" fmla="*/ 225766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6" y="112883"/>
                    </a:moveTo>
                    <a:cubicBezTo>
                      <a:pt x="225766" y="175227"/>
                      <a:pt x="175226" y="225766"/>
                      <a:pt x="112882" y="225766"/>
                    </a:cubicBezTo>
                    <a:cubicBezTo>
                      <a:pt x="50538" y="225766"/>
                      <a:pt x="-1" y="175227"/>
                      <a:pt x="-1" y="112883"/>
                    </a:cubicBezTo>
                    <a:cubicBezTo>
                      <a:pt x="-1" y="50539"/>
                      <a:pt x="50538" y="0"/>
                      <a:pt x="112882" y="0"/>
                    </a:cubicBezTo>
                    <a:cubicBezTo>
                      <a:pt x="175226" y="0"/>
                      <a:pt x="225766" y="50539"/>
                      <a:pt x="225766" y="112883"/>
                    </a:cubicBezTo>
                    <a:close/>
                  </a:path>
                </a:pathLst>
              </a:custGeom>
              <a:solidFill>
                <a:srgbClr val="BF303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1" name="Freeform: Shape 146">
                <a:extLst>
                  <a:ext uri="{FF2B5EF4-FFF2-40B4-BE49-F238E27FC236}">
                    <a16:creationId xmlns:a16="http://schemas.microsoft.com/office/drawing/2014/main" id="{28E9CBA4-234A-4471-B378-45DA77C5F32D}"/>
                  </a:ext>
                </a:extLst>
              </p:cNvPr>
              <p:cNvSpPr/>
              <p:nvPr/>
            </p:nvSpPr>
            <p:spPr>
              <a:xfrm>
                <a:off x="9634814" y="3645252"/>
                <a:ext cx="237979" cy="237979"/>
              </a:xfrm>
              <a:custGeom>
                <a:avLst/>
                <a:gdLst>
                  <a:gd name="connsiteX0" fmla="*/ 237979 w 237979"/>
                  <a:gd name="connsiteY0" fmla="*/ 118990 h 237979"/>
                  <a:gd name="connsiteX1" fmla="*/ 118989 w 237979"/>
                  <a:gd name="connsiteY1" fmla="*/ 237979 h 237979"/>
                  <a:gd name="connsiteX2" fmla="*/ -1 w 237979"/>
                  <a:gd name="connsiteY2" fmla="*/ 118990 h 237979"/>
                  <a:gd name="connsiteX3" fmla="*/ 118989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5" y="237979"/>
                      <a:pt x="118989" y="237979"/>
                    </a:cubicBezTo>
                    <a:cubicBezTo>
                      <a:pt x="53273" y="237979"/>
                      <a:pt x="-1" y="184706"/>
                      <a:pt x="-1" y="118990"/>
                    </a:cubicBezTo>
                    <a:cubicBezTo>
                      <a:pt x="-1" y="53273"/>
                      <a:pt x="53273" y="0"/>
                      <a:pt x="118989" y="0"/>
                    </a:cubicBezTo>
                    <a:cubicBezTo>
                      <a:pt x="184705" y="0"/>
                      <a:pt x="237979" y="53273"/>
                      <a:pt x="237979" y="118990"/>
                    </a:cubicBezTo>
                    <a:close/>
                  </a:path>
                </a:pathLst>
              </a:custGeom>
              <a:solidFill>
                <a:srgbClr val="BD2F2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2" name="Freeform: Shape 147">
                <a:extLst>
                  <a:ext uri="{FF2B5EF4-FFF2-40B4-BE49-F238E27FC236}">
                    <a16:creationId xmlns:a16="http://schemas.microsoft.com/office/drawing/2014/main" id="{FD5C10EF-AB69-4073-892B-D2AB1D8EB828}"/>
                  </a:ext>
                </a:extLst>
              </p:cNvPr>
              <p:cNvSpPr/>
              <p:nvPr/>
            </p:nvSpPr>
            <p:spPr>
              <a:xfrm>
                <a:off x="9473503" y="3865591"/>
                <a:ext cx="216267" cy="216267"/>
              </a:xfrm>
              <a:custGeom>
                <a:avLst/>
                <a:gdLst>
                  <a:gd name="connsiteX0" fmla="*/ 216267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7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7" y="108134"/>
                    </a:moveTo>
                    <a:cubicBezTo>
                      <a:pt x="216267" y="167854"/>
                      <a:pt x="167854" y="216268"/>
                      <a:pt x="108134" y="216268"/>
                    </a:cubicBezTo>
                    <a:cubicBezTo>
                      <a:pt x="48413" y="216268"/>
                      <a:pt x="0" y="167854"/>
                      <a:pt x="0" y="108134"/>
                    </a:cubicBezTo>
                    <a:cubicBezTo>
                      <a:pt x="0" y="48413"/>
                      <a:pt x="48413" y="0"/>
                      <a:pt x="108134" y="0"/>
                    </a:cubicBezTo>
                    <a:cubicBezTo>
                      <a:pt x="167854" y="0"/>
                      <a:pt x="216267" y="48413"/>
                      <a:pt x="216267" y="108134"/>
                    </a:cubicBezTo>
                    <a:close/>
                  </a:path>
                </a:pathLst>
              </a:custGeom>
              <a:solidFill>
                <a:srgbClr val="C53733"/>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3" name="Freeform: Shape 148">
                <a:extLst>
                  <a:ext uri="{FF2B5EF4-FFF2-40B4-BE49-F238E27FC236}">
                    <a16:creationId xmlns:a16="http://schemas.microsoft.com/office/drawing/2014/main" id="{51A5F6A2-F74C-4B1E-9865-178184FF9770}"/>
                  </a:ext>
                </a:extLst>
              </p:cNvPr>
              <p:cNvSpPr/>
              <p:nvPr/>
            </p:nvSpPr>
            <p:spPr>
              <a:xfrm>
                <a:off x="9249094" y="4021049"/>
                <a:ext cx="194725" cy="194725"/>
              </a:xfrm>
              <a:custGeom>
                <a:avLst/>
                <a:gdLst>
                  <a:gd name="connsiteX0" fmla="*/ 194725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5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5" y="97363"/>
                    </a:moveTo>
                    <a:cubicBezTo>
                      <a:pt x="194725" y="151135"/>
                      <a:pt x="151135" y="194726"/>
                      <a:pt x="97363" y="194726"/>
                    </a:cubicBezTo>
                    <a:cubicBezTo>
                      <a:pt x="43591" y="194726"/>
                      <a:pt x="0" y="151135"/>
                      <a:pt x="0" y="97363"/>
                    </a:cubicBezTo>
                    <a:cubicBezTo>
                      <a:pt x="0" y="43591"/>
                      <a:pt x="43591" y="0"/>
                      <a:pt x="97363" y="0"/>
                    </a:cubicBezTo>
                    <a:cubicBezTo>
                      <a:pt x="151135" y="0"/>
                      <a:pt x="194725" y="43591"/>
                      <a:pt x="194725" y="97363"/>
                    </a:cubicBezTo>
                    <a:close/>
                  </a:path>
                </a:pathLst>
              </a:custGeom>
              <a:solidFill>
                <a:srgbClr val="CD3F36"/>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4" name="Freeform: Shape 149">
                <a:extLst>
                  <a:ext uri="{FF2B5EF4-FFF2-40B4-BE49-F238E27FC236}">
                    <a16:creationId xmlns:a16="http://schemas.microsoft.com/office/drawing/2014/main" id="{07041509-222A-4784-A429-3846AE6B8867}"/>
                  </a:ext>
                </a:extLst>
              </p:cNvPr>
              <p:cNvSpPr/>
              <p:nvPr/>
            </p:nvSpPr>
            <p:spPr>
              <a:xfrm>
                <a:off x="9039866" y="4115698"/>
                <a:ext cx="173013" cy="173013"/>
              </a:xfrm>
              <a:custGeom>
                <a:avLst/>
                <a:gdLst>
                  <a:gd name="connsiteX0" fmla="*/ 173014 w 173013"/>
                  <a:gd name="connsiteY0" fmla="*/ 86507 h 173013"/>
                  <a:gd name="connsiteX1" fmla="*/ 86507 w 173013"/>
                  <a:gd name="connsiteY1" fmla="*/ 173014 h 173013"/>
                  <a:gd name="connsiteX2" fmla="*/ 0 w 173013"/>
                  <a:gd name="connsiteY2" fmla="*/ 86507 h 173013"/>
                  <a:gd name="connsiteX3" fmla="*/ 86507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4" y="173014"/>
                      <a:pt x="86507" y="173014"/>
                    </a:cubicBezTo>
                    <a:cubicBezTo>
                      <a:pt x="38731" y="173014"/>
                      <a:pt x="0" y="134284"/>
                      <a:pt x="0" y="86507"/>
                    </a:cubicBezTo>
                    <a:cubicBezTo>
                      <a:pt x="0" y="38731"/>
                      <a:pt x="38731" y="0"/>
                      <a:pt x="86507" y="0"/>
                    </a:cubicBezTo>
                    <a:cubicBezTo>
                      <a:pt x="134284" y="0"/>
                      <a:pt x="173014" y="38730"/>
                      <a:pt x="173014" y="86507"/>
                    </a:cubicBezTo>
                    <a:close/>
                  </a:path>
                </a:pathLst>
              </a:custGeom>
              <a:solidFill>
                <a:srgbClr val="D5463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5" name="Freeform: Shape 150">
                <a:extLst>
                  <a:ext uri="{FF2B5EF4-FFF2-40B4-BE49-F238E27FC236}">
                    <a16:creationId xmlns:a16="http://schemas.microsoft.com/office/drawing/2014/main" id="{057D80E3-7CF9-4938-86B3-363555C0520E}"/>
                  </a:ext>
                </a:extLst>
              </p:cNvPr>
              <p:cNvSpPr/>
              <p:nvPr/>
            </p:nvSpPr>
            <p:spPr>
              <a:xfrm>
                <a:off x="8839204" y="4153523"/>
                <a:ext cx="151472" cy="151472"/>
              </a:xfrm>
              <a:custGeom>
                <a:avLst/>
                <a:gdLst>
                  <a:gd name="connsiteX0" fmla="*/ 151472 w 151472"/>
                  <a:gd name="connsiteY0" fmla="*/ 75736 h 151472"/>
                  <a:gd name="connsiteX1" fmla="*/ 75736 w 151472"/>
                  <a:gd name="connsiteY1" fmla="*/ 151472 h 151472"/>
                  <a:gd name="connsiteX2" fmla="*/ 0 w 151472"/>
                  <a:gd name="connsiteY2" fmla="*/ 75736 h 151472"/>
                  <a:gd name="connsiteX3" fmla="*/ 75736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6" y="151472"/>
                    </a:cubicBezTo>
                    <a:cubicBezTo>
                      <a:pt x="33908" y="151472"/>
                      <a:pt x="0" y="117564"/>
                      <a:pt x="0" y="75736"/>
                    </a:cubicBezTo>
                    <a:cubicBezTo>
                      <a:pt x="0" y="33908"/>
                      <a:pt x="33908" y="0"/>
                      <a:pt x="75736" y="0"/>
                    </a:cubicBezTo>
                    <a:cubicBezTo>
                      <a:pt x="117564" y="0"/>
                      <a:pt x="151472" y="33908"/>
                      <a:pt x="151472" y="75736"/>
                    </a:cubicBezTo>
                    <a:close/>
                  </a:path>
                </a:pathLst>
              </a:custGeom>
              <a:solidFill>
                <a:srgbClr val="DE4E3D"/>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6" name="Freeform: Shape 151">
                <a:extLst>
                  <a:ext uri="{FF2B5EF4-FFF2-40B4-BE49-F238E27FC236}">
                    <a16:creationId xmlns:a16="http://schemas.microsoft.com/office/drawing/2014/main" id="{14D7BE69-8B9D-4C80-8D5E-603B74808C12}"/>
                  </a:ext>
                </a:extLst>
              </p:cNvPr>
              <p:cNvSpPr/>
              <p:nvPr/>
            </p:nvSpPr>
            <p:spPr>
              <a:xfrm>
                <a:off x="8632096" y="4138682"/>
                <a:ext cx="129760" cy="129760"/>
              </a:xfrm>
              <a:custGeom>
                <a:avLst/>
                <a:gdLst>
                  <a:gd name="connsiteX0" fmla="*/ 129761 w 129760"/>
                  <a:gd name="connsiteY0" fmla="*/ 64880 h 129760"/>
                  <a:gd name="connsiteX1" fmla="*/ 64880 w 129760"/>
                  <a:gd name="connsiteY1" fmla="*/ 129760 h 129760"/>
                  <a:gd name="connsiteX2" fmla="*/ 0 w 129760"/>
                  <a:gd name="connsiteY2" fmla="*/ 64880 h 129760"/>
                  <a:gd name="connsiteX3" fmla="*/ 64880 w 129760"/>
                  <a:gd name="connsiteY3" fmla="*/ 0 h 129760"/>
                  <a:gd name="connsiteX4" fmla="*/ 129761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1" y="64880"/>
                    </a:moveTo>
                    <a:cubicBezTo>
                      <a:pt x="129761" y="100712"/>
                      <a:pt x="100713" y="129760"/>
                      <a:pt x="64880" y="129760"/>
                    </a:cubicBezTo>
                    <a:cubicBezTo>
                      <a:pt x="29048" y="129760"/>
                      <a:pt x="0" y="100712"/>
                      <a:pt x="0" y="64880"/>
                    </a:cubicBezTo>
                    <a:cubicBezTo>
                      <a:pt x="0" y="29048"/>
                      <a:pt x="29048" y="0"/>
                      <a:pt x="64880" y="0"/>
                    </a:cubicBezTo>
                    <a:cubicBezTo>
                      <a:pt x="100713" y="0"/>
                      <a:pt x="129761" y="29048"/>
                      <a:pt x="129761" y="64880"/>
                    </a:cubicBezTo>
                    <a:close/>
                  </a:path>
                </a:pathLst>
              </a:custGeom>
              <a:solidFill>
                <a:srgbClr val="E65641"/>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7" name="Freeform: Shape 152">
                <a:extLst>
                  <a:ext uri="{FF2B5EF4-FFF2-40B4-BE49-F238E27FC236}">
                    <a16:creationId xmlns:a16="http://schemas.microsoft.com/office/drawing/2014/main" id="{73EA3C63-D794-4B1B-8562-A09F9C2BE726}"/>
                  </a:ext>
                </a:extLst>
              </p:cNvPr>
              <p:cNvSpPr/>
              <p:nvPr/>
            </p:nvSpPr>
            <p:spPr>
              <a:xfrm>
                <a:off x="8411927" y="4066677"/>
                <a:ext cx="108218" cy="108218"/>
              </a:xfrm>
              <a:custGeom>
                <a:avLst/>
                <a:gdLst>
                  <a:gd name="connsiteX0" fmla="*/ 108219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9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9" y="54109"/>
                    </a:moveTo>
                    <a:cubicBezTo>
                      <a:pt x="108219" y="83993"/>
                      <a:pt x="83993" y="108219"/>
                      <a:pt x="54109" y="108219"/>
                    </a:cubicBezTo>
                    <a:cubicBezTo>
                      <a:pt x="24226" y="108219"/>
                      <a:pt x="0" y="83993"/>
                      <a:pt x="0" y="54109"/>
                    </a:cubicBezTo>
                    <a:cubicBezTo>
                      <a:pt x="0" y="24225"/>
                      <a:pt x="24226" y="0"/>
                      <a:pt x="54109" y="0"/>
                    </a:cubicBezTo>
                    <a:cubicBezTo>
                      <a:pt x="83993" y="0"/>
                      <a:pt x="108219" y="24225"/>
                      <a:pt x="108219" y="54109"/>
                    </a:cubicBezTo>
                    <a:close/>
                  </a:path>
                </a:pathLst>
              </a:custGeom>
              <a:solidFill>
                <a:srgbClr val="EE5E4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8" name="Freeform: Shape 153">
                <a:extLst>
                  <a:ext uri="{FF2B5EF4-FFF2-40B4-BE49-F238E27FC236}">
                    <a16:creationId xmlns:a16="http://schemas.microsoft.com/office/drawing/2014/main" id="{B517689E-FA0E-4F9E-96B3-C095D38CD6BD}"/>
                  </a:ext>
                </a:extLst>
              </p:cNvPr>
              <p:cNvSpPr/>
              <p:nvPr/>
            </p:nvSpPr>
            <p:spPr>
              <a:xfrm>
                <a:off x="8189299" y="3933100"/>
                <a:ext cx="86506" cy="86506"/>
              </a:xfrm>
              <a:custGeom>
                <a:avLst/>
                <a:gdLst>
                  <a:gd name="connsiteX0" fmla="*/ 86507 w 86506"/>
                  <a:gd name="connsiteY0" fmla="*/ 43254 h 86506"/>
                  <a:gd name="connsiteX1" fmla="*/ 43254 w 86506"/>
                  <a:gd name="connsiteY1" fmla="*/ 86507 h 86506"/>
                  <a:gd name="connsiteX2" fmla="*/ 1 w 86506"/>
                  <a:gd name="connsiteY2" fmla="*/ 43254 h 86506"/>
                  <a:gd name="connsiteX3" fmla="*/ 43254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4" y="86507"/>
                    </a:cubicBezTo>
                    <a:cubicBezTo>
                      <a:pt x="19366" y="86507"/>
                      <a:pt x="1" y="67142"/>
                      <a:pt x="1" y="43254"/>
                    </a:cubicBezTo>
                    <a:cubicBezTo>
                      <a:pt x="1" y="19365"/>
                      <a:pt x="19366" y="0"/>
                      <a:pt x="43254" y="0"/>
                    </a:cubicBezTo>
                    <a:cubicBezTo>
                      <a:pt x="67142" y="0"/>
                      <a:pt x="86507" y="19365"/>
                      <a:pt x="86507" y="43254"/>
                    </a:cubicBezTo>
                    <a:close/>
                  </a:path>
                </a:pathLst>
              </a:custGeom>
              <a:solidFill>
                <a:srgbClr val="F6654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79" name="Freeform: Shape 154">
                <a:extLst>
                  <a:ext uri="{FF2B5EF4-FFF2-40B4-BE49-F238E27FC236}">
                    <a16:creationId xmlns:a16="http://schemas.microsoft.com/office/drawing/2014/main" id="{239B6B5F-F138-4502-9248-CF031F0B5C5E}"/>
                  </a:ext>
                </a:extLst>
              </p:cNvPr>
              <p:cNvSpPr/>
              <p:nvPr/>
            </p:nvSpPr>
            <p:spPr>
              <a:xfrm>
                <a:off x="8008143" y="3775861"/>
                <a:ext cx="64965" cy="64965"/>
              </a:xfrm>
              <a:custGeom>
                <a:avLst/>
                <a:gdLst>
                  <a:gd name="connsiteX0" fmla="*/ 64965 w 64965"/>
                  <a:gd name="connsiteY0" fmla="*/ 32483 h 64965"/>
                  <a:gd name="connsiteX1" fmla="*/ 32482 w 64965"/>
                  <a:gd name="connsiteY1" fmla="*/ 64965 h 64965"/>
                  <a:gd name="connsiteX2" fmla="*/ 0 w 64965"/>
                  <a:gd name="connsiteY2" fmla="*/ 32483 h 64965"/>
                  <a:gd name="connsiteX3" fmla="*/ 32482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2" y="64965"/>
                      <a:pt x="32482" y="64965"/>
                    </a:cubicBezTo>
                    <a:cubicBezTo>
                      <a:pt x="14543" y="64965"/>
                      <a:pt x="0" y="50422"/>
                      <a:pt x="0" y="32483"/>
                    </a:cubicBezTo>
                    <a:cubicBezTo>
                      <a:pt x="0" y="14543"/>
                      <a:pt x="14542" y="0"/>
                      <a:pt x="32482" y="0"/>
                    </a:cubicBezTo>
                    <a:cubicBezTo>
                      <a:pt x="50422" y="0"/>
                      <a:pt x="64965" y="14543"/>
                      <a:pt x="64965" y="32483"/>
                    </a:cubicBezTo>
                    <a:close/>
                  </a:path>
                </a:pathLst>
              </a:custGeom>
              <a:solidFill>
                <a:srgbClr val="FE6D4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6" name="Graphic 4">
              <a:extLst>
                <a:ext uri="{FF2B5EF4-FFF2-40B4-BE49-F238E27FC236}">
                  <a16:creationId xmlns:a16="http://schemas.microsoft.com/office/drawing/2014/main" id="{3930221B-721E-4A13-88F0-18D47FA5A219}"/>
                </a:ext>
              </a:extLst>
            </p:cNvPr>
            <p:cNvGrpSpPr/>
            <p:nvPr/>
          </p:nvGrpSpPr>
          <p:grpSpPr>
            <a:xfrm>
              <a:off x="511888" y="3218909"/>
              <a:ext cx="3500480" cy="1086086"/>
              <a:chOff x="511888" y="3218909"/>
              <a:chExt cx="3500480" cy="1086086"/>
            </a:xfrm>
          </p:grpSpPr>
          <p:sp>
            <p:nvSpPr>
              <p:cNvPr id="46" name="Freeform: Shape 156">
                <a:extLst>
                  <a:ext uri="{FF2B5EF4-FFF2-40B4-BE49-F238E27FC236}">
                    <a16:creationId xmlns:a16="http://schemas.microsoft.com/office/drawing/2014/main" id="{9F145055-327C-4216-9511-3FA09AA372E1}"/>
                  </a:ext>
                </a:extLst>
              </p:cNvPr>
              <p:cNvSpPr/>
              <p:nvPr/>
            </p:nvSpPr>
            <p:spPr>
              <a:xfrm>
                <a:off x="3871752" y="3488437"/>
                <a:ext cx="140616" cy="140616"/>
              </a:xfrm>
              <a:custGeom>
                <a:avLst/>
                <a:gdLst>
                  <a:gd name="connsiteX0" fmla="*/ 140616 w 140616"/>
                  <a:gd name="connsiteY0" fmla="*/ 70308 h 140616"/>
                  <a:gd name="connsiteX1" fmla="*/ 70308 w 140616"/>
                  <a:gd name="connsiteY1" fmla="*/ 140616 h 140616"/>
                  <a:gd name="connsiteX2" fmla="*/ 0 w 140616"/>
                  <a:gd name="connsiteY2" fmla="*/ 70308 h 140616"/>
                  <a:gd name="connsiteX3" fmla="*/ 70308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8" y="140616"/>
                    </a:cubicBezTo>
                    <a:cubicBezTo>
                      <a:pt x="31478" y="140616"/>
                      <a:pt x="0" y="109138"/>
                      <a:pt x="0" y="70308"/>
                    </a:cubicBezTo>
                    <a:cubicBezTo>
                      <a:pt x="0" y="31478"/>
                      <a:pt x="31478" y="0"/>
                      <a:pt x="70308" y="0"/>
                    </a:cubicBezTo>
                    <a:cubicBezTo>
                      <a:pt x="109138" y="0"/>
                      <a:pt x="140616" y="31478"/>
                      <a:pt x="140616" y="70308"/>
                    </a:cubicBezTo>
                    <a:close/>
                  </a:path>
                </a:pathLst>
              </a:custGeom>
              <a:solidFill>
                <a:srgbClr val="9CD14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7" name="Freeform: Shape 157">
                <a:extLst>
                  <a:ext uri="{FF2B5EF4-FFF2-40B4-BE49-F238E27FC236}">
                    <a16:creationId xmlns:a16="http://schemas.microsoft.com/office/drawing/2014/main" id="{7707C6E9-1686-4CC5-A3DE-EA0E2D0BC84E}"/>
                  </a:ext>
                </a:extLst>
              </p:cNvPr>
              <p:cNvSpPr/>
              <p:nvPr/>
            </p:nvSpPr>
            <p:spPr>
              <a:xfrm>
                <a:off x="3658198" y="3373264"/>
                <a:ext cx="152829" cy="152829"/>
              </a:xfrm>
              <a:custGeom>
                <a:avLst/>
                <a:gdLst>
                  <a:gd name="connsiteX0" fmla="*/ 152829 w 152829"/>
                  <a:gd name="connsiteY0" fmla="*/ 76415 h 152829"/>
                  <a:gd name="connsiteX1" fmla="*/ 76414 w 152829"/>
                  <a:gd name="connsiteY1" fmla="*/ 152829 h 152829"/>
                  <a:gd name="connsiteX2" fmla="*/ 0 w 152829"/>
                  <a:gd name="connsiteY2" fmla="*/ 76415 h 152829"/>
                  <a:gd name="connsiteX3" fmla="*/ 76414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4" y="152829"/>
                    </a:cubicBezTo>
                    <a:cubicBezTo>
                      <a:pt x="34212" y="152829"/>
                      <a:pt x="0" y="118617"/>
                      <a:pt x="0" y="76415"/>
                    </a:cubicBezTo>
                    <a:cubicBezTo>
                      <a:pt x="0" y="34212"/>
                      <a:pt x="34212" y="0"/>
                      <a:pt x="76414" y="0"/>
                    </a:cubicBezTo>
                    <a:cubicBezTo>
                      <a:pt x="118617" y="0"/>
                      <a:pt x="152829" y="34212"/>
                      <a:pt x="152829" y="76415"/>
                    </a:cubicBezTo>
                    <a:close/>
                  </a:path>
                </a:pathLst>
              </a:custGeom>
              <a:solidFill>
                <a:srgbClr val="90CC5E"/>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8" name="Freeform: Shape 158">
                <a:extLst>
                  <a:ext uri="{FF2B5EF4-FFF2-40B4-BE49-F238E27FC236}">
                    <a16:creationId xmlns:a16="http://schemas.microsoft.com/office/drawing/2014/main" id="{9E6ED78D-F8AE-4E9B-BDBE-3911F6DE0D0C}"/>
                  </a:ext>
                </a:extLst>
              </p:cNvPr>
              <p:cNvSpPr/>
              <p:nvPr/>
            </p:nvSpPr>
            <p:spPr>
              <a:xfrm>
                <a:off x="3437860" y="3286673"/>
                <a:ext cx="164872" cy="164872"/>
              </a:xfrm>
              <a:custGeom>
                <a:avLst/>
                <a:gdLst>
                  <a:gd name="connsiteX0" fmla="*/ 164872 w 164872"/>
                  <a:gd name="connsiteY0" fmla="*/ 82436 h 164872"/>
                  <a:gd name="connsiteX1" fmla="*/ 82436 w 164872"/>
                  <a:gd name="connsiteY1" fmla="*/ 164872 h 164872"/>
                  <a:gd name="connsiteX2" fmla="*/ 0 w 164872"/>
                  <a:gd name="connsiteY2" fmla="*/ 82436 h 164872"/>
                  <a:gd name="connsiteX3" fmla="*/ 82436 w 164872"/>
                  <a:gd name="connsiteY3" fmla="*/ 0 h 164872"/>
                  <a:gd name="connsiteX4" fmla="*/ 164872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2" y="82436"/>
                    </a:moveTo>
                    <a:cubicBezTo>
                      <a:pt x="164872" y="127964"/>
                      <a:pt x="127964" y="164872"/>
                      <a:pt x="82436" y="164872"/>
                    </a:cubicBezTo>
                    <a:cubicBezTo>
                      <a:pt x="36908" y="164872"/>
                      <a:pt x="0" y="127964"/>
                      <a:pt x="0" y="82436"/>
                    </a:cubicBezTo>
                    <a:cubicBezTo>
                      <a:pt x="0" y="36908"/>
                      <a:pt x="36908" y="0"/>
                      <a:pt x="82436" y="0"/>
                    </a:cubicBezTo>
                    <a:cubicBezTo>
                      <a:pt x="127964" y="0"/>
                      <a:pt x="164872" y="36908"/>
                      <a:pt x="164872" y="82436"/>
                    </a:cubicBezTo>
                    <a:close/>
                  </a:path>
                </a:pathLst>
              </a:custGeom>
              <a:solidFill>
                <a:srgbClr val="85C66C"/>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9" name="Freeform: Shape 159">
                <a:extLst>
                  <a:ext uri="{FF2B5EF4-FFF2-40B4-BE49-F238E27FC236}">
                    <a16:creationId xmlns:a16="http://schemas.microsoft.com/office/drawing/2014/main" id="{58EFEB08-D0CB-4DA6-AC34-0577E19EBAB0}"/>
                  </a:ext>
                </a:extLst>
              </p:cNvPr>
              <p:cNvSpPr/>
              <p:nvPr/>
            </p:nvSpPr>
            <p:spPr>
              <a:xfrm>
                <a:off x="3224985" y="3233581"/>
                <a:ext cx="177084" cy="177084"/>
              </a:xfrm>
              <a:custGeom>
                <a:avLst/>
                <a:gdLst>
                  <a:gd name="connsiteX0" fmla="*/ 177085 w 177084"/>
                  <a:gd name="connsiteY0" fmla="*/ 88542 h 177084"/>
                  <a:gd name="connsiteX1" fmla="*/ 88542 w 177084"/>
                  <a:gd name="connsiteY1" fmla="*/ 177085 h 177084"/>
                  <a:gd name="connsiteX2" fmla="*/ 0 w 177084"/>
                  <a:gd name="connsiteY2" fmla="*/ 88542 h 177084"/>
                  <a:gd name="connsiteX3" fmla="*/ 88542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2" y="177085"/>
                    </a:cubicBezTo>
                    <a:cubicBezTo>
                      <a:pt x="39642" y="177085"/>
                      <a:pt x="0" y="137443"/>
                      <a:pt x="0" y="88542"/>
                    </a:cubicBezTo>
                    <a:cubicBezTo>
                      <a:pt x="0" y="39642"/>
                      <a:pt x="39642" y="0"/>
                      <a:pt x="88542" y="0"/>
                    </a:cubicBezTo>
                    <a:cubicBezTo>
                      <a:pt x="137443" y="0"/>
                      <a:pt x="177085" y="39642"/>
                      <a:pt x="177085" y="88542"/>
                    </a:cubicBezTo>
                    <a:close/>
                  </a:path>
                </a:pathLst>
              </a:custGeom>
              <a:solidFill>
                <a:srgbClr val="79C17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0" name="Freeform: Shape 160">
                <a:extLst>
                  <a:ext uri="{FF2B5EF4-FFF2-40B4-BE49-F238E27FC236}">
                    <a16:creationId xmlns:a16="http://schemas.microsoft.com/office/drawing/2014/main" id="{98152977-BDE2-4A33-9A74-B4B617FE6FD6}"/>
                  </a:ext>
                </a:extLst>
              </p:cNvPr>
              <p:cNvSpPr/>
              <p:nvPr/>
            </p:nvSpPr>
            <p:spPr>
              <a:xfrm>
                <a:off x="2991585" y="3218909"/>
                <a:ext cx="189297" cy="189297"/>
              </a:xfrm>
              <a:custGeom>
                <a:avLst/>
                <a:gdLst>
                  <a:gd name="connsiteX0" fmla="*/ 189298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8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8" y="94649"/>
                    </a:moveTo>
                    <a:cubicBezTo>
                      <a:pt x="189298" y="146922"/>
                      <a:pt x="146922" y="189298"/>
                      <a:pt x="94649" y="189298"/>
                    </a:cubicBezTo>
                    <a:cubicBezTo>
                      <a:pt x="42376" y="189298"/>
                      <a:pt x="0" y="146922"/>
                      <a:pt x="0" y="94649"/>
                    </a:cubicBezTo>
                    <a:cubicBezTo>
                      <a:pt x="0" y="42376"/>
                      <a:pt x="42376" y="0"/>
                      <a:pt x="94649" y="0"/>
                    </a:cubicBezTo>
                    <a:cubicBezTo>
                      <a:pt x="146922" y="0"/>
                      <a:pt x="189298" y="42376"/>
                      <a:pt x="189298" y="94649"/>
                    </a:cubicBezTo>
                    <a:close/>
                  </a:path>
                </a:pathLst>
              </a:custGeom>
              <a:solidFill>
                <a:srgbClr val="6EBB8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1" name="Freeform: Shape 161">
                <a:extLst>
                  <a:ext uri="{FF2B5EF4-FFF2-40B4-BE49-F238E27FC236}">
                    <a16:creationId xmlns:a16="http://schemas.microsoft.com/office/drawing/2014/main" id="{C8CE8887-B2B4-45B4-AA5A-BCFB41573D30}"/>
                  </a:ext>
                </a:extLst>
              </p:cNvPr>
              <p:cNvSpPr/>
              <p:nvPr/>
            </p:nvSpPr>
            <p:spPr>
              <a:xfrm>
                <a:off x="2751910" y="3247829"/>
                <a:ext cx="201340" cy="201340"/>
              </a:xfrm>
              <a:custGeom>
                <a:avLst/>
                <a:gdLst>
                  <a:gd name="connsiteX0" fmla="*/ 201341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1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1" y="100670"/>
                    </a:moveTo>
                    <a:cubicBezTo>
                      <a:pt x="201341" y="156269"/>
                      <a:pt x="156269" y="201341"/>
                      <a:pt x="100670" y="201341"/>
                    </a:cubicBezTo>
                    <a:cubicBezTo>
                      <a:pt x="45072" y="201341"/>
                      <a:pt x="0" y="156269"/>
                      <a:pt x="0" y="100670"/>
                    </a:cubicBezTo>
                    <a:cubicBezTo>
                      <a:pt x="0" y="45072"/>
                      <a:pt x="45072" y="0"/>
                      <a:pt x="100670" y="0"/>
                    </a:cubicBezTo>
                    <a:cubicBezTo>
                      <a:pt x="156269" y="0"/>
                      <a:pt x="201341" y="45072"/>
                      <a:pt x="201341" y="100670"/>
                    </a:cubicBezTo>
                    <a:close/>
                  </a:path>
                </a:pathLst>
              </a:custGeom>
              <a:solidFill>
                <a:srgbClr val="62B69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2" name="Freeform: Shape 162">
                <a:extLst>
                  <a:ext uri="{FF2B5EF4-FFF2-40B4-BE49-F238E27FC236}">
                    <a16:creationId xmlns:a16="http://schemas.microsoft.com/office/drawing/2014/main" id="{77B2A487-518D-47C9-8B6E-998BBC97F0A3}"/>
                  </a:ext>
                </a:extLst>
              </p:cNvPr>
              <p:cNvSpPr/>
              <p:nvPr/>
            </p:nvSpPr>
            <p:spPr>
              <a:xfrm>
                <a:off x="2520292" y="3325177"/>
                <a:ext cx="213553" cy="213553"/>
              </a:xfrm>
              <a:custGeom>
                <a:avLst/>
                <a:gdLst>
                  <a:gd name="connsiteX0" fmla="*/ 213554 w 213553"/>
                  <a:gd name="connsiteY0" fmla="*/ 106777 h 213553"/>
                  <a:gd name="connsiteX1" fmla="*/ 106777 w 213553"/>
                  <a:gd name="connsiteY1" fmla="*/ 213554 h 213553"/>
                  <a:gd name="connsiteX2" fmla="*/ 0 w 213553"/>
                  <a:gd name="connsiteY2" fmla="*/ 106777 h 213553"/>
                  <a:gd name="connsiteX3" fmla="*/ 106777 w 213553"/>
                  <a:gd name="connsiteY3" fmla="*/ 0 h 213553"/>
                  <a:gd name="connsiteX4" fmla="*/ 213554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4" y="106777"/>
                    </a:moveTo>
                    <a:cubicBezTo>
                      <a:pt x="213554" y="165748"/>
                      <a:pt x="165748" y="213554"/>
                      <a:pt x="106777" y="213554"/>
                    </a:cubicBezTo>
                    <a:cubicBezTo>
                      <a:pt x="47806" y="213554"/>
                      <a:pt x="0" y="165748"/>
                      <a:pt x="0" y="106777"/>
                    </a:cubicBezTo>
                    <a:cubicBezTo>
                      <a:pt x="0" y="47806"/>
                      <a:pt x="47806" y="0"/>
                      <a:pt x="106777" y="0"/>
                    </a:cubicBezTo>
                    <a:cubicBezTo>
                      <a:pt x="165748" y="0"/>
                      <a:pt x="213554" y="47806"/>
                      <a:pt x="213554" y="106777"/>
                    </a:cubicBezTo>
                    <a:close/>
                  </a:path>
                </a:pathLst>
              </a:custGeom>
              <a:solidFill>
                <a:srgbClr val="56B0A7"/>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3" name="Freeform: Shape 163">
                <a:extLst>
                  <a:ext uri="{FF2B5EF4-FFF2-40B4-BE49-F238E27FC236}">
                    <a16:creationId xmlns:a16="http://schemas.microsoft.com/office/drawing/2014/main" id="{579572E0-2D63-4889-B2D6-D97BFF55198A}"/>
                  </a:ext>
                </a:extLst>
              </p:cNvPr>
              <p:cNvSpPr/>
              <p:nvPr/>
            </p:nvSpPr>
            <p:spPr>
              <a:xfrm>
                <a:off x="2311064" y="3455955"/>
                <a:ext cx="225766" cy="225766"/>
              </a:xfrm>
              <a:custGeom>
                <a:avLst/>
                <a:gdLst>
                  <a:gd name="connsiteX0" fmla="*/ 225766 w 225766"/>
                  <a:gd name="connsiteY0" fmla="*/ 112883 h 225766"/>
                  <a:gd name="connsiteX1" fmla="*/ 112883 w 225766"/>
                  <a:gd name="connsiteY1" fmla="*/ 225766 h 225766"/>
                  <a:gd name="connsiteX2" fmla="*/ 0 w 225766"/>
                  <a:gd name="connsiteY2" fmla="*/ 112883 h 225766"/>
                  <a:gd name="connsiteX3" fmla="*/ 112883 w 225766"/>
                  <a:gd name="connsiteY3" fmla="*/ 0 h 225766"/>
                  <a:gd name="connsiteX4" fmla="*/ 225766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6" y="112883"/>
                    </a:moveTo>
                    <a:cubicBezTo>
                      <a:pt x="225766" y="175227"/>
                      <a:pt x="175227" y="225766"/>
                      <a:pt x="112883" y="225766"/>
                    </a:cubicBezTo>
                    <a:cubicBezTo>
                      <a:pt x="50540" y="225766"/>
                      <a:pt x="0" y="175227"/>
                      <a:pt x="0" y="112883"/>
                    </a:cubicBezTo>
                    <a:cubicBezTo>
                      <a:pt x="0" y="50539"/>
                      <a:pt x="50540" y="0"/>
                      <a:pt x="112883" y="0"/>
                    </a:cubicBezTo>
                    <a:cubicBezTo>
                      <a:pt x="175227" y="0"/>
                      <a:pt x="225766" y="50539"/>
                      <a:pt x="225766" y="112883"/>
                    </a:cubicBezTo>
                    <a:close/>
                  </a:path>
                </a:pathLst>
              </a:custGeom>
              <a:solidFill>
                <a:srgbClr val="4BABB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4" name="Freeform: Shape 164">
                <a:extLst>
                  <a:ext uri="{FF2B5EF4-FFF2-40B4-BE49-F238E27FC236}">
                    <a16:creationId xmlns:a16="http://schemas.microsoft.com/office/drawing/2014/main" id="{FEB102F8-29CC-401F-9313-A991546D1794}"/>
                  </a:ext>
                </a:extLst>
              </p:cNvPr>
              <p:cNvSpPr/>
              <p:nvPr/>
            </p:nvSpPr>
            <p:spPr>
              <a:xfrm>
                <a:off x="2138558" y="3645252"/>
                <a:ext cx="237979" cy="237979"/>
              </a:xfrm>
              <a:custGeom>
                <a:avLst/>
                <a:gdLst>
                  <a:gd name="connsiteX0" fmla="*/ 237979 w 237979"/>
                  <a:gd name="connsiteY0" fmla="*/ 118990 h 237979"/>
                  <a:gd name="connsiteX1" fmla="*/ 118990 w 237979"/>
                  <a:gd name="connsiteY1" fmla="*/ 237979 h 237979"/>
                  <a:gd name="connsiteX2" fmla="*/ 0 w 237979"/>
                  <a:gd name="connsiteY2" fmla="*/ 118990 h 237979"/>
                  <a:gd name="connsiteX3" fmla="*/ 118990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6" y="237979"/>
                      <a:pt x="118990" y="237979"/>
                    </a:cubicBezTo>
                    <a:cubicBezTo>
                      <a:pt x="53273" y="237979"/>
                      <a:pt x="0" y="184706"/>
                      <a:pt x="0" y="118990"/>
                    </a:cubicBezTo>
                    <a:cubicBezTo>
                      <a:pt x="0" y="53273"/>
                      <a:pt x="53273" y="0"/>
                      <a:pt x="118990" y="0"/>
                    </a:cubicBezTo>
                    <a:cubicBezTo>
                      <a:pt x="184706" y="0"/>
                      <a:pt x="237979" y="53273"/>
                      <a:pt x="237979" y="118990"/>
                    </a:cubicBezTo>
                    <a:close/>
                  </a:path>
                </a:pathLst>
              </a:custGeom>
              <a:solidFill>
                <a:srgbClr val="3FA5C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5" name="Freeform: Shape 165">
                <a:extLst>
                  <a:ext uri="{FF2B5EF4-FFF2-40B4-BE49-F238E27FC236}">
                    <a16:creationId xmlns:a16="http://schemas.microsoft.com/office/drawing/2014/main" id="{97FC8703-7C40-4C43-BBE2-E8E41B8B0CF4}"/>
                  </a:ext>
                </a:extLst>
              </p:cNvPr>
              <p:cNvSpPr/>
              <p:nvPr/>
            </p:nvSpPr>
            <p:spPr>
              <a:xfrm>
                <a:off x="1951805" y="3865591"/>
                <a:ext cx="216267" cy="216267"/>
              </a:xfrm>
              <a:custGeom>
                <a:avLst/>
                <a:gdLst>
                  <a:gd name="connsiteX0" fmla="*/ 216267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7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7" y="108134"/>
                    </a:moveTo>
                    <a:cubicBezTo>
                      <a:pt x="216267" y="167854"/>
                      <a:pt x="167854" y="216268"/>
                      <a:pt x="108134" y="216268"/>
                    </a:cubicBezTo>
                    <a:cubicBezTo>
                      <a:pt x="48413" y="216268"/>
                      <a:pt x="0" y="167854"/>
                      <a:pt x="0" y="108134"/>
                    </a:cubicBezTo>
                    <a:cubicBezTo>
                      <a:pt x="0" y="48413"/>
                      <a:pt x="48413" y="0"/>
                      <a:pt x="108134" y="0"/>
                    </a:cubicBezTo>
                    <a:cubicBezTo>
                      <a:pt x="167854" y="0"/>
                      <a:pt x="216267" y="48413"/>
                      <a:pt x="216267" y="108134"/>
                    </a:cubicBezTo>
                    <a:close/>
                  </a:path>
                </a:pathLst>
              </a:custGeom>
              <a:solidFill>
                <a:srgbClr val="45AAC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6" name="Freeform: Shape 166">
                <a:extLst>
                  <a:ext uri="{FF2B5EF4-FFF2-40B4-BE49-F238E27FC236}">
                    <a16:creationId xmlns:a16="http://schemas.microsoft.com/office/drawing/2014/main" id="{567CF4A2-16E8-4B25-A7C5-EB69A263D551}"/>
                  </a:ext>
                </a:extLst>
              </p:cNvPr>
              <p:cNvSpPr/>
              <p:nvPr/>
            </p:nvSpPr>
            <p:spPr>
              <a:xfrm>
                <a:off x="1752754" y="4021049"/>
                <a:ext cx="194725" cy="194725"/>
              </a:xfrm>
              <a:custGeom>
                <a:avLst/>
                <a:gdLst>
                  <a:gd name="connsiteX0" fmla="*/ 194726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6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6" y="97363"/>
                    </a:moveTo>
                    <a:cubicBezTo>
                      <a:pt x="194726" y="151135"/>
                      <a:pt x="151135" y="194726"/>
                      <a:pt x="97363" y="194726"/>
                    </a:cubicBezTo>
                    <a:cubicBezTo>
                      <a:pt x="43591" y="194726"/>
                      <a:pt x="0" y="151135"/>
                      <a:pt x="0" y="97363"/>
                    </a:cubicBezTo>
                    <a:cubicBezTo>
                      <a:pt x="0" y="43591"/>
                      <a:pt x="43591" y="0"/>
                      <a:pt x="97363" y="0"/>
                    </a:cubicBezTo>
                    <a:cubicBezTo>
                      <a:pt x="151135" y="0"/>
                      <a:pt x="194726" y="43591"/>
                      <a:pt x="194726" y="97363"/>
                    </a:cubicBezTo>
                    <a:close/>
                  </a:path>
                </a:pathLst>
              </a:custGeom>
              <a:solidFill>
                <a:srgbClr val="4BAEC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7" name="Freeform: Shape 167">
                <a:extLst>
                  <a:ext uri="{FF2B5EF4-FFF2-40B4-BE49-F238E27FC236}">
                    <a16:creationId xmlns:a16="http://schemas.microsoft.com/office/drawing/2014/main" id="{5AF4C790-8876-4DB0-96A3-E0EBD5E299F0}"/>
                  </a:ext>
                </a:extLst>
              </p:cNvPr>
              <p:cNvSpPr/>
              <p:nvPr/>
            </p:nvSpPr>
            <p:spPr>
              <a:xfrm>
                <a:off x="1552092" y="4115698"/>
                <a:ext cx="173013" cy="173013"/>
              </a:xfrm>
              <a:custGeom>
                <a:avLst/>
                <a:gdLst>
                  <a:gd name="connsiteX0" fmla="*/ 173014 w 173013"/>
                  <a:gd name="connsiteY0" fmla="*/ 86507 h 173013"/>
                  <a:gd name="connsiteX1" fmla="*/ 86507 w 173013"/>
                  <a:gd name="connsiteY1" fmla="*/ 173014 h 173013"/>
                  <a:gd name="connsiteX2" fmla="*/ 0 w 173013"/>
                  <a:gd name="connsiteY2" fmla="*/ 86507 h 173013"/>
                  <a:gd name="connsiteX3" fmla="*/ 86507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4" y="173014"/>
                      <a:pt x="86507" y="173014"/>
                    </a:cubicBezTo>
                    <a:cubicBezTo>
                      <a:pt x="38731" y="173014"/>
                      <a:pt x="0" y="134284"/>
                      <a:pt x="0" y="86507"/>
                    </a:cubicBezTo>
                    <a:cubicBezTo>
                      <a:pt x="0" y="38731"/>
                      <a:pt x="38731" y="0"/>
                      <a:pt x="86507" y="0"/>
                    </a:cubicBezTo>
                    <a:cubicBezTo>
                      <a:pt x="134284" y="0"/>
                      <a:pt x="173014" y="38730"/>
                      <a:pt x="173014" y="86507"/>
                    </a:cubicBezTo>
                    <a:close/>
                  </a:path>
                </a:pathLst>
              </a:custGeom>
              <a:solidFill>
                <a:srgbClr val="51B3D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8" name="Freeform: Shape 168">
                <a:extLst>
                  <a:ext uri="{FF2B5EF4-FFF2-40B4-BE49-F238E27FC236}">
                    <a16:creationId xmlns:a16="http://schemas.microsoft.com/office/drawing/2014/main" id="{C021CFBD-A0AC-4B1F-A729-D1F5961077E4}"/>
                  </a:ext>
                </a:extLst>
              </p:cNvPr>
              <p:cNvSpPr/>
              <p:nvPr/>
            </p:nvSpPr>
            <p:spPr>
              <a:xfrm>
                <a:off x="1351345" y="4153523"/>
                <a:ext cx="151472" cy="151472"/>
              </a:xfrm>
              <a:custGeom>
                <a:avLst/>
                <a:gdLst>
                  <a:gd name="connsiteX0" fmla="*/ 151472 w 151472"/>
                  <a:gd name="connsiteY0" fmla="*/ 75736 h 151472"/>
                  <a:gd name="connsiteX1" fmla="*/ 75736 w 151472"/>
                  <a:gd name="connsiteY1" fmla="*/ 151472 h 151472"/>
                  <a:gd name="connsiteX2" fmla="*/ 0 w 151472"/>
                  <a:gd name="connsiteY2" fmla="*/ 75736 h 151472"/>
                  <a:gd name="connsiteX3" fmla="*/ 75736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6" y="151472"/>
                    </a:cubicBezTo>
                    <a:cubicBezTo>
                      <a:pt x="33908" y="151472"/>
                      <a:pt x="0" y="117564"/>
                      <a:pt x="0" y="75736"/>
                    </a:cubicBezTo>
                    <a:cubicBezTo>
                      <a:pt x="0" y="33908"/>
                      <a:pt x="33908" y="0"/>
                      <a:pt x="75736" y="0"/>
                    </a:cubicBezTo>
                    <a:cubicBezTo>
                      <a:pt x="117564" y="0"/>
                      <a:pt x="151472" y="33908"/>
                      <a:pt x="151472" y="75736"/>
                    </a:cubicBezTo>
                    <a:close/>
                  </a:path>
                </a:pathLst>
              </a:custGeom>
              <a:solidFill>
                <a:srgbClr val="57B8D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59" name="Freeform: Shape 169">
                <a:extLst>
                  <a:ext uri="{FF2B5EF4-FFF2-40B4-BE49-F238E27FC236}">
                    <a16:creationId xmlns:a16="http://schemas.microsoft.com/office/drawing/2014/main" id="{101DA9BD-79E5-4698-B8AF-9755615DD7EC}"/>
                  </a:ext>
                </a:extLst>
              </p:cNvPr>
              <p:cNvSpPr/>
              <p:nvPr/>
            </p:nvSpPr>
            <p:spPr>
              <a:xfrm>
                <a:off x="1144322" y="4138682"/>
                <a:ext cx="129760" cy="129760"/>
              </a:xfrm>
              <a:custGeom>
                <a:avLst/>
                <a:gdLst>
                  <a:gd name="connsiteX0" fmla="*/ 129760 w 129760"/>
                  <a:gd name="connsiteY0" fmla="*/ 64880 h 129760"/>
                  <a:gd name="connsiteX1" fmla="*/ 64880 w 129760"/>
                  <a:gd name="connsiteY1" fmla="*/ 129760 h 129760"/>
                  <a:gd name="connsiteX2" fmla="*/ 0 w 129760"/>
                  <a:gd name="connsiteY2" fmla="*/ 64880 h 129760"/>
                  <a:gd name="connsiteX3" fmla="*/ 64880 w 129760"/>
                  <a:gd name="connsiteY3" fmla="*/ 0 h 129760"/>
                  <a:gd name="connsiteX4" fmla="*/ 129760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0" y="64880"/>
                    </a:moveTo>
                    <a:cubicBezTo>
                      <a:pt x="129760" y="100712"/>
                      <a:pt x="100713" y="129760"/>
                      <a:pt x="64880" y="129760"/>
                    </a:cubicBezTo>
                    <a:cubicBezTo>
                      <a:pt x="29048" y="129760"/>
                      <a:pt x="0" y="100712"/>
                      <a:pt x="0" y="64880"/>
                    </a:cubicBezTo>
                    <a:cubicBezTo>
                      <a:pt x="0" y="29048"/>
                      <a:pt x="29048" y="0"/>
                      <a:pt x="64880" y="0"/>
                    </a:cubicBezTo>
                    <a:cubicBezTo>
                      <a:pt x="100713" y="0"/>
                      <a:pt x="129760" y="29048"/>
                      <a:pt x="129760" y="64880"/>
                    </a:cubicBezTo>
                    <a:close/>
                  </a:path>
                </a:pathLst>
              </a:custGeom>
              <a:solidFill>
                <a:srgbClr val="5CBCE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0" name="Freeform: Shape 170">
                <a:extLst>
                  <a:ext uri="{FF2B5EF4-FFF2-40B4-BE49-F238E27FC236}">
                    <a16:creationId xmlns:a16="http://schemas.microsoft.com/office/drawing/2014/main" id="{E80F8D12-C2F6-4094-B37C-18C7A74401F3}"/>
                  </a:ext>
                </a:extLst>
              </p:cNvPr>
              <p:cNvSpPr/>
              <p:nvPr/>
            </p:nvSpPr>
            <p:spPr>
              <a:xfrm>
                <a:off x="924153" y="4075158"/>
                <a:ext cx="108218" cy="108218"/>
              </a:xfrm>
              <a:custGeom>
                <a:avLst/>
                <a:gdLst>
                  <a:gd name="connsiteX0" fmla="*/ 108219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9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9" y="54109"/>
                    </a:moveTo>
                    <a:cubicBezTo>
                      <a:pt x="108219" y="83993"/>
                      <a:pt x="83993" y="108219"/>
                      <a:pt x="54109" y="108219"/>
                    </a:cubicBezTo>
                    <a:cubicBezTo>
                      <a:pt x="24226" y="108219"/>
                      <a:pt x="0" y="83993"/>
                      <a:pt x="0" y="54109"/>
                    </a:cubicBezTo>
                    <a:cubicBezTo>
                      <a:pt x="0" y="24225"/>
                      <a:pt x="24226" y="0"/>
                      <a:pt x="54109" y="0"/>
                    </a:cubicBezTo>
                    <a:cubicBezTo>
                      <a:pt x="83993" y="0"/>
                      <a:pt x="108219" y="24225"/>
                      <a:pt x="108219" y="54109"/>
                    </a:cubicBezTo>
                    <a:close/>
                  </a:path>
                </a:pathLst>
              </a:custGeom>
              <a:solidFill>
                <a:srgbClr val="62C1E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1" name="Freeform: Shape 171">
                <a:extLst>
                  <a:ext uri="{FF2B5EF4-FFF2-40B4-BE49-F238E27FC236}">
                    <a16:creationId xmlns:a16="http://schemas.microsoft.com/office/drawing/2014/main" id="{03D0B340-EF10-4783-9967-FE33EAFFA253}"/>
                  </a:ext>
                </a:extLst>
              </p:cNvPr>
              <p:cNvSpPr/>
              <p:nvPr/>
            </p:nvSpPr>
            <p:spPr>
              <a:xfrm>
                <a:off x="701440" y="3924619"/>
                <a:ext cx="86506" cy="86506"/>
              </a:xfrm>
              <a:custGeom>
                <a:avLst/>
                <a:gdLst>
                  <a:gd name="connsiteX0" fmla="*/ 86507 w 86506"/>
                  <a:gd name="connsiteY0" fmla="*/ 43254 h 86506"/>
                  <a:gd name="connsiteX1" fmla="*/ 43254 w 86506"/>
                  <a:gd name="connsiteY1" fmla="*/ 86507 h 86506"/>
                  <a:gd name="connsiteX2" fmla="*/ 0 w 86506"/>
                  <a:gd name="connsiteY2" fmla="*/ 43254 h 86506"/>
                  <a:gd name="connsiteX3" fmla="*/ 43254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4" y="86507"/>
                    </a:cubicBezTo>
                    <a:cubicBezTo>
                      <a:pt x="19365" y="86507"/>
                      <a:pt x="0" y="67142"/>
                      <a:pt x="0" y="43254"/>
                    </a:cubicBezTo>
                    <a:cubicBezTo>
                      <a:pt x="0" y="19365"/>
                      <a:pt x="19365" y="0"/>
                      <a:pt x="43254" y="0"/>
                    </a:cubicBezTo>
                    <a:cubicBezTo>
                      <a:pt x="67142" y="0"/>
                      <a:pt x="86507" y="19365"/>
                      <a:pt x="86507" y="43254"/>
                    </a:cubicBezTo>
                    <a:close/>
                  </a:path>
                </a:pathLst>
              </a:custGeom>
              <a:solidFill>
                <a:srgbClr val="68C5E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62" name="Freeform: Shape 172">
                <a:extLst>
                  <a:ext uri="{FF2B5EF4-FFF2-40B4-BE49-F238E27FC236}">
                    <a16:creationId xmlns:a16="http://schemas.microsoft.com/office/drawing/2014/main" id="{52C00D64-4092-41A3-933B-49BE8D310063}"/>
                  </a:ext>
                </a:extLst>
              </p:cNvPr>
              <p:cNvSpPr/>
              <p:nvPr/>
            </p:nvSpPr>
            <p:spPr>
              <a:xfrm>
                <a:off x="511888" y="3775861"/>
                <a:ext cx="64965" cy="64965"/>
              </a:xfrm>
              <a:custGeom>
                <a:avLst/>
                <a:gdLst>
                  <a:gd name="connsiteX0" fmla="*/ 64965 w 64965"/>
                  <a:gd name="connsiteY0" fmla="*/ 32483 h 64965"/>
                  <a:gd name="connsiteX1" fmla="*/ 32483 w 64965"/>
                  <a:gd name="connsiteY1" fmla="*/ 64965 h 64965"/>
                  <a:gd name="connsiteX2" fmla="*/ 0 w 64965"/>
                  <a:gd name="connsiteY2" fmla="*/ 32483 h 64965"/>
                  <a:gd name="connsiteX3" fmla="*/ 32483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2" y="64965"/>
                      <a:pt x="32483" y="64965"/>
                    </a:cubicBezTo>
                    <a:cubicBezTo>
                      <a:pt x="14543" y="64965"/>
                      <a:pt x="0" y="50422"/>
                      <a:pt x="0" y="32483"/>
                    </a:cubicBezTo>
                    <a:cubicBezTo>
                      <a:pt x="0" y="14543"/>
                      <a:pt x="14543" y="0"/>
                      <a:pt x="32483" y="0"/>
                    </a:cubicBezTo>
                    <a:cubicBezTo>
                      <a:pt x="50422" y="0"/>
                      <a:pt x="64965" y="14543"/>
                      <a:pt x="64965" y="32483"/>
                    </a:cubicBezTo>
                    <a:close/>
                  </a:path>
                </a:pathLst>
              </a:custGeom>
              <a:solidFill>
                <a:srgbClr val="6ECAF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7" name="Graphic 4">
              <a:extLst>
                <a:ext uri="{FF2B5EF4-FFF2-40B4-BE49-F238E27FC236}">
                  <a16:creationId xmlns:a16="http://schemas.microsoft.com/office/drawing/2014/main" id="{0B8A88FA-FD4D-411D-A861-5A96C7D7C7AC}"/>
                </a:ext>
              </a:extLst>
            </p:cNvPr>
            <p:cNvGrpSpPr/>
            <p:nvPr/>
          </p:nvGrpSpPr>
          <p:grpSpPr>
            <a:xfrm>
              <a:off x="434880" y="3218909"/>
              <a:ext cx="1701304" cy="462812"/>
              <a:chOff x="434880" y="3218909"/>
              <a:chExt cx="1701304" cy="462812"/>
            </a:xfrm>
          </p:grpSpPr>
          <p:sp>
            <p:nvSpPr>
              <p:cNvPr id="38" name="Freeform: Shape 174">
                <a:extLst>
                  <a:ext uri="{FF2B5EF4-FFF2-40B4-BE49-F238E27FC236}">
                    <a16:creationId xmlns:a16="http://schemas.microsoft.com/office/drawing/2014/main" id="{0BE241DA-4852-4C1D-AB29-26DE5EFBF07F}"/>
                  </a:ext>
                </a:extLst>
              </p:cNvPr>
              <p:cNvSpPr/>
              <p:nvPr/>
            </p:nvSpPr>
            <p:spPr>
              <a:xfrm>
                <a:off x="1995567" y="3496918"/>
                <a:ext cx="140616" cy="140616"/>
              </a:xfrm>
              <a:custGeom>
                <a:avLst/>
                <a:gdLst>
                  <a:gd name="connsiteX0" fmla="*/ 140616 w 140616"/>
                  <a:gd name="connsiteY0" fmla="*/ 70308 h 140616"/>
                  <a:gd name="connsiteX1" fmla="*/ 70308 w 140616"/>
                  <a:gd name="connsiteY1" fmla="*/ 140616 h 140616"/>
                  <a:gd name="connsiteX2" fmla="*/ 0 w 140616"/>
                  <a:gd name="connsiteY2" fmla="*/ 70308 h 140616"/>
                  <a:gd name="connsiteX3" fmla="*/ 70308 w 140616"/>
                  <a:gd name="connsiteY3" fmla="*/ 0 h 140616"/>
                  <a:gd name="connsiteX4" fmla="*/ 140616 w 140616"/>
                  <a:gd name="connsiteY4" fmla="*/ 70308 h 140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16" h="140616">
                    <a:moveTo>
                      <a:pt x="140616" y="70308"/>
                    </a:moveTo>
                    <a:cubicBezTo>
                      <a:pt x="140616" y="109138"/>
                      <a:pt x="109138" y="140616"/>
                      <a:pt x="70308" y="140616"/>
                    </a:cubicBezTo>
                    <a:cubicBezTo>
                      <a:pt x="31478" y="140616"/>
                      <a:pt x="0" y="109138"/>
                      <a:pt x="0" y="70308"/>
                    </a:cubicBezTo>
                    <a:cubicBezTo>
                      <a:pt x="0" y="31478"/>
                      <a:pt x="31478" y="0"/>
                      <a:pt x="70308" y="0"/>
                    </a:cubicBezTo>
                    <a:cubicBezTo>
                      <a:pt x="109138" y="0"/>
                      <a:pt x="140616" y="31478"/>
                      <a:pt x="140616" y="70308"/>
                    </a:cubicBezTo>
                    <a:close/>
                  </a:path>
                </a:pathLst>
              </a:custGeom>
              <a:solidFill>
                <a:srgbClr val="9CD14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9" name="Freeform: Shape 175">
                <a:extLst>
                  <a:ext uri="{FF2B5EF4-FFF2-40B4-BE49-F238E27FC236}">
                    <a16:creationId xmlns:a16="http://schemas.microsoft.com/office/drawing/2014/main" id="{E61BAA16-F991-488A-91BA-7EE2D9C89985}"/>
                  </a:ext>
                </a:extLst>
              </p:cNvPr>
              <p:cNvSpPr/>
              <p:nvPr/>
            </p:nvSpPr>
            <p:spPr>
              <a:xfrm>
                <a:off x="1773533" y="3373264"/>
                <a:ext cx="152829" cy="152829"/>
              </a:xfrm>
              <a:custGeom>
                <a:avLst/>
                <a:gdLst>
                  <a:gd name="connsiteX0" fmla="*/ 152829 w 152829"/>
                  <a:gd name="connsiteY0" fmla="*/ 76415 h 152829"/>
                  <a:gd name="connsiteX1" fmla="*/ 76415 w 152829"/>
                  <a:gd name="connsiteY1" fmla="*/ 152829 h 152829"/>
                  <a:gd name="connsiteX2" fmla="*/ 0 w 152829"/>
                  <a:gd name="connsiteY2" fmla="*/ 76415 h 152829"/>
                  <a:gd name="connsiteX3" fmla="*/ 76415 w 152829"/>
                  <a:gd name="connsiteY3" fmla="*/ 0 h 152829"/>
                  <a:gd name="connsiteX4" fmla="*/ 152829 w 152829"/>
                  <a:gd name="connsiteY4" fmla="*/ 76415 h 152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29" h="152829">
                    <a:moveTo>
                      <a:pt x="152829" y="76415"/>
                    </a:moveTo>
                    <a:cubicBezTo>
                      <a:pt x="152829" y="118617"/>
                      <a:pt x="118617" y="152829"/>
                      <a:pt x="76415" y="152829"/>
                    </a:cubicBezTo>
                    <a:cubicBezTo>
                      <a:pt x="34212" y="152829"/>
                      <a:pt x="0" y="118617"/>
                      <a:pt x="0" y="76415"/>
                    </a:cubicBezTo>
                    <a:cubicBezTo>
                      <a:pt x="0" y="34212"/>
                      <a:pt x="34212" y="0"/>
                      <a:pt x="76415" y="0"/>
                    </a:cubicBezTo>
                    <a:cubicBezTo>
                      <a:pt x="118617" y="0"/>
                      <a:pt x="152829" y="34212"/>
                      <a:pt x="152829" y="76415"/>
                    </a:cubicBezTo>
                    <a:close/>
                  </a:path>
                </a:pathLst>
              </a:custGeom>
              <a:solidFill>
                <a:srgbClr val="90CC5E"/>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0" name="Freeform: Shape 176">
                <a:extLst>
                  <a:ext uri="{FF2B5EF4-FFF2-40B4-BE49-F238E27FC236}">
                    <a16:creationId xmlns:a16="http://schemas.microsoft.com/office/drawing/2014/main" id="{469F2568-CE75-40D7-B798-FFBC02923FCF}"/>
                  </a:ext>
                </a:extLst>
              </p:cNvPr>
              <p:cNvSpPr/>
              <p:nvPr/>
            </p:nvSpPr>
            <p:spPr>
              <a:xfrm>
                <a:off x="1561676" y="3286673"/>
                <a:ext cx="164872" cy="164872"/>
              </a:xfrm>
              <a:custGeom>
                <a:avLst/>
                <a:gdLst>
                  <a:gd name="connsiteX0" fmla="*/ 164872 w 164872"/>
                  <a:gd name="connsiteY0" fmla="*/ 82436 h 164872"/>
                  <a:gd name="connsiteX1" fmla="*/ 82436 w 164872"/>
                  <a:gd name="connsiteY1" fmla="*/ 164872 h 164872"/>
                  <a:gd name="connsiteX2" fmla="*/ 0 w 164872"/>
                  <a:gd name="connsiteY2" fmla="*/ 82436 h 164872"/>
                  <a:gd name="connsiteX3" fmla="*/ 82436 w 164872"/>
                  <a:gd name="connsiteY3" fmla="*/ 0 h 164872"/>
                  <a:gd name="connsiteX4" fmla="*/ 164872 w 164872"/>
                  <a:gd name="connsiteY4" fmla="*/ 82436 h 16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 h="164872">
                    <a:moveTo>
                      <a:pt x="164872" y="82436"/>
                    </a:moveTo>
                    <a:cubicBezTo>
                      <a:pt x="164872" y="127964"/>
                      <a:pt x="127964" y="164872"/>
                      <a:pt x="82436" y="164872"/>
                    </a:cubicBezTo>
                    <a:cubicBezTo>
                      <a:pt x="36908" y="164872"/>
                      <a:pt x="0" y="127964"/>
                      <a:pt x="0" y="82436"/>
                    </a:cubicBezTo>
                    <a:cubicBezTo>
                      <a:pt x="0" y="36908"/>
                      <a:pt x="36908" y="0"/>
                      <a:pt x="82436" y="0"/>
                    </a:cubicBezTo>
                    <a:cubicBezTo>
                      <a:pt x="127964" y="0"/>
                      <a:pt x="164872" y="36908"/>
                      <a:pt x="164872" y="82436"/>
                    </a:cubicBezTo>
                    <a:close/>
                  </a:path>
                </a:pathLst>
              </a:custGeom>
              <a:solidFill>
                <a:srgbClr val="85C66C"/>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1" name="Freeform: Shape 177">
                <a:extLst>
                  <a:ext uri="{FF2B5EF4-FFF2-40B4-BE49-F238E27FC236}">
                    <a16:creationId xmlns:a16="http://schemas.microsoft.com/office/drawing/2014/main" id="{14150967-1623-448D-A23E-FD4BFBABE5CE}"/>
                  </a:ext>
                </a:extLst>
              </p:cNvPr>
              <p:cNvSpPr/>
              <p:nvPr/>
            </p:nvSpPr>
            <p:spPr>
              <a:xfrm>
                <a:off x="1348800" y="3233581"/>
                <a:ext cx="177084" cy="177084"/>
              </a:xfrm>
              <a:custGeom>
                <a:avLst/>
                <a:gdLst>
                  <a:gd name="connsiteX0" fmla="*/ 177085 w 177084"/>
                  <a:gd name="connsiteY0" fmla="*/ 88542 h 177084"/>
                  <a:gd name="connsiteX1" fmla="*/ 88542 w 177084"/>
                  <a:gd name="connsiteY1" fmla="*/ 177085 h 177084"/>
                  <a:gd name="connsiteX2" fmla="*/ 0 w 177084"/>
                  <a:gd name="connsiteY2" fmla="*/ 88542 h 177084"/>
                  <a:gd name="connsiteX3" fmla="*/ 88542 w 177084"/>
                  <a:gd name="connsiteY3" fmla="*/ 0 h 177084"/>
                  <a:gd name="connsiteX4" fmla="*/ 177085 w 177084"/>
                  <a:gd name="connsiteY4" fmla="*/ 88542 h 17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084" h="177084">
                    <a:moveTo>
                      <a:pt x="177085" y="88542"/>
                    </a:moveTo>
                    <a:cubicBezTo>
                      <a:pt x="177085" y="137443"/>
                      <a:pt x="137443" y="177085"/>
                      <a:pt x="88542" y="177085"/>
                    </a:cubicBezTo>
                    <a:cubicBezTo>
                      <a:pt x="39642" y="177085"/>
                      <a:pt x="0" y="137443"/>
                      <a:pt x="0" y="88542"/>
                    </a:cubicBezTo>
                    <a:cubicBezTo>
                      <a:pt x="0" y="39642"/>
                      <a:pt x="39642" y="0"/>
                      <a:pt x="88542" y="0"/>
                    </a:cubicBezTo>
                    <a:cubicBezTo>
                      <a:pt x="137443" y="0"/>
                      <a:pt x="177085" y="39642"/>
                      <a:pt x="177085" y="88542"/>
                    </a:cubicBezTo>
                    <a:close/>
                  </a:path>
                </a:pathLst>
              </a:custGeom>
              <a:solidFill>
                <a:srgbClr val="79C17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2" name="Freeform: Shape 178">
                <a:extLst>
                  <a:ext uri="{FF2B5EF4-FFF2-40B4-BE49-F238E27FC236}">
                    <a16:creationId xmlns:a16="http://schemas.microsoft.com/office/drawing/2014/main" id="{B9031AA9-3DCE-4703-B25B-3A5CF0539C7D}"/>
                  </a:ext>
                </a:extLst>
              </p:cNvPr>
              <p:cNvSpPr/>
              <p:nvPr/>
            </p:nvSpPr>
            <p:spPr>
              <a:xfrm>
                <a:off x="1115401" y="3218909"/>
                <a:ext cx="189297" cy="189297"/>
              </a:xfrm>
              <a:custGeom>
                <a:avLst/>
                <a:gdLst>
                  <a:gd name="connsiteX0" fmla="*/ 189298 w 189297"/>
                  <a:gd name="connsiteY0" fmla="*/ 94649 h 189297"/>
                  <a:gd name="connsiteX1" fmla="*/ 94649 w 189297"/>
                  <a:gd name="connsiteY1" fmla="*/ 189298 h 189297"/>
                  <a:gd name="connsiteX2" fmla="*/ 0 w 189297"/>
                  <a:gd name="connsiteY2" fmla="*/ 94649 h 189297"/>
                  <a:gd name="connsiteX3" fmla="*/ 94649 w 189297"/>
                  <a:gd name="connsiteY3" fmla="*/ 0 h 189297"/>
                  <a:gd name="connsiteX4" fmla="*/ 189298 w 189297"/>
                  <a:gd name="connsiteY4" fmla="*/ 94649 h 189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97" h="189297">
                    <a:moveTo>
                      <a:pt x="189298" y="94649"/>
                    </a:moveTo>
                    <a:cubicBezTo>
                      <a:pt x="189298" y="146922"/>
                      <a:pt x="146922" y="189298"/>
                      <a:pt x="94649" y="189298"/>
                    </a:cubicBezTo>
                    <a:cubicBezTo>
                      <a:pt x="42376" y="189298"/>
                      <a:pt x="0" y="146922"/>
                      <a:pt x="0" y="94649"/>
                    </a:cubicBezTo>
                    <a:cubicBezTo>
                      <a:pt x="0" y="42376"/>
                      <a:pt x="42376" y="0"/>
                      <a:pt x="94649" y="0"/>
                    </a:cubicBezTo>
                    <a:cubicBezTo>
                      <a:pt x="146922" y="0"/>
                      <a:pt x="189298" y="42376"/>
                      <a:pt x="189298" y="94649"/>
                    </a:cubicBezTo>
                    <a:close/>
                  </a:path>
                </a:pathLst>
              </a:custGeom>
              <a:solidFill>
                <a:srgbClr val="6EBB8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3" name="Freeform: Shape 179">
                <a:extLst>
                  <a:ext uri="{FF2B5EF4-FFF2-40B4-BE49-F238E27FC236}">
                    <a16:creationId xmlns:a16="http://schemas.microsoft.com/office/drawing/2014/main" id="{E4C5E3A4-275A-4846-AFE1-DC8B0DEA9958}"/>
                  </a:ext>
                </a:extLst>
              </p:cNvPr>
              <p:cNvSpPr/>
              <p:nvPr/>
            </p:nvSpPr>
            <p:spPr>
              <a:xfrm>
                <a:off x="875726" y="3247829"/>
                <a:ext cx="201340" cy="201340"/>
              </a:xfrm>
              <a:custGeom>
                <a:avLst/>
                <a:gdLst>
                  <a:gd name="connsiteX0" fmla="*/ 201341 w 201340"/>
                  <a:gd name="connsiteY0" fmla="*/ 100670 h 201340"/>
                  <a:gd name="connsiteX1" fmla="*/ 100670 w 201340"/>
                  <a:gd name="connsiteY1" fmla="*/ 201341 h 201340"/>
                  <a:gd name="connsiteX2" fmla="*/ 0 w 201340"/>
                  <a:gd name="connsiteY2" fmla="*/ 100670 h 201340"/>
                  <a:gd name="connsiteX3" fmla="*/ 100670 w 201340"/>
                  <a:gd name="connsiteY3" fmla="*/ 0 h 201340"/>
                  <a:gd name="connsiteX4" fmla="*/ 201341 w 201340"/>
                  <a:gd name="connsiteY4" fmla="*/ 100670 h 20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40" h="201340">
                    <a:moveTo>
                      <a:pt x="201341" y="100670"/>
                    </a:moveTo>
                    <a:cubicBezTo>
                      <a:pt x="201341" y="156269"/>
                      <a:pt x="156269" y="201341"/>
                      <a:pt x="100670" y="201341"/>
                    </a:cubicBezTo>
                    <a:cubicBezTo>
                      <a:pt x="45072" y="201341"/>
                      <a:pt x="0" y="156269"/>
                      <a:pt x="0" y="100670"/>
                    </a:cubicBezTo>
                    <a:cubicBezTo>
                      <a:pt x="0" y="45072"/>
                      <a:pt x="45072" y="0"/>
                      <a:pt x="100670" y="0"/>
                    </a:cubicBezTo>
                    <a:cubicBezTo>
                      <a:pt x="156269" y="0"/>
                      <a:pt x="201341" y="45072"/>
                      <a:pt x="201341" y="100670"/>
                    </a:cubicBezTo>
                    <a:close/>
                  </a:path>
                </a:pathLst>
              </a:custGeom>
              <a:solidFill>
                <a:srgbClr val="62B698"/>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4" name="Freeform: Shape 180">
                <a:extLst>
                  <a:ext uri="{FF2B5EF4-FFF2-40B4-BE49-F238E27FC236}">
                    <a16:creationId xmlns:a16="http://schemas.microsoft.com/office/drawing/2014/main" id="{03788E98-D8DA-4816-AC37-145EB7589E8C}"/>
                  </a:ext>
                </a:extLst>
              </p:cNvPr>
              <p:cNvSpPr/>
              <p:nvPr/>
            </p:nvSpPr>
            <p:spPr>
              <a:xfrm>
                <a:off x="644108" y="3325177"/>
                <a:ext cx="213553" cy="213553"/>
              </a:xfrm>
              <a:custGeom>
                <a:avLst/>
                <a:gdLst>
                  <a:gd name="connsiteX0" fmla="*/ 213554 w 213553"/>
                  <a:gd name="connsiteY0" fmla="*/ 106777 h 213553"/>
                  <a:gd name="connsiteX1" fmla="*/ 106777 w 213553"/>
                  <a:gd name="connsiteY1" fmla="*/ 213554 h 213553"/>
                  <a:gd name="connsiteX2" fmla="*/ 0 w 213553"/>
                  <a:gd name="connsiteY2" fmla="*/ 106777 h 213553"/>
                  <a:gd name="connsiteX3" fmla="*/ 106777 w 213553"/>
                  <a:gd name="connsiteY3" fmla="*/ 0 h 213553"/>
                  <a:gd name="connsiteX4" fmla="*/ 213554 w 213553"/>
                  <a:gd name="connsiteY4" fmla="*/ 106777 h 21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53" h="213553">
                    <a:moveTo>
                      <a:pt x="213554" y="106777"/>
                    </a:moveTo>
                    <a:cubicBezTo>
                      <a:pt x="213554" y="165748"/>
                      <a:pt x="165748" y="213554"/>
                      <a:pt x="106777" y="213554"/>
                    </a:cubicBezTo>
                    <a:cubicBezTo>
                      <a:pt x="47806" y="213554"/>
                      <a:pt x="0" y="165748"/>
                      <a:pt x="0" y="106777"/>
                    </a:cubicBezTo>
                    <a:cubicBezTo>
                      <a:pt x="0" y="47806"/>
                      <a:pt x="47806" y="0"/>
                      <a:pt x="106777" y="0"/>
                    </a:cubicBezTo>
                    <a:cubicBezTo>
                      <a:pt x="165748" y="0"/>
                      <a:pt x="213554" y="47806"/>
                      <a:pt x="213554" y="106777"/>
                    </a:cubicBezTo>
                    <a:close/>
                  </a:path>
                </a:pathLst>
              </a:custGeom>
              <a:solidFill>
                <a:srgbClr val="56B0A7"/>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45" name="Freeform: Shape 181">
                <a:extLst>
                  <a:ext uri="{FF2B5EF4-FFF2-40B4-BE49-F238E27FC236}">
                    <a16:creationId xmlns:a16="http://schemas.microsoft.com/office/drawing/2014/main" id="{C4E93E34-DD1D-4367-BE59-44B6607BCBCC}"/>
                  </a:ext>
                </a:extLst>
              </p:cNvPr>
              <p:cNvSpPr/>
              <p:nvPr/>
            </p:nvSpPr>
            <p:spPr>
              <a:xfrm>
                <a:off x="434880" y="3455955"/>
                <a:ext cx="225766" cy="225766"/>
              </a:xfrm>
              <a:custGeom>
                <a:avLst/>
                <a:gdLst>
                  <a:gd name="connsiteX0" fmla="*/ 225766 w 225766"/>
                  <a:gd name="connsiteY0" fmla="*/ 112883 h 225766"/>
                  <a:gd name="connsiteX1" fmla="*/ 112883 w 225766"/>
                  <a:gd name="connsiteY1" fmla="*/ 225766 h 225766"/>
                  <a:gd name="connsiteX2" fmla="*/ 0 w 225766"/>
                  <a:gd name="connsiteY2" fmla="*/ 112883 h 225766"/>
                  <a:gd name="connsiteX3" fmla="*/ 112883 w 225766"/>
                  <a:gd name="connsiteY3" fmla="*/ 0 h 225766"/>
                  <a:gd name="connsiteX4" fmla="*/ 225766 w 225766"/>
                  <a:gd name="connsiteY4" fmla="*/ 112883 h 22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66" h="225766">
                    <a:moveTo>
                      <a:pt x="225766" y="112883"/>
                    </a:moveTo>
                    <a:cubicBezTo>
                      <a:pt x="225766" y="175227"/>
                      <a:pt x="175227" y="225766"/>
                      <a:pt x="112883" y="225766"/>
                    </a:cubicBezTo>
                    <a:cubicBezTo>
                      <a:pt x="50540" y="225766"/>
                      <a:pt x="0" y="175227"/>
                      <a:pt x="0" y="112883"/>
                    </a:cubicBezTo>
                    <a:cubicBezTo>
                      <a:pt x="0" y="50539"/>
                      <a:pt x="50540" y="0"/>
                      <a:pt x="112883" y="0"/>
                    </a:cubicBezTo>
                    <a:cubicBezTo>
                      <a:pt x="175227" y="0"/>
                      <a:pt x="225766" y="50539"/>
                      <a:pt x="225766" y="112883"/>
                    </a:cubicBezTo>
                    <a:close/>
                  </a:path>
                </a:pathLst>
              </a:custGeom>
              <a:solidFill>
                <a:srgbClr val="4BABB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nvGrpSpPr>
            <p:cNvPr id="28" name="Graphic 4">
              <a:extLst>
                <a:ext uri="{FF2B5EF4-FFF2-40B4-BE49-F238E27FC236}">
                  <a16:creationId xmlns:a16="http://schemas.microsoft.com/office/drawing/2014/main" id="{2E8855A4-24CA-4430-8642-A8732227D85A}"/>
                </a:ext>
              </a:extLst>
            </p:cNvPr>
            <p:cNvGrpSpPr/>
            <p:nvPr/>
          </p:nvGrpSpPr>
          <p:grpSpPr>
            <a:xfrm>
              <a:off x="9891197" y="3659840"/>
              <a:ext cx="1864649" cy="659743"/>
              <a:chOff x="9891197" y="3659840"/>
              <a:chExt cx="1864649" cy="659743"/>
            </a:xfrm>
          </p:grpSpPr>
          <p:sp>
            <p:nvSpPr>
              <p:cNvPr id="29" name="Freeform: Shape 183">
                <a:extLst>
                  <a:ext uri="{FF2B5EF4-FFF2-40B4-BE49-F238E27FC236}">
                    <a16:creationId xmlns:a16="http://schemas.microsoft.com/office/drawing/2014/main" id="{81A34D2C-3C70-42F8-B564-AB5153362A83}"/>
                  </a:ext>
                </a:extLst>
              </p:cNvPr>
              <p:cNvSpPr/>
              <p:nvPr/>
            </p:nvSpPr>
            <p:spPr>
              <a:xfrm>
                <a:off x="11517867" y="3659840"/>
                <a:ext cx="237979" cy="237979"/>
              </a:xfrm>
              <a:custGeom>
                <a:avLst/>
                <a:gdLst>
                  <a:gd name="connsiteX0" fmla="*/ 237979 w 237979"/>
                  <a:gd name="connsiteY0" fmla="*/ 118990 h 237979"/>
                  <a:gd name="connsiteX1" fmla="*/ 118989 w 237979"/>
                  <a:gd name="connsiteY1" fmla="*/ 237979 h 237979"/>
                  <a:gd name="connsiteX2" fmla="*/ -1 w 237979"/>
                  <a:gd name="connsiteY2" fmla="*/ 118990 h 237979"/>
                  <a:gd name="connsiteX3" fmla="*/ 118989 w 237979"/>
                  <a:gd name="connsiteY3" fmla="*/ 0 h 237979"/>
                  <a:gd name="connsiteX4" fmla="*/ 237979 w 237979"/>
                  <a:gd name="connsiteY4" fmla="*/ 118990 h 237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79" h="237979">
                    <a:moveTo>
                      <a:pt x="237979" y="118990"/>
                    </a:moveTo>
                    <a:cubicBezTo>
                      <a:pt x="237979" y="184706"/>
                      <a:pt x="184705" y="237979"/>
                      <a:pt x="118989" y="237979"/>
                    </a:cubicBezTo>
                    <a:cubicBezTo>
                      <a:pt x="53273" y="237979"/>
                      <a:pt x="-1" y="184706"/>
                      <a:pt x="-1" y="118990"/>
                    </a:cubicBezTo>
                    <a:cubicBezTo>
                      <a:pt x="-1" y="53273"/>
                      <a:pt x="53273" y="0"/>
                      <a:pt x="118989" y="0"/>
                    </a:cubicBezTo>
                    <a:cubicBezTo>
                      <a:pt x="184705" y="0"/>
                      <a:pt x="237979" y="53273"/>
                      <a:pt x="237979" y="118990"/>
                    </a:cubicBezTo>
                    <a:close/>
                  </a:path>
                </a:pathLst>
              </a:custGeom>
              <a:solidFill>
                <a:srgbClr val="3FA5C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0" name="Freeform: Shape 184">
                <a:extLst>
                  <a:ext uri="{FF2B5EF4-FFF2-40B4-BE49-F238E27FC236}">
                    <a16:creationId xmlns:a16="http://schemas.microsoft.com/office/drawing/2014/main" id="{F00A0BAA-B768-412A-879F-36F0DC485AAB}"/>
                  </a:ext>
                </a:extLst>
              </p:cNvPr>
              <p:cNvSpPr/>
              <p:nvPr/>
            </p:nvSpPr>
            <p:spPr>
              <a:xfrm>
                <a:off x="11331114" y="3880178"/>
                <a:ext cx="216267" cy="216267"/>
              </a:xfrm>
              <a:custGeom>
                <a:avLst/>
                <a:gdLst>
                  <a:gd name="connsiteX0" fmla="*/ 216268 w 216267"/>
                  <a:gd name="connsiteY0" fmla="*/ 108134 h 216267"/>
                  <a:gd name="connsiteX1" fmla="*/ 108134 w 216267"/>
                  <a:gd name="connsiteY1" fmla="*/ 216268 h 216267"/>
                  <a:gd name="connsiteX2" fmla="*/ 0 w 216267"/>
                  <a:gd name="connsiteY2" fmla="*/ 108134 h 216267"/>
                  <a:gd name="connsiteX3" fmla="*/ 108134 w 216267"/>
                  <a:gd name="connsiteY3" fmla="*/ 0 h 216267"/>
                  <a:gd name="connsiteX4" fmla="*/ 216268 w 216267"/>
                  <a:gd name="connsiteY4" fmla="*/ 108134 h 216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67" h="216267">
                    <a:moveTo>
                      <a:pt x="216268" y="108134"/>
                    </a:moveTo>
                    <a:cubicBezTo>
                      <a:pt x="216268" y="167854"/>
                      <a:pt x="167854" y="216268"/>
                      <a:pt x="108134" y="216268"/>
                    </a:cubicBezTo>
                    <a:cubicBezTo>
                      <a:pt x="48413" y="216268"/>
                      <a:pt x="0" y="167854"/>
                      <a:pt x="0" y="108134"/>
                    </a:cubicBezTo>
                    <a:cubicBezTo>
                      <a:pt x="0" y="48413"/>
                      <a:pt x="48413" y="0"/>
                      <a:pt x="108134" y="0"/>
                    </a:cubicBezTo>
                    <a:cubicBezTo>
                      <a:pt x="167854" y="0"/>
                      <a:pt x="216268" y="48413"/>
                      <a:pt x="216268" y="108134"/>
                    </a:cubicBezTo>
                    <a:close/>
                  </a:path>
                </a:pathLst>
              </a:custGeom>
              <a:solidFill>
                <a:srgbClr val="45AAC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1" name="Freeform: Shape 185">
                <a:extLst>
                  <a:ext uri="{FF2B5EF4-FFF2-40B4-BE49-F238E27FC236}">
                    <a16:creationId xmlns:a16="http://schemas.microsoft.com/office/drawing/2014/main" id="{BD1AB773-6DE6-4453-B632-7B3A27E90E80}"/>
                  </a:ext>
                </a:extLst>
              </p:cNvPr>
              <p:cNvSpPr/>
              <p:nvPr/>
            </p:nvSpPr>
            <p:spPr>
              <a:xfrm>
                <a:off x="11132148" y="4035636"/>
                <a:ext cx="194725" cy="194725"/>
              </a:xfrm>
              <a:custGeom>
                <a:avLst/>
                <a:gdLst>
                  <a:gd name="connsiteX0" fmla="*/ 194726 w 194725"/>
                  <a:gd name="connsiteY0" fmla="*/ 97363 h 194725"/>
                  <a:gd name="connsiteX1" fmla="*/ 97363 w 194725"/>
                  <a:gd name="connsiteY1" fmla="*/ 194726 h 194725"/>
                  <a:gd name="connsiteX2" fmla="*/ 0 w 194725"/>
                  <a:gd name="connsiteY2" fmla="*/ 97363 h 194725"/>
                  <a:gd name="connsiteX3" fmla="*/ 97363 w 194725"/>
                  <a:gd name="connsiteY3" fmla="*/ 0 h 194725"/>
                  <a:gd name="connsiteX4" fmla="*/ 194726 w 194725"/>
                  <a:gd name="connsiteY4" fmla="*/ 97363 h 194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25" h="194725">
                    <a:moveTo>
                      <a:pt x="194726" y="97363"/>
                    </a:moveTo>
                    <a:cubicBezTo>
                      <a:pt x="194726" y="151135"/>
                      <a:pt x="151135" y="194726"/>
                      <a:pt x="97363" y="194726"/>
                    </a:cubicBezTo>
                    <a:cubicBezTo>
                      <a:pt x="43591" y="194726"/>
                      <a:pt x="0" y="151135"/>
                      <a:pt x="0" y="97363"/>
                    </a:cubicBezTo>
                    <a:cubicBezTo>
                      <a:pt x="0" y="43591"/>
                      <a:pt x="43591" y="0"/>
                      <a:pt x="97363" y="0"/>
                    </a:cubicBezTo>
                    <a:cubicBezTo>
                      <a:pt x="151135" y="0"/>
                      <a:pt x="194726" y="43591"/>
                      <a:pt x="194726" y="97363"/>
                    </a:cubicBezTo>
                    <a:close/>
                  </a:path>
                </a:pathLst>
              </a:custGeom>
              <a:solidFill>
                <a:srgbClr val="4BAECF"/>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2" name="Freeform: Shape 186">
                <a:extLst>
                  <a:ext uri="{FF2B5EF4-FFF2-40B4-BE49-F238E27FC236}">
                    <a16:creationId xmlns:a16="http://schemas.microsoft.com/office/drawing/2014/main" id="{0550F6B8-0C11-461B-9639-E6C6B51C4895}"/>
                  </a:ext>
                </a:extLst>
              </p:cNvPr>
              <p:cNvSpPr/>
              <p:nvPr/>
            </p:nvSpPr>
            <p:spPr>
              <a:xfrm>
                <a:off x="10931401" y="4130285"/>
                <a:ext cx="173013" cy="173013"/>
              </a:xfrm>
              <a:custGeom>
                <a:avLst/>
                <a:gdLst>
                  <a:gd name="connsiteX0" fmla="*/ 173014 w 173013"/>
                  <a:gd name="connsiteY0" fmla="*/ 86507 h 173013"/>
                  <a:gd name="connsiteX1" fmla="*/ 86508 w 173013"/>
                  <a:gd name="connsiteY1" fmla="*/ 173014 h 173013"/>
                  <a:gd name="connsiteX2" fmla="*/ 1 w 173013"/>
                  <a:gd name="connsiteY2" fmla="*/ 86507 h 173013"/>
                  <a:gd name="connsiteX3" fmla="*/ 86508 w 173013"/>
                  <a:gd name="connsiteY3" fmla="*/ 0 h 173013"/>
                  <a:gd name="connsiteX4" fmla="*/ 173014 w 173013"/>
                  <a:gd name="connsiteY4" fmla="*/ 86507 h 17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13" h="173013">
                    <a:moveTo>
                      <a:pt x="173014" y="86507"/>
                    </a:moveTo>
                    <a:cubicBezTo>
                      <a:pt x="173014" y="134284"/>
                      <a:pt x="134284" y="173014"/>
                      <a:pt x="86508" y="173014"/>
                    </a:cubicBezTo>
                    <a:cubicBezTo>
                      <a:pt x="38731" y="173014"/>
                      <a:pt x="1" y="134284"/>
                      <a:pt x="1" y="86507"/>
                    </a:cubicBezTo>
                    <a:cubicBezTo>
                      <a:pt x="1" y="38731"/>
                      <a:pt x="38731" y="0"/>
                      <a:pt x="86508" y="0"/>
                    </a:cubicBezTo>
                    <a:cubicBezTo>
                      <a:pt x="134284" y="0"/>
                      <a:pt x="173014" y="38730"/>
                      <a:pt x="173014" y="86507"/>
                    </a:cubicBezTo>
                    <a:close/>
                  </a:path>
                </a:pathLst>
              </a:custGeom>
              <a:solidFill>
                <a:srgbClr val="51B3D4"/>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3" name="Freeform: Shape 187">
                <a:extLst>
                  <a:ext uri="{FF2B5EF4-FFF2-40B4-BE49-F238E27FC236}">
                    <a16:creationId xmlns:a16="http://schemas.microsoft.com/office/drawing/2014/main" id="{17A11D56-961D-4E16-9037-854E87777F50}"/>
                  </a:ext>
                </a:extLst>
              </p:cNvPr>
              <p:cNvSpPr/>
              <p:nvPr/>
            </p:nvSpPr>
            <p:spPr>
              <a:xfrm>
                <a:off x="10730738" y="4168111"/>
                <a:ext cx="151472" cy="151472"/>
              </a:xfrm>
              <a:custGeom>
                <a:avLst/>
                <a:gdLst>
                  <a:gd name="connsiteX0" fmla="*/ 151472 w 151472"/>
                  <a:gd name="connsiteY0" fmla="*/ 75736 h 151472"/>
                  <a:gd name="connsiteX1" fmla="*/ 75735 w 151472"/>
                  <a:gd name="connsiteY1" fmla="*/ 151472 h 151472"/>
                  <a:gd name="connsiteX2" fmla="*/ -1 w 151472"/>
                  <a:gd name="connsiteY2" fmla="*/ 75736 h 151472"/>
                  <a:gd name="connsiteX3" fmla="*/ 75735 w 151472"/>
                  <a:gd name="connsiteY3" fmla="*/ 0 h 151472"/>
                  <a:gd name="connsiteX4" fmla="*/ 151472 w 151472"/>
                  <a:gd name="connsiteY4" fmla="*/ 75736 h 151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72" h="151472">
                    <a:moveTo>
                      <a:pt x="151472" y="75736"/>
                    </a:moveTo>
                    <a:cubicBezTo>
                      <a:pt x="151472" y="117564"/>
                      <a:pt x="117564" y="151472"/>
                      <a:pt x="75735" y="151472"/>
                    </a:cubicBezTo>
                    <a:cubicBezTo>
                      <a:pt x="33908" y="151472"/>
                      <a:pt x="-1" y="117564"/>
                      <a:pt x="-1" y="75736"/>
                    </a:cubicBezTo>
                    <a:cubicBezTo>
                      <a:pt x="-1" y="33908"/>
                      <a:pt x="33907" y="0"/>
                      <a:pt x="75735" y="0"/>
                    </a:cubicBezTo>
                    <a:cubicBezTo>
                      <a:pt x="117563" y="0"/>
                      <a:pt x="151472" y="33908"/>
                      <a:pt x="151472" y="75736"/>
                    </a:cubicBezTo>
                    <a:close/>
                  </a:path>
                </a:pathLst>
              </a:custGeom>
              <a:solidFill>
                <a:srgbClr val="57B8DA"/>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4" name="Freeform: Shape 188">
                <a:extLst>
                  <a:ext uri="{FF2B5EF4-FFF2-40B4-BE49-F238E27FC236}">
                    <a16:creationId xmlns:a16="http://schemas.microsoft.com/office/drawing/2014/main" id="{65E91380-1E4F-4D90-8710-B1C354A3629D}"/>
                  </a:ext>
                </a:extLst>
              </p:cNvPr>
              <p:cNvSpPr/>
              <p:nvPr/>
            </p:nvSpPr>
            <p:spPr>
              <a:xfrm>
                <a:off x="10523631" y="4153269"/>
                <a:ext cx="129760" cy="129760"/>
              </a:xfrm>
              <a:custGeom>
                <a:avLst/>
                <a:gdLst>
                  <a:gd name="connsiteX0" fmla="*/ 129760 w 129760"/>
                  <a:gd name="connsiteY0" fmla="*/ 64880 h 129760"/>
                  <a:gd name="connsiteX1" fmla="*/ 64880 w 129760"/>
                  <a:gd name="connsiteY1" fmla="*/ 129760 h 129760"/>
                  <a:gd name="connsiteX2" fmla="*/ -1 w 129760"/>
                  <a:gd name="connsiteY2" fmla="*/ 64880 h 129760"/>
                  <a:gd name="connsiteX3" fmla="*/ 64880 w 129760"/>
                  <a:gd name="connsiteY3" fmla="*/ 0 h 129760"/>
                  <a:gd name="connsiteX4" fmla="*/ 129760 w 129760"/>
                  <a:gd name="connsiteY4" fmla="*/ 64880 h 12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60" h="129760">
                    <a:moveTo>
                      <a:pt x="129760" y="64880"/>
                    </a:moveTo>
                    <a:cubicBezTo>
                      <a:pt x="129760" y="100712"/>
                      <a:pt x="100712" y="129760"/>
                      <a:pt x="64880" y="129760"/>
                    </a:cubicBezTo>
                    <a:cubicBezTo>
                      <a:pt x="29048" y="129760"/>
                      <a:pt x="-1" y="100712"/>
                      <a:pt x="-1" y="64880"/>
                    </a:cubicBezTo>
                    <a:cubicBezTo>
                      <a:pt x="-1" y="29048"/>
                      <a:pt x="29048" y="0"/>
                      <a:pt x="64880" y="0"/>
                    </a:cubicBezTo>
                    <a:cubicBezTo>
                      <a:pt x="100712" y="0"/>
                      <a:pt x="129760" y="29048"/>
                      <a:pt x="129760" y="64880"/>
                    </a:cubicBezTo>
                    <a:close/>
                  </a:path>
                </a:pathLst>
              </a:custGeom>
              <a:solidFill>
                <a:srgbClr val="5CBCE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5" name="Freeform: Shape 189">
                <a:extLst>
                  <a:ext uri="{FF2B5EF4-FFF2-40B4-BE49-F238E27FC236}">
                    <a16:creationId xmlns:a16="http://schemas.microsoft.com/office/drawing/2014/main" id="{27A562C1-097E-43DA-BFD4-741C0BB809C4}"/>
                  </a:ext>
                </a:extLst>
              </p:cNvPr>
              <p:cNvSpPr/>
              <p:nvPr/>
            </p:nvSpPr>
            <p:spPr>
              <a:xfrm>
                <a:off x="10303462" y="4089746"/>
                <a:ext cx="108218" cy="108218"/>
              </a:xfrm>
              <a:custGeom>
                <a:avLst/>
                <a:gdLst>
                  <a:gd name="connsiteX0" fmla="*/ 108218 w 108218"/>
                  <a:gd name="connsiteY0" fmla="*/ 54109 h 108218"/>
                  <a:gd name="connsiteX1" fmla="*/ 54109 w 108218"/>
                  <a:gd name="connsiteY1" fmla="*/ 108219 h 108218"/>
                  <a:gd name="connsiteX2" fmla="*/ 0 w 108218"/>
                  <a:gd name="connsiteY2" fmla="*/ 54109 h 108218"/>
                  <a:gd name="connsiteX3" fmla="*/ 54109 w 108218"/>
                  <a:gd name="connsiteY3" fmla="*/ 0 h 108218"/>
                  <a:gd name="connsiteX4" fmla="*/ 108218 w 108218"/>
                  <a:gd name="connsiteY4" fmla="*/ 54109 h 10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18" h="108218">
                    <a:moveTo>
                      <a:pt x="108218" y="54109"/>
                    </a:moveTo>
                    <a:cubicBezTo>
                      <a:pt x="108218" y="83993"/>
                      <a:pt x="83993" y="108219"/>
                      <a:pt x="54109" y="108219"/>
                    </a:cubicBezTo>
                    <a:cubicBezTo>
                      <a:pt x="24226" y="108219"/>
                      <a:pt x="0" y="83993"/>
                      <a:pt x="0" y="54109"/>
                    </a:cubicBezTo>
                    <a:cubicBezTo>
                      <a:pt x="0" y="24225"/>
                      <a:pt x="24226" y="0"/>
                      <a:pt x="54109" y="0"/>
                    </a:cubicBezTo>
                    <a:cubicBezTo>
                      <a:pt x="83993" y="0"/>
                      <a:pt x="108218" y="24225"/>
                      <a:pt x="108218" y="54109"/>
                    </a:cubicBezTo>
                    <a:close/>
                  </a:path>
                </a:pathLst>
              </a:custGeom>
              <a:solidFill>
                <a:srgbClr val="62C1E5"/>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6" name="Freeform: Shape 190">
                <a:extLst>
                  <a:ext uri="{FF2B5EF4-FFF2-40B4-BE49-F238E27FC236}">
                    <a16:creationId xmlns:a16="http://schemas.microsoft.com/office/drawing/2014/main" id="{0737702E-9699-4FB7-AC81-4EE2E8925918}"/>
                  </a:ext>
                </a:extLst>
              </p:cNvPr>
              <p:cNvSpPr/>
              <p:nvPr/>
            </p:nvSpPr>
            <p:spPr>
              <a:xfrm>
                <a:off x="10080749" y="3939207"/>
                <a:ext cx="86506" cy="86506"/>
              </a:xfrm>
              <a:custGeom>
                <a:avLst/>
                <a:gdLst>
                  <a:gd name="connsiteX0" fmla="*/ 86507 w 86506"/>
                  <a:gd name="connsiteY0" fmla="*/ 43254 h 86506"/>
                  <a:gd name="connsiteX1" fmla="*/ 43254 w 86506"/>
                  <a:gd name="connsiteY1" fmla="*/ 86507 h 86506"/>
                  <a:gd name="connsiteX2" fmla="*/ 1 w 86506"/>
                  <a:gd name="connsiteY2" fmla="*/ 43254 h 86506"/>
                  <a:gd name="connsiteX3" fmla="*/ 43254 w 86506"/>
                  <a:gd name="connsiteY3" fmla="*/ 0 h 86506"/>
                  <a:gd name="connsiteX4" fmla="*/ 86507 w 86506"/>
                  <a:gd name="connsiteY4" fmla="*/ 43254 h 86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06" h="86506">
                    <a:moveTo>
                      <a:pt x="86507" y="43254"/>
                    </a:moveTo>
                    <a:cubicBezTo>
                      <a:pt x="86507" y="67142"/>
                      <a:pt x="67142" y="86507"/>
                      <a:pt x="43254" y="86507"/>
                    </a:cubicBezTo>
                    <a:cubicBezTo>
                      <a:pt x="19366" y="86507"/>
                      <a:pt x="1" y="67142"/>
                      <a:pt x="1" y="43254"/>
                    </a:cubicBezTo>
                    <a:cubicBezTo>
                      <a:pt x="1" y="19365"/>
                      <a:pt x="19366" y="0"/>
                      <a:pt x="43254" y="0"/>
                    </a:cubicBezTo>
                    <a:cubicBezTo>
                      <a:pt x="67142" y="0"/>
                      <a:pt x="86507" y="19365"/>
                      <a:pt x="86507" y="43254"/>
                    </a:cubicBezTo>
                    <a:close/>
                  </a:path>
                </a:pathLst>
              </a:custGeom>
              <a:solidFill>
                <a:srgbClr val="68C5EB"/>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37" name="Freeform: Shape 191">
                <a:extLst>
                  <a:ext uri="{FF2B5EF4-FFF2-40B4-BE49-F238E27FC236}">
                    <a16:creationId xmlns:a16="http://schemas.microsoft.com/office/drawing/2014/main" id="{4F0488E2-894B-4F92-8232-C0021B653EF3}"/>
                  </a:ext>
                </a:extLst>
              </p:cNvPr>
              <p:cNvSpPr/>
              <p:nvPr/>
            </p:nvSpPr>
            <p:spPr>
              <a:xfrm>
                <a:off x="9891197" y="3790449"/>
                <a:ext cx="64965" cy="64965"/>
              </a:xfrm>
              <a:custGeom>
                <a:avLst/>
                <a:gdLst>
                  <a:gd name="connsiteX0" fmla="*/ 64965 w 64965"/>
                  <a:gd name="connsiteY0" fmla="*/ 32483 h 64965"/>
                  <a:gd name="connsiteX1" fmla="*/ 32483 w 64965"/>
                  <a:gd name="connsiteY1" fmla="*/ 64965 h 64965"/>
                  <a:gd name="connsiteX2" fmla="*/ 1 w 64965"/>
                  <a:gd name="connsiteY2" fmla="*/ 32483 h 64965"/>
                  <a:gd name="connsiteX3" fmla="*/ 32483 w 64965"/>
                  <a:gd name="connsiteY3" fmla="*/ 0 h 64965"/>
                  <a:gd name="connsiteX4" fmla="*/ 64965 w 64965"/>
                  <a:gd name="connsiteY4" fmla="*/ 32483 h 6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65" h="64965">
                    <a:moveTo>
                      <a:pt x="64965" y="32483"/>
                    </a:moveTo>
                    <a:cubicBezTo>
                      <a:pt x="64965" y="50422"/>
                      <a:pt x="50423" y="64965"/>
                      <a:pt x="32483" y="64965"/>
                    </a:cubicBezTo>
                    <a:cubicBezTo>
                      <a:pt x="14544" y="64965"/>
                      <a:pt x="1" y="50422"/>
                      <a:pt x="1" y="32483"/>
                    </a:cubicBezTo>
                    <a:cubicBezTo>
                      <a:pt x="1" y="14543"/>
                      <a:pt x="14544" y="0"/>
                      <a:pt x="32483" y="0"/>
                    </a:cubicBezTo>
                    <a:cubicBezTo>
                      <a:pt x="50423" y="0"/>
                      <a:pt x="64965" y="14543"/>
                      <a:pt x="64965" y="32483"/>
                    </a:cubicBezTo>
                    <a:close/>
                  </a:path>
                </a:pathLst>
              </a:custGeom>
              <a:solidFill>
                <a:srgbClr val="6ECAF0"/>
              </a:solidFill>
              <a:ln w="8476" cap="flat">
                <a:no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grpSp>
      </p:grpSp>
      <p:sp>
        <p:nvSpPr>
          <p:cNvPr id="190" name="Freeform: Shape 229">
            <a:extLst>
              <a:ext uri="{FF2B5EF4-FFF2-40B4-BE49-F238E27FC236}">
                <a16:creationId xmlns:a16="http://schemas.microsoft.com/office/drawing/2014/main" id="{39F721B8-49E0-46AF-AC9E-DAA89BE00F86}"/>
              </a:ext>
            </a:extLst>
          </p:cNvPr>
          <p:cNvSpPr/>
          <p:nvPr/>
        </p:nvSpPr>
        <p:spPr>
          <a:xfrm>
            <a:off x="5793211" y="4253595"/>
            <a:ext cx="523901" cy="523901"/>
          </a:xfrm>
          <a:custGeom>
            <a:avLst/>
            <a:gdLst>
              <a:gd name="connsiteX0" fmla="*/ 507508 w 507507"/>
              <a:gd name="connsiteY0" fmla="*/ 253754 h 507507"/>
              <a:gd name="connsiteX1" fmla="*/ 253754 w 507507"/>
              <a:gd name="connsiteY1" fmla="*/ 507508 h 507507"/>
              <a:gd name="connsiteX2" fmla="*/ 0 w 507507"/>
              <a:gd name="connsiteY2" fmla="*/ 253754 h 507507"/>
              <a:gd name="connsiteX3" fmla="*/ 253754 w 507507"/>
              <a:gd name="connsiteY3" fmla="*/ 0 h 507507"/>
              <a:gd name="connsiteX4" fmla="*/ 507508 w 507507"/>
              <a:gd name="connsiteY4" fmla="*/ 253754 h 50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07" h="507507">
                <a:moveTo>
                  <a:pt x="507508" y="253754"/>
                </a:moveTo>
                <a:cubicBezTo>
                  <a:pt x="507508" y="393898"/>
                  <a:pt x="393898" y="507508"/>
                  <a:pt x="253754" y="507508"/>
                </a:cubicBezTo>
                <a:cubicBezTo>
                  <a:pt x="113610" y="507508"/>
                  <a:pt x="0" y="393899"/>
                  <a:pt x="0" y="253754"/>
                </a:cubicBezTo>
                <a:cubicBezTo>
                  <a:pt x="0" y="113610"/>
                  <a:pt x="113610" y="0"/>
                  <a:pt x="253754" y="0"/>
                </a:cubicBezTo>
                <a:cubicBezTo>
                  <a:pt x="393898" y="0"/>
                  <a:pt x="507508" y="113609"/>
                  <a:pt x="507508" y="253754"/>
                </a:cubicBezTo>
                <a:close/>
              </a:path>
            </a:pathLst>
          </a:custGeom>
          <a:noFill/>
          <a:ln w="42381" cap="flat">
            <a:solidFill>
              <a:srgbClr val="C99B40"/>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91" name="TextBox 233">
            <a:extLst>
              <a:ext uri="{FF2B5EF4-FFF2-40B4-BE49-F238E27FC236}">
                <a16:creationId xmlns:a16="http://schemas.microsoft.com/office/drawing/2014/main" id="{14ED1821-3C07-4665-9B38-788617FF590F}"/>
              </a:ext>
            </a:extLst>
          </p:cNvPr>
          <p:cNvSpPr txBox="1"/>
          <p:nvPr/>
        </p:nvSpPr>
        <p:spPr>
          <a:xfrm>
            <a:off x="9643345" y="4269325"/>
            <a:ext cx="518091" cy="461665"/>
          </a:xfrm>
          <a:prstGeom prst="rect">
            <a:avLst/>
          </a:prstGeom>
          <a:noFill/>
        </p:spPr>
        <p:txBody>
          <a:bodyPr wrap="none" rtlCol="0">
            <a:spAutoFit/>
          </a:bodyPr>
          <a:lstStyle/>
          <a:p>
            <a:pPr defTabSz="609585">
              <a:defRPr/>
            </a:pPr>
            <a:r>
              <a:rPr lang="en-US" sz="2400" dirty="0">
                <a:solidFill>
                  <a:srgbClr val="919191"/>
                </a:solidFill>
                <a:latin typeface="Segoe UI" panose="020B0502040204020203" pitchFamily="34" charset="0"/>
                <a:cs typeface="Segoe UI" panose="020B0502040204020203" pitchFamily="34" charset="0"/>
                <a:sym typeface="Calibri"/>
                <a:rtl val="0"/>
              </a:rPr>
              <a:t>05</a:t>
            </a:r>
          </a:p>
        </p:txBody>
      </p:sp>
      <p:sp>
        <p:nvSpPr>
          <p:cNvPr id="192" name="Freeform: Shape 235">
            <a:extLst>
              <a:ext uri="{FF2B5EF4-FFF2-40B4-BE49-F238E27FC236}">
                <a16:creationId xmlns:a16="http://schemas.microsoft.com/office/drawing/2014/main" id="{B9BEBC71-ACD3-43F0-AE7F-6B8E33FDAEE6}"/>
              </a:ext>
            </a:extLst>
          </p:cNvPr>
          <p:cNvSpPr/>
          <p:nvPr/>
        </p:nvSpPr>
        <p:spPr>
          <a:xfrm>
            <a:off x="9671216" y="4253595"/>
            <a:ext cx="523901" cy="523901"/>
          </a:xfrm>
          <a:custGeom>
            <a:avLst/>
            <a:gdLst>
              <a:gd name="connsiteX0" fmla="*/ 507508 w 507507"/>
              <a:gd name="connsiteY0" fmla="*/ 253754 h 507507"/>
              <a:gd name="connsiteX1" fmla="*/ 253754 w 507507"/>
              <a:gd name="connsiteY1" fmla="*/ 507508 h 507507"/>
              <a:gd name="connsiteX2" fmla="*/ 0 w 507507"/>
              <a:gd name="connsiteY2" fmla="*/ 253754 h 507507"/>
              <a:gd name="connsiteX3" fmla="*/ 253754 w 507507"/>
              <a:gd name="connsiteY3" fmla="*/ 0 h 507507"/>
              <a:gd name="connsiteX4" fmla="*/ 507508 w 507507"/>
              <a:gd name="connsiteY4" fmla="*/ 253754 h 507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07" h="507507">
                <a:moveTo>
                  <a:pt x="507508" y="253754"/>
                </a:moveTo>
                <a:cubicBezTo>
                  <a:pt x="507508" y="393898"/>
                  <a:pt x="393898" y="507508"/>
                  <a:pt x="253754" y="507508"/>
                </a:cubicBezTo>
                <a:cubicBezTo>
                  <a:pt x="113610" y="507508"/>
                  <a:pt x="0" y="393899"/>
                  <a:pt x="0" y="253754"/>
                </a:cubicBezTo>
                <a:cubicBezTo>
                  <a:pt x="0" y="113610"/>
                  <a:pt x="113610" y="0"/>
                  <a:pt x="253754" y="0"/>
                </a:cubicBezTo>
                <a:cubicBezTo>
                  <a:pt x="393898" y="0"/>
                  <a:pt x="507508" y="113609"/>
                  <a:pt x="507508" y="253754"/>
                </a:cubicBezTo>
                <a:close/>
              </a:path>
            </a:pathLst>
          </a:custGeom>
          <a:noFill/>
          <a:ln w="42381" cap="flat">
            <a:solidFill>
              <a:srgbClr val="BD2F2F"/>
            </a:solidFill>
            <a:prstDash val="solid"/>
            <a:miter/>
          </a:ln>
        </p:spPr>
        <p:txBody>
          <a:bodyPr rtlCol="0" anchor="ctr"/>
          <a:lstStyle/>
          <a:p>
            <a:pPr defTabSz="609585">
              <a:defRPr/>
            </a:pPr>
            <a:endParaRPr lang="en-US" sz="2400" dirty="0">
              <a:solidFill>
                <a:prstClr val="black"/>
              </a:solidFill>
              <a:latin typeface="Segoe UI" panose="020B0502040204020203" pitchFamily="34" charset="0"/>
              <a:cs typeface="Segoe UI" panose="020B0502040204020203" pitchFamily="34" charset="0"/>
            </a:endParaRPr>
          </a:p>
        </p:txBody>
      </p:sp>
      <p:sp>
        <p:nvSpPr>
          <p:cNvPr id="194" name="Rectángulo 193">
            <a:extLst>
              <a:ext uri="{FF2B5EF4-FFF2-40B4-BE49-F238E27FC236}">
                <a16:creationId xmlns:a16="http://schemas.microsoft.com/office/drawing/2014/main" id="{3218B9B0-3525-477D-AFBA-31F138829200}"/>
              </a:ext>
            </a:extLst>
          </p:cNvPr>
          <p:cNvSpPr/>
          <p:nvPr/>
        </p:nvSpPr>
        <p:spPr>
          <a:xfrm>
            <a:off x="970473" y="4853447"/>
            <a:ext cx="2459625" cy="385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09585">
              <a:defRPr/>
            </a:pPr>
            <a:r>
              <a:rPr lang="es-CO" sz="1867" b="1" dirty="0">
                <a:solidFill>
                  <a:prstClr val="white">
                    <a:lumMod val="50000"/>
                  </a:prstClr>
                </a:solidFill>
                <a:latin typeface="Segoe UI" panose="020B0502040204020203" pitchFamily="34" charset="0"/>
                <a:cs typeface="Segoe UI" panose="020B0502040204020203" pitchFamily="34" charset="0"/>
              </a:rPr>
              <a:t>Política Pública</a:t>
            </a:r>
            <a:endParaRPr lang="es-US" sz="1867" b="1" dirty="0">
              <a:solidFill>
                <a:prstClr val="white"/>
              </a:solidFill>
              <a:latin typeface="Segoe UI" panose="020B0502040204020203" pitchFamily="34" charset="0"/>
              <a:cs typeface="Segoe UI" panose="020B0502040204020203" pitchFamily="34" charset="0"/>
            </a:endParaRPr>
          </a:p>
        </p:txBody>
      </p:sp>
      <p:sp>
        <p:nvSpPr>
          <p:cNvPr id="195" name="Rectángulo 194">
            <a:extLst>
              <a:ext uri="{FF2B5EF4-FFF2-40B4-BE49-F238E27FC236}">
                <a16:creationId xmlns:a16="http://schemas.microsoft.com/office/drawing/2014/main" id="{FA289F4B-1311-4B5D-B885-92E851BFCA8F}"/>
              </a:ext>
            </a:extLst>
          </p:cNvPr>
          <p:cNvSpPr/>
          <p:nvPr/>
        </p:nvSpPr>
        <p:spPr>
          <a:xfrm>
            <a:off x="2868821" y="1895763"/>
            <a:ext cx="2459625" cy="385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09585">
              <a:defRPr/>
            </a:pPr>
            <a:r>
              <a:rPr lang="es-CO" sz="1867" b="1" dirty="0">
                <a:solidFill>
                  <a:prstClr val="white">
                    <a:lumMod val="50000"/>
                  </a:prstClr>
                </a:solidFill>
                <a:latin typeface="Segoe UI" panose="020B0502040204020203" pitchFamily="34" charset="0"/>
                <a:cs typeface="Segoe UI" panose="020B0502040204020203" pitchFamily="34" charset="0"/>
              </a:rPr>
              <a:t>Regulación técnica</a:t>
            </a:r>
            <a:endParaRPr lang="es-US" sz="1867" b="1" dirty="0">
              <a:solidFill>
                <a:prstClr val="white"/>
              </a:solidFill>
              <a:latin typeface="Segoe UI" panose="020B0502040204020203" pitchFamily="34" charset="0"/>
              <a:cs typeface="Segoe UI" panose="020B0502040204020203" pitchFamily="34" charset="0"/>
            </a:endParaRPr>
          </a:p>
        </p:txBody>
      </p:sp>
      <p:sp>
        <p:nvSpPr>
          <p:cNvPr id="196" name="Rectángulo 195">
            <a:extLst>
              <a:ext uri="{FF2B5EF4-FFF2-40B4-BE49-F238E27FC236}">
                <a16:creationId xmlns:a16="http://schemas.microsoft.com/office/drawing/2014/main" id="{3A85822D-EF02-4F9E-86DE-B52C4BFB7026}"/>
              </a:ext>
            </a:extLst>
          </p:cNvPr>
          <p:cNvSpPr/>
          <p:nvPr/>
        </p:nvSpPr>
        <p:spPr>
          <a:xfrm>
            <a:off x="6480313" y="1895763"/>
            <a:ext cx="2976147" cy="385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09585">
              <a:defRPr/>
            </a:pPr>
            <a:r>
              <a:rPr lang="es-CO" sz="1867" b="1" dirty="0">
                <a:solidFill>
                  <a:prstClr val="white">
                    <a:lumMod val="50000"/>
                  </a:prstClr>
                </a:solidFill>
                <a:latin typeface="Segoe UI" panose="020B0502040204020203" pitchFamily="34" charset="0"/>
                <a:cs typeface="Segoe UI" panose="020B0502040204020203" pitchFamily="34" charset="0"/>
              </a:rPr>
              <a:t>Articulación de actores</a:t>
            </a:r>
            <a:endParaRPr lang="es-US" sz="1867" b="1" dirty="0">
              <a:solidFill>
                <a:prstClr val="white"/>
              </a:solidFill>
              <a:latin typeface="Segoe UI" panose="020B0502040204020203" pitchFamily="34" charset="0"/>
              <a:cs typeface="Segoe UI" panose="020B0502040204020203" pitchFamily="34" charset="0"/>
            </a:endParaRPr>
          </a:p>
        </p:txBody>
      </p:sp>
      <p:sp>
        <p:nvSpPr>
          <p:cNvPr id="197" name="Rectángulo 196">
            <a:extLst>
              <a:ext uri="{FF2B5EF4-FFF2-40B4-BE49-F238E27FC236}">
                <a16:creationId xmlns:a16="http://schemas.microsoft.com/office/drawing/2014/main" id="{52DB659D-C576-46B7-AA9C-ED69706AE671}"/>
              </a:ext>
            </a:extLst>
          </p:cNvPr>
          <p:cNvSpPr/>
          <p:nvPr/>
        </p:nvSpPr>
        <p:spPr>
          <a:xfrm>
            <a:off x="4844965" y="4853447"/>
            <a:ext cx="2459625" cy="385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09585">
              <a:defRPr/>
            </a:pPr>
            <a:r>
              <a:rPr lang="es-CO" sz="1867" b="1" dirty="0">
                <a:solidFill>
                  <a:prstClr val="white">
                    <a:lumMod val="50000"/>
                  </a:prstClr>
                </a:solidFill>
                <a:latin typeface="Segoe UI" panose="020B0502040204020203" pitchFamily="34" charset="0"/>
                <a:cs typeface="Segoe UI" panose="020B0502040204020203" pitchFamily="34" charset="0"/>
              </a:rPr>
              <a:t>Gestión de recursos</a:t>
            </a:r>
            <a:endParaRPr lang="es-US" sz="1867" b="1" dirty="0">
              <a:solidFill>
                <a:prstClr val="white"/>
              </a:solidFill>
              <a:latin typeface="Segoe UI" panose="020B0502040204020203" pitchFamily="34" charset="0"/>
              <a:cs typeface="Segoe UI" panose="020B0502040204020203" pitchFamily="34" charset="0"/>
            </a:endParaRPr>
          </a:p>
        </p:txBody>
      </p:sp>
      <p:sp>
        <p:nvSpPr>
          <p:cNvPr id="198" name="Rectángulo 197">
            <a:extLst>
              <a:ext uri="{FF2B5EF4-FFF2-40B4-BE49-F238E27FC236}">
                <a16:creationId xmlns:a16="http://schemas.microsoft.com/office/drawing/2014/main" id="{DB5E19E5-8B8D-41E1-A5A7-EB4B207C6EC0}"/>
              </a:ext>
            </a:extLst>
          </p:cNvPr>
          <p:cNvSpPr/>
          <p:nvPr/>
        </p:nvSpPr>
        <p:spPr>
          <a:xfrm>
            <a:off x="8311368" y="4853447"/>
            <a:ext cx="3273761" cy="385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09585">
              <a:defRPr/>
            </a:pPr>
            <a:r>
              <a:rPr lang="es-CO" sz="1867" b="1" dirty="0">
                <a:solidFill>
                  <a:prstClr val="white">
                    <a:lumMod val="50000"/>
                  </a:prstClr>
                </a:solidFill>
                <a:latin typeface="Segoe UI" panose="020B0502040204020203" pitchFamily="34" charset="0"/>
                <a:cs typeface="Segoe UI" panose="020B0502040204020203" pitchFamily="34" charset="0"/>
              </a:rPr>
              <a:t>Estrategia de información</a:t>
            </a:r>
            <a:endParaRPr lang="es-US" sz="1867" b="1" dirty="0">
              <a:solidFill>
                <a:prstClr val="white"/>
              </a:solidFill>
              <a:latin typeface="Segoe UI" panose="020B0502040204020203" pitchFamily="34" charset="0"/>
              <a:cs typeface="Segoe UI" panose="020B0502040204020203" pitchFamily="34" charset="0"/>
            </a:endParaRPr>
          </a:p>
        </p:txBody>
      </p:sp>
      <p:sp>
        <p:nvSpPr>
          <p:cNvPr id="199" name="Rectángulo 198">
            <a:extLst>
              <a:ext uri="{FF2B5EF4-FFF2-40B4-BE49-F238E27FC236}">
                <a16:creationId xmlns:a16="http://schemas.microsoft.com/office/drawing/2014/main" id="{23E3E5E6-E024-4514-B0D7-4863E5E76C96}"/>
              </a:ext>
            </a:extLst>
          </p:cNvPr>
          <p:cNvSpPr/>
          <p:nvPr/>
        </p:nvSpPr>
        <p:spPr>
          <a:xfrm>
            <a:off x="793898" y="5235097"/>
            <a:ext cx="3214396" cy="1148712"/>
          </a:xfrm>
          <a:prstGeom prst="rect">
            <a:avLst/>
          </a:prstGeom>
        </p:spPr>
        <p:txBody>
          <a:bodyPr wrap="square" lIns="121920" tIns="60960" rIns="121920" bIns="60960" anchor="t">
            <a:spAutoFit/>
          </a:bodyPr>
          <a:lstStyle/>
          <a:p>
            <a:pPr marL="380144" indent="-380144" defTabSz="609585">
              <a:buFont typeface="Arial" panose="020B0604020202020204" pitchFamily="34" charset="0"/>
              <a:buChar char="•"/>
              <a:tabLst>
                <a:tab pos="360662" algn="l"/>
              </a:tabLst>
              <a:defRPr/>
            </a:pPr>
            <a:r>
              <a:rPr lang="es-CO" sz="1333" dirty="0">
                <a:solidFill>
                  <a:srgbClr val="5E5E5E"/>
                </a:solidFill>
                <a:latin typeface="Segoe UI" panose="020B0502040204020203" pitchFamily="34" charset="0"/>
                <a:cs typeface="Segoe UI" panose="020B0502040204020203" pitchFamily="34" charset="0"/>
              </a:rPr>
              <a:t>Ley PND 1955/19</a:t>
            </a:r>
            <a:endParaRPr lang="es-ES" sz="2400">
              <a:solidFill>
                <a:prstClr val="black"/>
              </a:solidFill>
              <a:latin typeface="Segoe UI"/>
            </a:endParaRPr>
          </a:p>
          <a:p>
            <a:pPr marL="380144" indent="-380144" defTabSz="609585">
              <a:buFont typeface="Arial" panose="020B0604020202020204" pitchFamily="34" charset="0"/>
              <a:buChar char="•"/>
              <a:tabLst>
                <a:tab pos="360662" algn="l"/>
              </a:tabLst>
              <a:defRPr/>
            </a:pPr>
            <a:r>
              <a:rPr lang="es-CO" sz="1333" dirty="0">
                <a:solidFill>
                  <a:srgbClr val="5E5E5E"/>
                </a:solidFill>
                <a:latin typeface="Segoe UI" panose="020B0502040204020203" pitchFamily="34" charset="0"/>
                <a:cs typeface="Segoe UI" panose="020B0502040204020203" pitchFamily="34" charset="0"/>
              </a:rPr>
              <a:t>Documento CONPES</a:t>
            </a:r>
            <a:endParaRPr lang="es-CO" sz="1333">
              <a:solidFill>
                <a:srgbClr val="5E5E5E"/>
              </a:solidFill>
              <a:latin typeface="Segoe UI" panose="020B0502040204020203" pitchFamily="34" charset="0"/>
              <a:cs typeface="Segoe UI" panose="020B0502040204020203" pitchFamily="34" charset="0"/>
            </a:endParaRPr>
          </a:p>
          <a:p>
            <a:pPr marL="380144" indent="-380144" defTabSz="609585">
              <a:buFont typeface="Arial" panose="020B0604020202020204" pitchFamily="34" charset="0"/>
              <a:buChar char="•"/>
              <a:tabLst>
                <a:tab pos="360662" algn="l"/>
              </a:tabLst>
              <a:defRPr/>
            </a:pPr>
            <a:r>
              <a:rPr lang="es-CO" sz="1333" dirty="0">
                <a:solidFill>
                  <a:srgbClr val="5E5E5E"/>
                </a:solidFill>
                <a:latin typeface="Segoe UI" panose="020B0502040204020203" pitchFamily="34" charset="0"/>
                <a:cs typeface="Segoe UI" panose="020B0502040204020203" pitchFamily="34" charset="0"/>
              </a:rPr>
              <a:t>2 Decretos reglamentarios</a:t>
            </a:r>
            <a:endParaRPr lang="es-CO" sz="1333">
              <a:solidFill>
                <a:srgbClr val="5E5E5E"/>
              </a:solidFill>
              <a:latin typeface="Segoe UI" panose="020B0502040204020203" pitchFamily="34" charset="0"/>
              <a:cs typeface="Segoe UI" panose="020B0502040204020203" pitchFamily="34" charset="0"/>
            </a:endParaRPr>
          </a:p>
          <a:p>
            <a:pPr marL="380144" indent="-380144" defTabSz="609585">
              <a:buFont typeface="Arial" panose="020B0604020202020204" pitchFamily="34" charset="0"/>
              <a:buChar char="•"/>
              <a:tabLst>
                <a:tab pos="360662" algn="l"/>
              </a:tabLst>
              <a:defRPr/>
            </a:pPr>
            <a:r>
              <a:rPr lang="es-CO" sz="1333" b="1">
                <a:solidFill>
                  <a:srgbClr val="11A09A"/>
                </a:solidFill>
                <a:latin typeface="Segoe UI"/>
                <a:cs typeface="Segoe UI"/>
              </a:rPr>
              <a:t>1 Decreto articulación cartografía CM con </a:t>
            </a:r>
            <a:r>
              <a:rPr lang="es-CO" sz="1333" b="1" err="1">
                <a:solidFill>
                  <a:srgbClr val="11A09A"/>
                </a:solidFill>
                <a:latin typeface="Segoe UI"/>
                <a:cs typeface="Segoe UI"/>
              </a:rPr>
              <a:t>POTs</a:t>
            </a:r>
            <a:endParaRPr lang="es-CO" sz="1333" b="1">
              <a:solidFill>
                <a:srgbClr val="11A09A"/>
              </a:solidFill>
              <a:latin typeface="Segoe UI"/>
              <a:cs typeface="Segoe UI"/>
            </a:endParaRPr>
          </a:p>
        </p:txBody>
      </p:sp>
      <p:sp>
        <p:nvSpPr>
          <p:cNvPr id="200" name="Rectángulo 199">
            <a:extLst>
              <a:ext uri="{FF2B5EF4-FFF2-40B4-BE49-F238E27FC236}">
                <a16:creationId xmlns:a16="http://schemas.microsoft.com/office/drawing/2014/main" id="{88DE4962-00CE-4183-B4EB-95D69DBE4D64}"/>
              </a:ext>
            </a:extLst>
          </p:cNvPr>
          <p:cNvSpPr/>
          <p:nvPr/>
        </p:nvSpPr>
        <p:spPr>
          <a:xfrm>
            <a:off x="2104912" y="997329"/>
            <a:ext cx="4000849" cy="912814"/>
          </a:xfrm>
          <a:prstGeom prst="rect">
            <a:avLst/>
          </a:prstGeom>
        </p:spPr>
        <p:txBody>
          <a:bodyPr wrap="square">
            <a:spAutoFit/>
          </a:bodyPr>
          <a:lstStyle/>
          <a:p>
            <a:pPr marL="243405" indent="-243405" algn="ctr" defTabSz="609585">
              <a:buFont typeface="Arial" panose="020B0604020202020204" pitchFamily="34" charset="0"/>
              <a:buChar char="•"/>
              <a:tabLst>
                <a:tab pos="360662" algn="l"/>
              </a:tabLst>
              <a:defRPr/>
            </a:pPr>
            <a:r>
              <a:rPr lang="es-CO" sz="1333" b="1" dirty="0">
                <a:solidFill>
                  <a:srgbClr val="11A09A"/>
                </a:solidFill>
                <a:latin typeface="Segoe UI" panose="020B0502040204020203" pitchFamily="34" charset="0"/>
                <a:cs typeface="Segoe UI" panose="020B0502040204020203" pitchFamily="34" charset="0"/>
              </a:rPr>
              <a:t>Instancia técnica asesora a la regulación </a:t>
            </a:r>
          </a:p>
          <a:p>
            <a:pPr marL="243405" indent="-243405" algn="ctr" defTabSz="609585">
              <a:buFont typeface="Arial" panose="020B0604020202020204" pitchFamily="34" charset="0"/>
              <a:buChar char="•"/>
              <a:tabLst>
                <a:tab pos="360662" algn="l"/>
              </a:tabLst>
              <a:defRPr/>
            </a:pPr>
            <a:r>
              <a:rPr lang="es-CO" sz="1333" dirty="0">
                <a:solidFill>
                  <a:srgbClr val="5E5E5E"/>
                </a:solidFill>
                <a:latin typeface="Segoe UI" panose="020B0502040204020203" pitchFamily="34" charset="0"/>
                <a:cs typeface="Segoe UI" panose="020B0502040204020203" pitchFamily="34" charset="0"/>
              </a:rPr>
              <a:t>+5 Resoluciones: Especificaciones técnicas, Cartografía, procesos catastrales con enfoque registral </a:t>
            </a:r>
          </a:p>
        </p:txBody>
      </p:sp>
      <p:sp>
        <p:nvSpPr>
          <p:cNvPr id="201" name="Rectángulo 200">
            <a:extLst>
              <a:ext uri="{FF2B5EF4-FFF2-40B4-BE49-F238E27FC236}">
                <a16:creationId xmlns:a16="http://schemas.microsoft.com/office/drawing/2014/main" id="{8E320128-6A70-4070-8586-1622CC8DD481}"/>
              </a:ext>
            </a:extLst>
          </p:cNvPr>
          <p:cNvSpPr/>
          <p:nvPr/>
        </p:nvSpPr>
        <p:spPr>
          <a:xfrm>
            <a:off x="4379189" y="5213675"/>
            <a:ext cx="3989473" cy="1117935"/>
          </a:xfrm>
          <a:prstGeom prst="rect">
            <a:avLst/>
          </a:prstGeom>
        </p:spPr>
        <p:txBody>
          <a:bodyPr wrap="square">
            <a:spAutoFit/>
          </a:bodyPr>
          <a:lstStyle/>
          <a:p>
            <a:pPr marL="239178" indent="-239178" defTabSz="609585">
              <a:buFont typeface="Arial" panose="020B0604020202020204" pitchFamily="34" charset="0"/>
              <a:buChar char="•"/>
              <a:tabLst>
                <a:tab pos="239178" algn="l"/>
              </a:tabLst>
              <a:defRPr/>
            </a:pPr>
            <a:r>
              <a:rPr lang="es-CO" sz="1333" dirty="0">
                <a:solidFill>
                  <a:srgbClr val="5E5E5E"/>
                </a:solidFill>
                <a:latin typeface="Segoe UI" panose="020B0502040204020203" pitchFamily="34" charset="0"/>
                <a:cs typeface="Segoe UI" panose="020B0502040204020203" pitchFamily="34" charset="0"/>
              </a:rPr>
              <a:t>Crédito BM-BID</a:t>
            </a:r>
          </a:p>
          <a:p>
            <a:pPr marL="239178" indent="-239178" defTabSz="609585">
              <a:buFont typeface="Arial" panose="020B0604020202020204" pitchFamily="34" charset="0"/>
              <a:buChar char="•"/>
              <a:tabLst>
                <a:tab pos="239178" algn="l"/>
              </a:tabLst>
              <a:defRPr/>
            </a:pPr>
            <a:r>
              <a:rPr lang="es-CO" sz="1333" dirty="0">
                <a:solidFill>
                  <a:srgbClr val="5E5E5E"/>
                </a:solidFill>
                <a:latin typeface="Segoe UI" panose="020B0502040204020203" pitchFamily="34" charset="0"/>
                <a:cs typeface="Segoe UI" panose="020B0502040204020203" pitchFamily="34" charset="0"/>
              </a:rPr>
              <a:t>Cooperaciones </a:t>
            </a:r>
            <a:r>
              <a:rPr lang="es-MX" sz="1333" dirty="0">
                <a:solidFill>
                  <a:srgbClr val="5E5E5E"/>
                </a:solidFill>
                <a:latin typeface="Segoe UI" panose="020B0502040204020203" pitchFamily="34" charset="0"/>
                <a:cs typeface="Segoe UI" panose="020B0502040204020203" pitchFamily="34" charset="0"/>
              </a:rPr>
              <a:t>UK, USAID, SECO (Suiza), GIZ (Alemania)</a:t>
            </a:r>
          </a:p>
          <a:p>
            <a:pPr marL="239178" indent="-239178" defTabSz="609585">
              <a:buFont typeface="Arial" panose="020B0604020202020204" pitchFamily="34" charset="0"/>
              <a:buChar char="•"/>
              <a:tabLst>
                <a:tab pos="239178" algn="l"/>
              </a:tabLst>
              <a:defRPr/>
            </a:pPr>
            <a:r>
              <a:rPr lang="es-CO" sz="1333" dirty="0">
                <a:solidFill>
                  <a:srgbClr val="5E5E5E"/>
                </a:solidFill>
                <a:latin typeface="Segoe UI" panose="020B0502040204020203" pitchFamily="34" charset="0"/>
                <a:cs typeface="Segoe UI" panose="020B0502040204020203" pitchFamily="34" charset="0"/>
              </a:rPr>
              <a:t>Proyectos Tipo SGR y </a:t>
            </a:r>
            <a:r>
              <a:rPr lang="es-CO" sz="1333" b="1" dirty="0">
                <a:solidFill>
                  <a:srgbClr val="11A09A"/>
                </a:solidFill>
                <a:latin typeface="Segoe UI" panose="020B0502040204020203" pitchFamily="34" charset="0"/>
                <a:cs typeface="Segoe UI" panose="020B0502040204020203" pitchFamily="34" charset="0"/>
              </a:rPr>
              <a:t>contrato tipo CCE</a:t>
            </a:r>
          </a:p>
          <a:p>
            <a:pPr marL="239178" indent="-239178" defTabSz="609585">
              <a:buFont typeface="Arial" panose="020B0604020202020204" pitchFamily="34" charset="0"/>
              <a:buChar char="•"/>
              <a:tabLst>
                <a:tab pos="239178" algn="l"/>
              </a:tabLst>
              <a:defRPr/>
            </a:pPr>
            <a:r>
              <a:rPr lang="es-CO" sz="1333" b="1" dirty="0">
                <a:solidFill>
                  <a:srgbClr val="11A09A"/>
                </a:solidFill>
                <a:latin typeface="Segoe UI" panose="020B0502040204020203" pitchFamily="34" charset="0"/>
                <a:cs typeface="Segoe UI" panose="020B0502040204020203" pitchFamily="34" charset="0"/>
              </a:rPr>
              <a:t>Línea de crédito FINDETER</a:t>
            </a:r>
          </a:p>
        </p:txBody>
      </p:sp>
      <p:sp>
        <p:nvSpPr>
          <p:cNvPr id="202" name="Rectángulo 201">
            <a:extLst>
              <a:ext uri="{FF2B5EF4-FFF2-40B4-BE49-F238E27FC236}">
                <a16:creationId xmlns:a16="http://schemas.microsoft.com/office/drawing/2014/main" id="{132B2990-128C-4536-A076-4A94D7D83481}"/>
              </a:ext>
            </a:extLst>
          </p:cNvPr>
          <p:cNvSpPr/>
          <p:nvPr/>
        </p:nvSpPr>
        <p:spPr>
          <a:xfrm>
            <a:off x="6493308" y="1024757"/>
            <a:ext cx="4879037" cy="912814"/>
          </a:xfrm>
          <a:prstGeom prst="rect">
            <a:avLst/>
          </a:prstGeom>
        </p:spPr>
        <p:txBody>
          <a:bodyPr wrap="square">
            <a:spAutoFit/>
          </a:bodyPr>
          <a:lstStyle/>
          <a:p>
            <a:pPr marL="228589" indent="-228589" defTabSz="609585">
              <a:buFont typeface="Arial" panose="020B0604020202020204" pitchFamily="34" charset="0"/>
              <a:buChar char="•"/>
              <a:tabLst>
                <a:tab pos="360662" algn="l"/>
              </a:tabLst>
              <a:defRPr/>
            </a:pPr>
            <a:r>
              <a:rPr lang="es-CO" sz="1333" dirty="0">
                <a:solidFill>
                  <a:srgbClr val="5E5E5E"/>
                </a:solidFill>
                <a:latin typeface="Segoe UI" panose="020B0502040204020203" pitchFamily="34" charset="0"/>
                <a:cs typeface="Segoe UI" panose="020B0502040204020203" pitchFamily="34" charset="0"/>
              </a:rPr>
              <a:t>Habilitación Gestores Catastrales</a:t>
            </a:r>
          </a:p>
          <a:p>
            <a:pPr marL="228589" indent="-228589" defTabSz="609585">
              <a:buFont typeface="Arial" panose="020B0604020202020204" pitchFamily="34" charset="0"/>
              <a:buChar char="•"/>
              <a:tabLst>
                <a:tab pos="360662" algn="l"/>
              </a:tabLst>
              <a:defRPr/>
            </a:pPr>
            <a:r>
              <a:rPr lang="es-MX" sz="1333" dirty="0">
                <a:solidFill>
                  <a:srgbClr val="5E5E5E"/>
                </a:solidFill>
                <a:latin typeface="Segoe UI" panose="020B0502040204020203" pitchFamily="34" charset="0"/>
                <a:cs typeface="Segoe UI" panose="020B0502040204020203" pitchFamily="34" charset="0"/>
              </a:rPr>
              <a:t>Gestor excepción IGAC, ANT gestor rural, SNR IVC</a:t>
            </a:r>
            <a:endParaRPr lang="es-CO" sz="1333" dirty="0">
              <a:solidFill>
                <a:srgbClr val="5E5E5E"/>
              </a:solidFill>
              <a:latin typeface="Segoe UI" panose="020B0502040204020203" pitchFamily="34" charset="0"/>
              <a:cs typeface="Segoe UI" panose="020B0502040204020203" pitchFamily="34" charset="0"/>
            </a:endParaRPr>
          </a:p>
          <a:p>
            <a:pPr marL="228589" indent="-228589" defTabSz="609585">
              <a:buFont typeface="Arial" panose="020B0604020202020204" pitchFamily="34" charset="0"/>
              <a:buChar char="•"/>
              <a:tabLst>
                <a:tab pos="360662" algn="l"/>
              </a:tabLst>
              <a:defRPr/>
            </a:pPr>
            <a:r>
              <a:rPr lang="es-CO" sz="1333" b="1" dirty="0">
                <a:solidFill>
                  <a:srgbClr val="11A09A"/>
                </a:solidFill>
                <a:latin typeface="Segoe UI" panose="020B0502040204020203" pitchFamily="34" charset="0"/>
                <a:cs typeface="Segoe UI" panose="020B0502040204020203" pitchFamily="34" charset="0"/>
              </a:rPr>
              <a:t>Trabajo conjunto CARs, Ambiente, Vivienda, PNN</a:t>
            </a:r>
          </a:p>
          <a:p>
            <a:pPr marL="228589" indent="-228589" defTabSz="609585">
              <a:buFont typeface="Arial" panose="020B0604020202020204" pitchFamily="34" charset="0"/>
              <a:buChar char="•"/>
              <a:tabLst>
                <a:tab pos="360662" algn="l"/>
              </a:tabLst>
              <a:defRPr/>
            </a:pPr>
            <a:r>
              <a:rPr lang="es-CO" sz="1333" b="1" dirty="0">
                <a:solidFill>
                  <a:srgbClr val="11A09A"/>
                </a:solidFill>
                <a:latin typeface="Segoe UI" panose="020B0502040204020203" pitchFamily="34" charset="0"/>
                <a:cs typeface="Segoe UI" panose="020B0502040204020203" pitchFamily="34" charset="0"/>
              </a:rPr>
              <a:t>Reestructuración del IGAC</a:t>
            </a:r>
          </a:p>
        </p:txBody>
      </p:sp>
      <p:sp>
        <p:nvSpPr>
          <p:cNvPr id="203" name="Rectángulo 202">
            <a:extLst>
              <a:ext uri="{FF2B5EF4-FFF2-40B4-BE49-F238E27FC236}">
                <a16:creationId xmlns:a16="http://schemas.microsoft.com/office/drawing/2014/main" id="{DC0057A3-9CA7-4C63-966F-E31E857574C6}"/>
              </a:ext>
            </a:extLst>
          </p:cNvPr>
          <p:cNvSpPr/>
          <p:nvPr/>
        </p:nvSpPr>
        <p:spPr>
          <a:xfrm>
            <a:off x="8409458" y="5221187"/>
            <a:ext cx="4220476" cy="912814"/>
          </a:xfrm>
          <a:prstGeom prst="rect">
            <a:avLst/>
          </a:prstGeom>
        </p:spPr>
        <p:txBody>
          <a:bodyPr wrap="square">
            <a:spAutoFit/>
          </a:bodyPr>
          <a:lstStyle/>
          <a:p>
            <a:pPr marL="239178" indent="-239178" defTabSz="609585">
              <a:buFont typeface="Arial" panose="020B0604020202020204" pitchFamily="34" charset="0"/>
              <a:buChar char="•"/>
              <a:tabLst>
                <a:tab pos="239178" algn="l"/>
              </a:tabLst>
              <a:defRPr/>
            </a:pPr>
            <a:r>
              <a:rPr lang="es-CO" sz="1333" b="1" dirty="0">
                <a:solidFill>
                  <a:srgbClr val="11A09A"/>
                </a:solidFill>
                <a:latin typeface="Segoe UI" panose="020B0502040204020203" pitchFamily="34" charset="0"/>
                <a:cs typeface="Segoe UI" panose="020B0502040204020203" pitchFamily="34" charset="0"/>
              </a:rPr>
              <a:t>Sistema de Administración del Territorio</a:t>
            </a:r>
          </a:p>
          <a:p>
            <a:pPr marL="239178" indent="-239178" defTabSz="609585">
              <a:buFont typeface="Arial" panose="020B0604020202020204" pitchFamily="34" charset="0"/>
              <a:buChar char="•"/>
              <a:tabLst>
                <a:tab pos="239178" algn="l"/>
              </a:tabLst>
              <a:defRPr/>
            </a:pPr>
            <a:r>
              <a:rPr lang="es-CO" sz="1333" b="1" dirty="0">
                <a:solidFill>
                  <a:srgbClr val="11A09A"/>
                </a:solidFill>
                <a:latin typeface="Segoe UI" panose="020B0502040204020203" pitchFamily="34" charset="0"/>
                <a:cs typeface="Segoe UI" panose="020B0502040204020203" pitchFamily="34" charset="0"/>
              </a:rPr>
              <a:t>Atlas digital (Colombia en Mapas)</a:t>
            </a:r>
          </a:p>
          <a:p>
            <a:pPr marL="239178" indent="-239178" defTabSz="609585">
              <a:buFont typeface="Arial" panose="020B0604020202020204" pitchFamily="34" charset="0"/>
              <a:buChar char="•"/>
              <a:tabLst>
                <a:tab pos="239178" algn="l"/>
              </a:tabLst>
              <a:defRPr/>
            </a:pPr>
            <a:r>
              <a:rPr lang="es-CO" sz="1333" b="1" dirty="0">
                <a:solidFill>
                  <a:srgbClr val="11A09A"/>
                </a:solidFill>
                <a:latin typeface="Segoe UI" panose="020B0502040204020203" pitchFamily="34" charset="0"/>
                <a:cs typeface="Segoe UI" panose="020B0502040204020203" pitchFamily="34" charset="0"/>
              </a:rPr>
              <a:t>Notarías digitales.</a:t>
            </a:r>
          </a:p>
          <a:p>
            <a:pPr marL="239178" indent="-239178" defTabSz="609585">
              <a:buFont typeface="Arial" panose="020B0604020202020204" pitchFamily="34" charset="0"/>
              <a:buChar char="•"/>
              <a:tabLst>
                <a:tab pos="239178" algn="l"/>
              </a:tabLst>
              <a:defRPr/>
            </a:pPr>
            <a:r>
              <a:rPr lang="es-CO" sz="1333" b="1" dirty="0">
                <a:solidFill>
                  <a:srgbClr val="11A09A"/>
                </a:solidFill>
                <a:latin typeface="Segoe UI" panose="020B0502040204020203" pitchFamily="34" charset="0"/>
                <a:cs typeface="Segoe UI" panose="020B0502040204020203" pitchFamily="34" charset="0"/>
              </a:rPr>
              <a:t>Conformación de la ICDE</a:t>
            </a:r>
          </a:p>
        </p:txBody>
      </p:sp>
      <p:cxnSp>
        <p:nvCxnSpPr>
          <p:cNvPr id="204" name="5 Conector recto">
            <a:extLst>
              <a:ext uri="{FF2B5EF4-FFF2-40B4-BE49-F238E27FC236}">
                <a16:creationId xmlns:a16="http://schemas.microsoft.com/office/drawing/2014/main" id="{0F290348-BF84-46D0-95F2-FDBA1B07E57F}"/>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205" name="17 Rectángulo">
            <a:extLst>
              <a:ext uri="{FF2B5EF4-FFF2-40B4-BE49-F238E27FC236}">
                <a16:creationId xmlns:a16="http://schemas.microsoft.com/office/drawing/2014/main" id="{833F6705-E79C-4C49-AB48-F65056AA6CFC}"/>
              </a:ext>
            </a:extLst>
          </p:cNvPr>
          <p:cNvSpPr/>
          <p:nvPr/>
        </p:nvSpPr>
        <p:spPr>
          <a:xfrm>
            <a:off x="380545" y="156601"/>
            <a:ext cx="5715457" cy="615553"/>
          </a:xfrm>
          <a:prstGeom prst="rect">
            <a:avLst/>
          </a:prstGeom>
          <a:solidFill>
            <a:schemeClr val="bg1"/>
          </a:solidFill>
        </p:spPr>
        <p:txBody>
          <a:bodyPr wrap="square">
            <a:noAutofit/>
          </a:bodyPr>
          <a:lstStyle/>
          <a:p>
            <a:pPr defTabSz="609585">
              <a:defRPr/>
            </a:pPr>
            <a:r>
              <a:rPr lang="es-CO" sz="3200" b="1" dirty="0">
                <a:solidFill>
                  <a:srgbClr val="004A84"/>
                </a:solidFill>
                <a:latin typeface="Segoe UI" pitchFamily="34" charset="0"/>
                <a:cs typeface="Segoe UI" pitchFamily="34" charset="0"/>
              </a:rPr>
              <a:t>Estado de la política pública</a:t>
            </a:r>
          </a:p>
        </p:txBody>
      </p:sp>
    </p:spTree>
    <p:extLst>
      <p:ext uri="{BB962C8B-B14F-4D97-AF65-F5344CB8AC3E}">
        <p14:creationId xmlns:p14="http://schemas.microsoft.com/office/powerpoint/2010/main" val="375283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40">
            <a:extLst>
              <a:ext uri="{FF2B5EF4-FFF2-40B4-BE49-F238E27FC236}">
                <a16:creationId xmlns:a16="http://schemas.microsoft.com/office/drawing/2014/main" id="{E400D243-1CAF-4766-A9C1-B14502060265}"/>
              </a:ext>
            </a:extLst>
          </p:cNvPr>
          <p:cNvSpPr/>
          <p:nvPr/>
        </p:nvSpPr>
        <p:spPr>
          <a:xfrm>
            <a:off x="2" y="5747667"/>
            <a:ext cx="4305905" cy="95604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sz="2400">
              <a:solidFill>
                <a:prstClr val="black"/>
              </a:solidFill>
              <a:latin typeface="Segoe UI"/>
            </a:endParaRPr>
          </a:p>
        </p:txBody>
      </p:sp>
      <p:cxnSp>
        <p:nvCxnSpPr>
          <p:cNvPr id="63" name="Conector recto 62">
            <a:extLst>
              <a:ext uri="{FF2B5EF4-FFF2-40B4-BE49-F238E27FC236}">
                <a16:creationId xmlns:a16="http://schemas.microsoft.com/office/drawing/2014/main" id="{E1E6BCAF-1873-44F3-BDE4-636444B05BD9}"/>
              </a:ext>
            </a:extLst>
          </p:cNvPr>
          <p:cNvCxnSpPr>
            <a:cxnSpLocks/>
            <a:stCxn id="14" idx="3"/>
            <a:endCxn id="68" idx="2"/>
          </p:cNvCxnSpPr>
          <p:nvPr/>
        </p:nvCxnSpPr>
        <p:spPr>
          <a:xfrm>
            <a:off x="5768387" y="3039055"/>
            <a:ext cx="370429" cy="0"/>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71" name="Conector recto 70">
            <a:extLst>
              <a:ext uri="{FF2B5EF4-FFF2-40B4-BE49-F238E27FC236}">
                <a16:creationId xmlns:a16="http://schemas.microsoft.com/office/drawing/2014/main" id="{960E1BEE-B937-483A-8285-63717B7B12C5}"/>
              </a:ext>
            </a:extLst>
          </p:cNvPr>
          <p:cNvCxnSpPr>
            <a:cxnSpLocks/>
            <a:stCxn id="5" idx="3"/>
            <a:endCxn id="72" idx="2"/>
          </p:cNvCxnSpPr>
          <p:nvPr/>
        </p:nvCxnSpPr>
        <p:spPr>
          <a:xfrm>
            <a:off x="5738015" y="1567012"/>
            <a:ext cx="400800" cy="0"/>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74" name="Conector recto 73">
            <a:extLst>
              <a:ext uri="{FF2B5EF4-FFF2-40B4-BE49-F238E27FC236}">
                <a16:creationId xmlns:a16="http://schemas.microsoft.com/office/drawing/2014/main" id="{06486E83-91FD-4F13-AC5F-E166931E7317}"/>
              </a:ext>
            </a:extLst>
          </p:cNvPr>
          <p:cNvCxnSpPr>
            <a:cxnSpLocks/>
            <a:stCxn id="19" idx="3"/>
            <a:endCxn id="75" idx="2"/>
          </p:cNvCxnSpPr>
          <p:nvPr/>
        </p:nvCxnSpPr>
        <p:spPr>
          <a:xfrm>
            <a:off x="5768387" y="4557219"/>
            <a:ext cx="370429" cy="0"/>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77" name="Conector recto 76">
            <a:extLst>
              <a:ext uri="{FF2B5EF4-FFF2-40B4-BE49-F238E27FC236}">
                <a16:creationId xmlns:a16="http://schemas.microsoft.com/office/drawing/2014/main" id="{513FBA44-CBFF-4138-9403-9687D85BA8C2}"/>
              </a:ext>
            </a:extLst>
          </p:cNvPr>
          <p:cNvCxnSpPr>
            <a:cxnSpLocks/>
            <a:stCxn id="24" idx="3"/>
            <a:endCxn id="78" idx="2"/>
          </p:cNvCxnSpPr>
          <p:nvPr/>
        </p:nvCxnSpPr>
        <p:spPr>
          <a:xfrm>
            <a:off x="5738015" y="6048540"/>
            <a:ext cx="400800" cy="0"/>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37" name="Conector recto 36">
            <a:extLst>
              <a:ext uri="{FF2B5EF4-FFF2-40B4-BE49-F238E27FC236}">
                <a16:creationId xmlns:a16="http://schemas.microsoft.com/office/drawing/2014/main" id="{65EE0A2B-6CC6-41E5-BDDD-6F32FFD74D14}"/>
              </a:ext>
            </a:extLst>
          </p:cNvPr>
          <p:cNvCxnSpPr>
            <a:cxnSpLocks/>
            <a:stCxn id="10" idx="6"/>
            <a:endCxn id="13" idx="2"/>
          </p:cNvCxnSpPr>
          <p:nvPr/>
        </p:nvCxnSpPr>
        <p:spPr>
          <a:xfrm flipV="1">
            <a:off x="1581291" y="1567014"/>
            <a:ext cx="531116" cy="1"/>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36" name="Conector recto 35">
            <a:extLst>
              <a:ext uri="{FF2B5EF4-FFF2-40B4-BE49-F238E27FC236}">
                <a16:creationId xmlns:a16="http://schemas.microsoft.com/office/drawing/2014/main" id="{505BA733-C3BF-4617-9341-006DBC280E9C}"/>
              </a:ext>
            </a:extLst>
          </p:cNvPr>
          <p:cNvCxnSpPr>
            <a:cxnSpLocks/>
            <a:stCxn id="15" idx="6"/>
            <a:endCxn id="18" idx="2"/>
          </p:cNvCxnSpPr>
          <p:nvPr/>
        </p:nvCxnSpPr>
        <p:spPr>
          <a:xfrm flipV="1">
            <a:off x="1611663" y="3039057"/>
            <a:ext cx="531116" cy="1"/>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33" name="Conector recto 32">
            <a:extLst>
              <a:ext uri="{FF2B5EF4-FFF2-40B4-BE49-F238E27FC236}">
                <a16:creationId xmlns:a16="http://schemas.microsoft.com/office/drawing/2014/main" id="{5B977975-59DE-437C-90FD-C52E43ACA2EF}"/>
              </a:ext>
            </a:extLst>
          </p:cNvPr>
          <p:cNvCxnSpPr>
            <a:cxnSpLocks/>
            <a:stCxn id="25" idx="6"/>
            <a:endCxn id="28" idx="2"/>
          </p:cNvCxnSpPr>
          <p:nvPr/>
        </p:nvCxnSpPr>
        <p:spPr>
          <a:xfrm flipV="1">
            <a:off x="1581291" y="6048542"/>
            <a:ext cx="531116" cy="1"/>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cxnSp>
        <p:nvCxnSpPr>
          <p:cNvPr id="30" name="Conector recto 29">
            <a:extLst>
              <a:ext uri="{FF2B5EF4-FFF2-40B4-BE49-F238E27FC236}">
                <a16:creationId xmlns:a16="http://schemas.microsoft.com/office/drawing/2014/main" id="{95E2FF11-F203-41C8-9F15-CE9DBF0BD450}"/>
              </a:ext>
            </a:extLst>
          </p:cNvPr>
          <p:cNvCxnSpPr>
            <a:cxnSpLocks/>
            <a:stCxn id="20" idx="6"/>
            <a:endCxn id="23" idx="2"/>
          </p:cNvCxnSpPr>
          <p:nvPr/>
        </p:nvCxnSpPr>
        <p:spPr>
          <a:xfrm flipV="1">
            <a:off x="1611663" y="4557221"/>
            <a:ext cx="531116" cy="1"/>
          </a:xfrm>
          <a:prstGeom prst="line">
            <a:avLst/>
          </a:prstGeom>
          <a:ln w="57150">
            <a:solidFill>
              <a:srgbClr val="E7E6E6"/>
            </a:solidFill>
          </a:ln>
        </p:spPr>
        <p:style>
          <a:lnRef idx="1">
            <a:schemeClr val="accent3"/>
          </a:lnRef>
          <a:fillRef idx="0">
            <a:schemeClr val="accent3"/>
          </a:fillRef>
          <a:effectRef idx="0">
            <a:schemeClr val="accent3"/>
          </a:effectRef>
          <a:fontRef idx="minor">
            <a:schemeClr val="tx1"/>
          </a:fontRef>
        </p:style>
      </p:cxnSp>
      <p:sp>
        <p:nvSpPr>
          <p:cNvPr id="5" name="Rectángulo: esquinas redondeadas 4">
            <a:extLst>
              <a:ext uri="{FF2B5EF4-FFF2-40B4-BE49-F238E27FC236}">
                <a16:creationId xmlns:a16="http://schemas.microsoft.com/office/drawing/2014/main" id="{AC309D16-58A4-4AAA-B15B-F1B1885EF8D3}"/>
              </a:ext>
            </a:extLst>
          </p:cNvPr>
          <p:cNvSpPr/>
          <p:nvPr/>
        </p:nvSpPr>
        <p:spPr>
          <a:xfrm>
            <a:off x="2331091" y="1086960"/>
            <a:ext cx="3406925" cy="960104"/>
          </a:xfrm>
          <a:prstGeom prst="roundRect">
            <a:avLst/>
          </a:prstGeom>
          <a:noFill/>
          <a:ln w="38100">
            <a:solidFill>
              <a:srgbClr val="06538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s-US" sz="1867">
                <a:solidFill>
                  <a:srgbClr val="065381"/>
                </a:solidFill>
                <a:latin typeface="Segoe UI" panose="020B0502040204020203" pitchFamily="34" charset="0"/>
                <a:cs typeface="Segoe UI" panose="020B0502040204020203" pitchFamily="34" charset="0"/>
              </a:rPr>
              <a:t>Disposiciones generales del Servicio público</a:t>
            </a:r>
          </a:p>
        </p:txBody>
      </p:sp>
      <p:sp>
        <p:nvSpPr>
          <p:cNvPr id="10" name="Oval 28">
            <a:extLst>
              <a:ext uri="{FF2B5EF4-FFF2-40B4-BE49-F238E27FC236}">
                <a16:creationId xmlns:a16="http://schemas.microsoft.com/office/drawing/2014/main" id="{477EEC9F-6FDB-43BB-A53E-6C905D40544E}"/>
              </a:ext>
            </a:extLst>
          </p:cNvPr>
          <p:cNvSpPr/>
          <p:nvPr/>
        </p:nvSpPr>
        <p:spPr>
          <a:xfrm>
            <a:off x="303391" y="928063"/>
            <a:ext cx="1277900" cy="1277900"/>
          </a:xfrm>
          <a:prstGeom prst="ellipse">
            <a:avLst/>
          </a:prstGeom>
          <a:noFill/>
          <a:ln w="38100">
            <a:solidFill>
              <a:srgbClr val="06538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867">
              <a:solidFill>
                <a:srgbClr val="065381"/>
              </a:solidFill>
              <a:latin typeface="Segoe UI" panose="020B0502040204020203" pitchFamily="34" charset="0"/>
              <a:cs typeface="Segoe UI" panose="020B0502040204020203" pitchFamily="34" charset="0"/>
            </a:endParaRPr>
          </a:p>
        </p:txBody>
      </p:sp>
      <p:sp>
        <p:nvSpPr>
          <p:cNvPr id="11" name="Oval 28">
            <a:extLst>
              <a:ext uri="{FF2B5EF4-FFF2-40B4-BE49-F238E27FC236}">
                <a16:creationId xmlns:a16="http://schemas.microsoft.com/office/drawing/2014/main" id="{A2F60407-239A-4ABE-89DD-F05D409CE7B2}"/>
              </a:ext>
            </a:extLst>
          </p:cNvPr>
          <p:cNvSpPr/>
          <p:nvPr/>
        </p:nvSpPr>
        <p:spPr>
          <a:xfrm>
            <a:off x="415791" y="1040463"/>
            <a:ext cx="1053100" cy="1053100"/>
          </a:xfrm>
          <a:prstGeom prst="ellipse">
            <a:avLst/>
          </a:prstGeom>
          <a:solidFill>
            <a:srgbClr val="065381"/>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13" name="Oval 28">
            <a:extLst>
              <a:ext uri="{FF2B5EF4-FFF2-40B4-BE49-F238E27FC236}">
                <a16:creationId xmlns:a16="http://schemas.microsoft.com/office/drawing/2014/main" id="{496C1EC1-30BA-4BB5-9D24-0628C117506F}"/>
              </a:ext>
            </a:extLst>
          </p:cNvPr>
          <p:cNvSpPr/>
          <p:nvPr/>
        </p:nvSpPr>
        <p:spPr>
          <a:xfrm>
            <a:off x="2112408" y="1356011"/>
            <a:ext cx="422005" cy="422005"/>
          </a:xfrm>
          <a:prstGeom prst="ellipse">
            <a:avLst/>
          </a:prstGeom>
          <a:solidFill>
            <a:srgbClr val="06538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1219108">
              <a:defRPr/>
            </a:pPr>
            <a:r>
              <a:rPr lang="en-US" sz="1333" b="1">
                <a:solidFill>
                  <a:prstClr val="white"/>
                </a:solidFill>
                <a:latin typeface="Segoe UI" panose="020B0502040204020203" pitchFamily="34" charset="0"/>
                <a:cs typeface="Segoe UI" panose="020B0502040204020203" pitchFamily="34" charset="0"/>
              </a:rPr>
              <a:t>1</a:t>
            </a:r>
          </a:p>
        </p:txBody>
      </p:sp>
      <p:sp>
        <p:nvSpPr>
          <p:cNvPr id="14" name="Rectángulo: esquinas redondeadas 13">
            <a:extLst>
              <a:ext uri="{FF2B5EF4-FFF2-40B4-BE49-F238E27FC236}">
                <a16:creationId xmlns:a16="http://schemas.microsoft.com/office/drawing/2014/main" id="{400F8E7F-A597-4774-AF14-B70A3FE484EF}"/>
              </a:ext>
            </a:extLst>
          </p:cNvPr>
          <p:cNvSpPr/>
          <p:nvPr/>
        </p:nvSpPr>
        <p:spPr>
          <a:xfrm>
            <a:off x="2361460" y="2559003"/>
            <a:ext cx="3406925" cy="960104"/>
          </a:xfrm>
          <a:prstGeom prst="roundRect">
            <a:avLst/>
          </a:prstGeom>
          <a:noFill/>
          <a:ln w="38100">
            <a:solidFill>
              <a:srgbClr val="4296B7"/>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s-US" sz="1867">
                <a:solidFill>
                  <a:srgbClr val="065381"/>
                </a:solidFill>
                <a:latin typeface="Segoe UI" panose="020B0502040204020203" pitchFamily="34" charset="0"/>
                <a:cs typeface="Segoe UI" panose="020B0502040204020203" pitchFamily="34" charset="0"/>
              </a:rPr>
              <a:t>Procedimientos del enfoque multipropósito</a:t>
            </a:r>
          </a:p>
        </p:txBody>
      </p:sp>
      <p:sp>
        <p:nvSpPr>
          <p:cNvPr id="15" name="Oval 28">
            <a:extLst>
              <a:ext uri="{FF2B5EF4-FFF2-40B4-BE49-F238E27FC236}">
                <a16:creationId xmlns:a16="http://schemas.microsoft.com/office/drawing/2014/main" id="{D2289057-8AE4-4D1A-85DD-65A6CEE00E42}"/>
              </a:ext>
            </a:extLst>
          </p:cNvPr>
          <p:cNvSpPr/>
          <p:nvPr/>
        </p:nvSpPr>
        <p:spPr>
          <a:xfrm>
            <a:off x="333763" y="2400107"/>
            <a:ext cx="1277900" cy="1277900"/>
          </a:xfrm>
          <a:prstGeom prst="ellipse">
            <a:avLst/>
          </a:prstGeom>
          <a:noFill/>
          <a:ln w="38100">
            <a:solidFill>
              <a:srgbClr val="4296B7"/>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867">
              <a:solidFill>
                <a:srgbClr val="065381"/>
              </a:solidFill>
              <a:latin typeface="Segoe UI" panose="020B0502040204020203" pitchFamily="34" charset="0"/>
              <a:cs typeface="Segoe UI" panose="020B0502040204020203" pitchFamily="34" charset="0"/>
            </a:endParaRPr>
          </a:p>
        </p:txBody>
      </p:sp>
      <p:sp>
        <p:nvSpPr>
          <p:cNvPr id="16" name="Oval 28">
            <a:extLst>
              <a:ext uri="{FF2B5EF4-FFF2-40B4-BE49-F238E27FC236}">
                <a16:creationId xmlns:a16="http://schemas.microsoft.com/office/drawing/2014/main" id="{54679456-172F-4FC4-9317-E1BBD96266E7}"/>
              </a:ext>
            </a:extLst>
          </p:cNvPr>
          <p:cNvSpPr/>
          <p:nvPr/>
        </p:nvSpPr>
        <p:spPr>
          <a:xfrm>
            <a:off x="446163" y="2512507"/>
            <a:ext cx="1053100" cy="1053100"/>
          </a:xfrm>
          <a:prstGeom prst="ellipse">
            <a:avLst/>
          </a:prstGeom>
          <a:solidFill>
            <a:srgbClr val="4296B7"/>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18" name="Oval 28">
            <a:extLst>
              <a:ext uri="{FF2B5EF4-FFF2-40B4-BE49-F238E27FC236}">
                <a16:creationId xmlns:a16="http://schemas.microsoft.com/office/drawing/2014/main" id="{F68D3948-223D-47D9-A067-34E4BE9EC977}"/>
              </a:ext>
            </a:extLst>
          </p:cNvPr>
          <p:cNvSpPr/>
          <p:nvPr/>
        </p:nvSpPr>
        <p:spPr>
          <a:xfrm>
            <a:off x="2142779" y="2828052"/>
            <a:ext cx="422005" cy="422005"/>
          </a:xfrm>
          <a:prstGeom prst="ellipse">
            <a:avLst/>
          </a:prstGeom>
          <a:solidFill>
            <a:srgbClr val="4296B7"/>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1219108"/>
            <a:r>
              <a:rPr lang="en-US" sz="1333" b="1">
                <a:solidFill>
                  <a:prstClr val="white"/>
                </a:solidFill>
                <a:latin typeface="Segoe UI" panose="020B0502040204020203" pitchFamily="34" charset="0"/>
                <a:cs typeface="Segoe UI" panose="020B0502040204020203" pitchFamily="34" charset="0"/>
              </a:rPr>
              <a:t>2</a:t>
            </a:r>
          </a:p>
        </p:txBody>
      </p:sp>
      <p:sp>
        <p:nvSpPr>
          <p:cNvPr id="19" name="Rectángulo: esquinas redondeadas 18">
            <a:extLst>
              <a:ext uri="{FF2B5EF4-FFF2-40B4-BE49-F238E27FC236}">
                <a16:creationId xmlns:a16="http://schemas.microsoft.com/office/drawing/2014/main" id="{1D68406F-E0BC-4859-9C90-C630EBD19D01}"/>
              </a:ext>
            </a:extLst>
          </p:cNvPr>
          <p:cNvSpPr/>
          <p:nvPr/>
        </p:nvSpPr>
        <p:spPr>
          <a:xfrm>
            <a:off x="2361460" y="4077167"/>
            <a:ext cx="3406925" cy="960104"/>
          </a:xfrm>
          <a:prstGeom prst="roundRect">
            <a:avLst/>
          </a:prstGeom>
          <a:noFill/>
          <a:ln w="38100">
            <a:solidFill>
              <a:srgbClr val="51B7C4"/>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s-US" sz="1867">
                <a:solidFill>
                  <a:srgbClr val="065381"/>
                </a:solidFill>
                <a:latin typeface="Segoe UI" panose="020B0502040204020203" pitchFamily="34" charset="0"/>
                <a:cs typeface="Segoe UI" panose="020B0502040204020203" pitchFamily="34" charset="0"/>
              </a:rPr>
              <a:t>Información Económica Catastral</a:t>
            </a:r>
          </a:p>
        </p:txBody>
      </p:sp>
      <p:sp>
        <p:nvSpPr>
          <p:cNvPr id="20" name="Oval 28">
            <a:extLst>
              <a:ext uri="{FF2B5EF4-FFF2-40B4-BE49-F238E27FC236}">
                <a16:creationId xmlns:a16="http://schemas.microsoft.com/office/drawing/2014/main" id="{F3BDD8C8-1946-4EE0-A485-AE66D6702902}"/>
              </a:ext>
            </a:extLst>
          </p:cNvPr>
          <p:cNvSpPr/>
          <p:nvPr/>
        </p:nvSpPr>
        <p:spPr>
          <a:xfrm>
            <a:off x="333763" y="3918271"/>
            <a:ext cx="1277900" cy="1277900"/>
          </a:xfrm>
          <a:prstGeom prst="ellipse">
            <a:avLst/>
          </a:prstGeom>
          <a:noFill/>
          <a:ln w="38100">
            <a:solidFill>
              <a:srgbClr val="51B7C4"/>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867">
              <a:solidFill>
                <a:srgbClr val="065381"/>
              </a:solidFill>
              <a:latin typeface="Segoe UI" panose="020B0502040204020203" pitchFamily="34" charset="0"/>
              <a:cs typeface="Segoe UI" panose="020B0502040204020203" pitchFamily="34" charset="0"/>
            </a:endParaRPr>
          </a:p>
        </p:txBody>
      </p:sp>
      <p:sp>
        <p:nvSpPr>
          <p:cNvPr id="21" name="Oval 28">
            <a:extLst>
              <a:ext uri="{FF2B5EF4-FFF2-40B4-BE49-F238E27FC236}">
                <a16:creationId xmlns:a16="http://schemas.microsoft.com/office/drawing/2014/main" id="{AC35668B-D1C2-43FE-99DA-A3940A5F120B}"/>
              </a:ext>
            </a:extLst>
          </p:cNvPr>
          <p:cNvSpPr/>
          <p:nvPr/>
        </p:nvSpPr>
        <p:spPr>
          <a:xfrm>
            <a:off x="446163" y="4030671"/>
            <a:ext cx="1053100" cy="1053100"/>
          </a:xfrm>
          <a:prstGeom prst="ellipse">
            <a:avLst/>
          </a:prstGeom>
          <a:solidFill>
            <a:srgbClr val="51B7C4"/>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23" name="Oval 28">
            <a:extLst>
              <a:ext uri="{FF2B5EF4-FFF2-40B4-BE49-F238E27FC236}">
                <a16:creationId xmlns:a16="http://schemas.microsoft.com/office/drawing/2014/main" id="{642A44BE-9983-4A23-9566-F0BF22BB3B69}"/>
              </a:ext>
            </a:extLst>
          </p:cNvPr>
          <p:cNvSpPr/>
          <p:nvPr/>
        </p:nvSpPr>
        <p:spPr>
          <a:xfrm>
            <a:off x="2142779" y="4346216"/>
            <a:ext cx="422005" cy="422005"/>
          </a:xfrm>
          <a:prstGeom prst="ellipse">
            <a:avLst/>
          </a:prstGeom>
          <a:solidFill>
            <a:srgbClr val="51B7C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1219108"/>
            <a:r>
              <a:rPr lang="en-US" sz="1333" b="1">
                <a:solidFill>
                  <a:prstClr val="white"/>
                </a:solidFill>
                <a:latin typeface="Segoe UI" panose="020B0502040204020203" pitchFamily="34" charset="0"/>
                <a:cs typeface="Segoe UI" panose="020B0502040204020203" pitchFamily="34" charset="0"/>
              </a:rPr>
              <a:t>3</a:t>
            </a:r>
          </a:p>
        </p:txBody>
      </p:sp>
      <p:sp>
        <p:nvSpPr>
          <p:cNvPr id="24" name="Rectángulo: esquinas redondeadas 23">
            <a:extLst>
              <a:ext uri="{FF2B5EF4-FFF2-40B4-BE49-F238E27FC236}">
                <a16:creationId xmlns:a16="http://schemas.microsoft.com/office/drawing/2014/main" id="{C1D6B963-170C-40C6-8400-6CF8E5F0E614}"/>
              </a:ext>
            </a:extLst>
          </p:cNvPr>
          <p:cNvSpPr/>
          <p:nvPr/>
        </p:nvSpPr>
        <p:spPr>
          <a:xfrm>
            <a:off x="2331091" y="5568488"/>
            <a:ext cx="3406925" cy="960104"/>
          </a:xfrm>
          <a:prstGeom prst="roundRect">
            <a:avLst/>
          </a:prstGeom>
          <a:noFill/>
          <a:ln w="38100">
            <a:solidFill>
              <a:srgbClr val="74D7CA"/>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s-US" sz="1867">
                <a:solidFill>
                  <a:srgbClr val="065381"/>
                </a:solidFill>
                <a:latin typeface="Segoe UI" panose="020B0502040204020203" pitchFamily="34" charset="0"/>
                <a:cs typeface="Segoe UI" panose="020B0502040204020203" pitchFamily="34" charset="0"/>
              </a:rPr>
              <a:t>Inspección Vigilancia y control</a:t>
            </a:r>
          </a:p>
        </p:txBody>
      </p:sp>
      <p:sp>
        <p:nvSpPr>
          <p:cNvPr id="25" name="Oval 28">
            <a:extLst>
              <a:ext uri="{FF2B5EF4-FFF2-40B4-BE49-F238E27FC236}">
                <a16:creationId xmlns:a16="http://schemas.microsoft.com/office/drawing/2014/main" id="{F0DF096F-5BF9-49DB-8523-B0958AC9FADE}"/>
              </a:ext>
            </a:extLst>
          </p:cNvPr>
          <p:cNvSpPr/>
          <p:nvPr/>
        </p:nvSpPr>
        <p:spPr>
          <a:xfrm>
            <a:off x="303391" y="5409591"/>
            <a:ext cx="1277900" cy="1277900"/>
          </a:xfrm>
          <a:prstGeom prst="ellipse">
            <a:avLst/>
          </a:prstGeom>
          <a:noFill/>
          <a:ln w="38100">
            <a:solidFill>
              <a:srgbClr val="74D7CA"/>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867">
              <a:solidFill>
                <a:srgbClr val="065381"/>
              </a:solidFill>
              <a:latin typeface="Segoe UI" panose="020B0502040204020203" pitchFamily="34" charset="0"/>
              <a:cs typeface="Segoe UI" panose="020B0502040204020203" pitchFamily="34" charset="0"/>
            </a:endParaRPr>
          </a:p>
        </p:txBody>
      </p:sp>
      <p:sp>
        <p:nvSpPr>
          <p:cNvPr id="26" name="Oval 28">
            <a:extLst>
              <a:ext uri="{FF2B5EF4-FFF2-40B4-BE49-F238E27FC236}">
                <a16:creationId xmlns:a16="http://schemas.microsoft.com/office/drawing/2014/main" id="{9195AD43-C126-469E-B6B8-9C075AB0DE70}"/>
              </a:ext>
            </a:extLst>
          </p:cNvPr>
          <p:cNvSpPr/>
          <p:nvPr/>
        </p:nvSpPr>
        <p:spPr>
          <a:xfrm>
            <a:off x="415791" y="5521991"/>
            <a:ext cx="1053100" cy="1053100"/>
          </a:xfrm>
          <a:prstGeom prst="ellipse">
            <a:avLst/>
          </a:prstGeom>
          <a:solidFill>
            <a:srgbClr val="74D7CA"/>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28" name="Oval 28">
            <a:extLst>
              <a:ext uri="{FF2B5EF4-FFF2-40B4-BE49-F238E27FC236}">
                <a16:creationId xmlns:a16="http://schemas.microsoft.com/office/drawing/2014/main" id="{A068E5F7-9133-487E-8414-BEF874A85267}"/>
              </a:ext>
            </a:extLst>
          </p:cNvPr>
          <p:cNvSpPr/>
          <p:nvPr/>
        </p:nvSpPr>
        <p:spPr>
          <a:xfrm>
            <a:off x="2112408" y="5837539"/>
            <a:ext cx="422005" cy="422005"/>
          </a:xfrm>
          <a:prstGeom prst="ellipse">
            <a:avLst/>
          </a:prstGeom>
          <a:solidFill>
            <a:srgbClr val="74D7CA"/>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1219108"/>
            <a:r>
              <a:rPr lang="en-US" sz="1333" b="1">
                <a:solidFill>
                  <a:prstClr val="white"/>
                </a:solidFill>
                <a:latin typeface="Segoe UI" panose="020B0502040204020203" pitchFamily="34" charset="0"/>
                <a:cs typeface="Segoe UI" panose="020B0502040204020203" pitchFamily="34" charset="0"/>
              </a:rPr>
              <a:t>4</a:t>
            </a:r>
          </a:p>
        </p:txBody>
      </p:sp>
      <p:cxnSp>
        <p:nvCxnSpPr>
          <p:cNvPr id="43" name="5 Conector recto">
            <a:extLst>
              <a:ext uri="{FF2B5EF4-FFF2-40B4-BE49-F238E27FC236}">
                <a16:creationId xmlns:a16="http://schemas.microsoft.com/office/drawing/2014/main" id="{04D29BED-48FA-46A7-93EC-421C2F6AA9A9}"/>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44" name="17 Rectángulo">
            <a:extLst>
              <a:ext uri="{FF2B5EF4-FFF2-40B4-BE49-F238E27FC236}">
                <a16:creationId xmlns:a16="http://schemas.microsoft.com/office/drawing/2014/main" id="{4662BA87-E9FB-4B99-A880-6C5CDDC2E447}"/>
              </a:ext>
            </a:extLst>
          </p:cNvPr>
          <p:cNvSpPr/>
          <p:nvPr/>
        </p:nvSpPr>
        <p:spPr>
          <a:xfrm>
            <a:off x="274322" y="198949"/>
            <a:ext cx="7320279" cy="615553"/>
          </a:xfrm>
          <a:prstGeom prst="rect">
            <a:avLst/>
          </a:prstGeom>
          <a:solidFill>
            <a:schemeClr val="bg1"/>
          </a:solidFill>
        </p:spPr>
        <p:txBody>
          <a:bodyPr wrap="square">
            <a:noAutofit/>
          </a:bodyPr>
          <a:lstStyle/>
          <a:p>
            <a:pPr defTabSz="609585"/>
            <a:r>
              <a:rPr lang="es-CO" sz="3200" b="1" dirty="0">
                <a:solidFill>
                  <a:srgbClr val="065381"/>
                </a:solidFill>
                <a:latin typeface="Segoe UI" pitchFamily="34" charset="0"/>
                <a:cs typeface="Segoe UI" pitchFamily="34" charset="0"/>
              </a:rPr>
              <a:t>Estructura Decreto 148 de 2020</a:t>
            </a:r>
          </a:p>
        </p:txBody>
      </p:sp>
      <p:sp>
        <p:nvSpPr>
          <p:cNvPr id="59" name="CuadroTexto 58">
            <a:extLst>
              <a:ext uri="{FF2B5EF4-FFF2-40B4-BE49-F238E27FC236}">
                <a16:creationId xmlns:a16="http://schemas.microsoft.com/office/drawing/2014/main" id="{2BF16FE7-EA4D-4BDF-9EB9-E3FD805D5005}"/>
              </a:ext>
            </a:extLst>
          </p:cNvPr>
          <p:cNvSpPr txBox="1"/>
          <p:nvPr/>
        </p:nvSpPr>
        <p:spPr>
          <a:xfrm>
            <a:off x="6709110" y="1013013"/>
            <a:ext cx="3088089" cy="1077218"/>
          </a:xfrm>
          <a:prstGeom prst="rect">
            <a:avLst/>
          </a:prstGeom>
          <a:noFill/>
        </p:spPr>
        <p:txBody>
          <a:bodyPr wrap="none" rtlCol="0">
            <a:spAutoFit/>
          </a:bodyPr>
          <a:lstStyle/>
          <a:p>
            <a:pPr defTabSz="609585"/>
            <a:r>
              <a:rPr lang="es-US" sz="1600">
                <a:solidFill>
                  <a:prstClr val="black"/>
                </a:solidFill>
                <a:latin typeface="Segoe UI" panose="020B0502040204020203" pitchFamily="34" charset="0"/>
                <a:cs typeface="Segoe UI" panose="020B0502040204020203" pitchFamily="34" charset="0"/>
              </a:rPr>
              <a:t>Definiciones, Principios</a:t>
            </a:r>
          </a:p>
          <a:p>
            <a:pPr defTabSz="609585"/>
            <a:r>
              <a:rPr lang="es-US" sz="1600">
                <a:solidFill>
                  <a:prstClr val="black"/>
                </a:solidFill>
                <a:latin typeface="Segoe UI" panose="020B0502040204020203" pitchFamily="34" charset="0"/>
                <a:cs typeface="Segoe UI" panose="020B0502040204020203" pitchFamily="34" charset="0"/>
              </a:rPr>
              <a:t>Objetivos de la Gestión catastral</a:t>
            </a:r>
          </a:p>
          <a:p>
            <a:pPr defTabSz="609585"/>
            <a:r>
              <a:rPr lang="es-US" sz="1600">
                <a:solidFill>
                  <a:prstClr val="black"/>
                </a:solidFill>
                <a:latin typeface="Segoe UI" panose="020B0502040204020203" pitchFamily="34" charset="0"/>
                <a:cs typeface="Segoe UI" panose="020B0502040204020203" pitchFamily="34" charset="0"/>
              </a:rPr>
              <a:t>Intervinientes</a:t>
            </a:r>
          </a:p>
          <a:p>
            <a:pPr defTabSz="609585"/>
            <a:endParaRPr lang="es-US" sz="1600">
              <a:solidFill>
                <a:prstClr val="black"/>
              </a:solidFill>
              <a:latin typeface="Segoe UI" panose="020B0502040204020203" pitchFamily="34" charset="0"/>
              <a:cs typeface="Segoe UI" panose="020B0502040204020203" pitchFamily="34" charset="0"/>
            </a:endParaRPr>
          </a:p>
        </p:txBody>
      </p:sp>
      <p:sp>
        <p:nvSpPr>
          <p:cNvPr id="60" name="CuadroTexto 59">
            <a:extLst>
              <a:ext uri="{FF2B5EF4-FFF2-40B4-BE49-F238E27FC236}">
                <a16:creationId xmlns:a16="http://schemas.microsoft.com/office/drawing/2014/main" id="{F832A1BD-C8C7-41B5-849A-71E03F017E19}"/>
              </a:ext>
            </a:extLst>
          </p:cNvPr>
          <p:cNvSpPr txBox="1"/>
          <p:nvPr/>
        </p:nvSpPr>
        <p:spPr>
          <a:xfrm>
            <a:off x="6724110" y="1983572"/>
            <a:ext cx="4545169" cy="830997"/>
          </a:xfrm>
          <a:prstGeom prst="rect">
            <a:avLst/>
          </a:prstGeom>
          <a:noFill/>
        </p:spPr>
        <p:txBody>
          <a:bodyPr wrap="square" rtlCol="0">
            <a:spAutoFit/>
          </a:bodyPr>
          <a:lstStyle/>
          <a:p>
            <a:pPr defTabSz="609585"/>
            <a:r>
              <a:rPr lang="es-US" sz="1600">
                <a:solidFill>
                  <a:prstClr val="black"/>
                </a:solidFill>
                <a:latin typeface="Segoe UI" panose="020B0502040204020203" pitchFamily="34" charset="0"/>
                <a:cs typeface="Segoe UI" panose="020B0502040204020203" pitchFamily="34" charset="0"/>
              </a:rPr>
              <a:t>Información Catastral</a:t>
            </a:r>
          </a:p>
          <a:p>
            <a:pPr defTabSz="609585"/>
            <a:r>
              <a:rPr lang="es-US" sz="1600">
                <a:solidFill>
                  <a:prstClr val="black"/>
                </a:solidFill>
                <a:latin typeface="Segoe UI" panose="020B0502040204020203" pitchFamily="34" charset="0"/>
                <a:cs typeface="Segoe UI" panose="020B0502040204020203" pitchFamily="34" charset="0"/>
              </a:rPr>
              <a:t>Procesos Catastrales</a:t>
            </a:r>
          </a:p>
          <a:p>
            <a:pPr marL="152392" indent="-152392" defTabSz="609585"/>
            <a:r>
              <a:rPr lang="es-US" sz="1600">
                <a:solidFill>
                  <a:prstClr val="black"/>
                </a:solidFill>
                <a:latin typeface="Segoe UI" panose="020B0502040204020203" pitchFamily="34" charset="0"/>
                <a:cs typeface="Segoe UI" panose="020B0502040204020203" pitchFamily="34" charset="0"/>
              </a:rPr>
              <a:t>Procedimientos del enfoque multipropósito: </a:t>
            </a:r>
          </a:p>
        </p:txBody>
      </p:sp>
      <p:sp>
        <p:nvSpPr>
          <p:cNvPr id="61" name="CuadroTexto 60">
            <a:extLst>
              <a:ext uri="{FF2B5EF4-FFF2-40B4-BE49-F238E27FC236}">
                <a16:creationId xmlns:a16="http://schemas.microsoft.com/office/drawing/2014/main" id="{C966757C-FD9D-40F2-A912-CFC265C9BD0F}"/>
              </a:ext>
            </a:extLst>
          </p:cNvPr>
          <p:cNvSpPr txBox="1"/>
          <p:nvPr/>
        </p:nvSpPr>
        <p:spPr>
          <a:xfrm>
            <a:off x="6709110" y="4113558"/>
            <a:ext cx="2932213" cy="830997"/>
          </a:xfrm>
          <a:prstGeom prst="rect">
            <a:avLst/>
          </a:prstGeom>
          <a:noFill/>
        </p:spPr>
        <p:txBody>
          <a:bodyPr wrap="none" rtlCol="0">
            <a:spAutoFit/>
          </a:bodyPr>
          <a:lstStyle/>
          <a:p>
            <a:pPr defTabSz="609585"/>
            <a:r>
              <a:rPr lang="es-US" sz="1600">
                <a:solidFill>
                  <a:prstClr val="black"/>
                </a:solidFill>
                <a:latin typeface="Segoe UI" panose="020B0502040204020203" pitchFamily="34" charset="0"/>
                <a:cs typeface="Segoe UI" panose="020B0502040204020203" pitchFamily="34" charset="0"/>
              </a:rPr>
              <a:t>Observatorio inmobiliario</a:t>
            </a:r>
          </a:p>
          <a:p>
            <a:pPr defTabSz="609585"/>
            <a:r>
              <a:rPr lang="es-US" sz="1600">
                <a:solidFill>
                  <a:prstClr val="black"/>
                </a:solidFill>
                <a:latin typeface="Segoe UI" panose="020B0502040204020203" pitchFamily="34" charset="0"/>
                <a:cs typeface="Segoe UI" panose="020B0502040204020203" pitchFamily="34" charset="0"/>
              </a:rPr>
              <a:t>Métodos de valoración predial</a:t>
            </a:r>
          </a:p>
          <a:p>
            <a:pPr defTabSz="609585"/>
            <a:r>
              <a:rPr lang="es-US" sz="1600">
                <a:solidFill>
                  <a:prstClr val="black"/>
                </a:solidFill>
                <a:latin typeface="Segoe UI" panose="020B0502040204020203" pitchFamily="34" charset="0"/>
                <a:cs typeface="Segoe UI" panose="020B0502040204020203" pitchFamily="34" charset="0"/>
              </a:rPr>
              <a:t>NUPRE</a:t>
            </a:r>
          </a:p>
        </p:txBody>
      </p:sp>
      <p:sp>
        <p:nvSpPr>
          <p:cNvPr id="62" name="CuadroTexto 61">
            <a:extLst>
              <a:ext uri="{FF2B5EF4-FFF2-40B4-BE49-F238E27FC236}">
                <a16:creationId xmlns:a16="http://schemas.microsoft.com/office/drawing/2014/main" id="{EE3603E0-1992-45D7-84C8-D2D070460786}"/>
              </a:ext>
            </a:extLst>
          </p:cNvPr>
          <p:cNvSpPr txBox="1"/>
          <p:nvPr/>
        </p:nvSpPr>
        <p:spPr>
          <a:xfrm>
            <a:off x="6709108" y="5584559"/>
            <a:ext cx="2881430" cy="830997"/>
          </a:xfrm>
          <a:prstGeom prst="rect">
            <a:avLst/>
          </a:prstGeom>
          <a:noFill/>
        </p:spPr>
        <p:txBody>
          <a:bodyPr wrap="none" rtlCol="0">
            <a:spAutoFit/>
          </a:bodyPr>
          <a:lstStyle/>
          <a:p>
            <a:pPr defTabSz="609585"/>
            <a:r>
              <a:rPr lang="es-US" sz="1600">
                <a:solidFill>
                  <a:prstClr val="black"/>
                </a:solidFill>
                <a:latin typeface="Segoe UI" panose="020B0502040204020203" pitchFamily="34" charset="0"/>
                <a:cs typeface="Segoe UI" panose="020B0502040204020203" pitchFamily="34" charset="0"/>
              </a:rPr>
              <a:t>Sujetos</a:t>
            </a:r>
          </a:p>
          <a:p>
            <a:pPr defTabSz="609585"/>
            <a:r>
              <a:rPr lang="es-US" sz="1600">
                <a:solidFill>
                  <a:prstClr val="black"/>
                </a:solidFill>
                <a:latin typeface="Segoe UI" panose="020B0502040204020203" pitchFamily="34" charset="0"/>
                <a:cs typeface="Segoe UI" panose="020B0502040204020203" pitchFamily="34" charset="0"/>
              </a:rPr>
              <a:t>Inspección, Vigilancia, Control</a:t>
            </a:r>
          </a:p>
          <a:p>
            <a:pPr defTabSz="609585"/>
            <a:r>
              <a:rPr lang="es-US" sz="1600">
                <a:solidFill>
                  <a:prstClr val="black"/>
                </a:solidFill>
                <a:latin typeface="Segoe UI" panose="020B0502040204020203" pitchFamily="34" charset="0"/>
                <a:cs typeface="Segoe UI" panose="020B0502040204020203" pitchFamily="34" charset="0"/>
              </a:rPr>
              <a:t>Sanción</a:t>
            </a:r>
          </a:p>
        </p:txBody>
      </p:sp>
      <p:sp>
        <p:nvSpPr>
          <p:cNvPr id="68" name="Oval 28">
            <a:extLst>
              <a:ext uri="{FF2B5EF4-FFF2-40B4-BE49-F238E27FC236}">
                <a16:creationId xmlns:a16="http://schemas.microsoft.com/office/drawing/2014/main" id="{EDD1C8FB-5CF2-42A5-A42C-42FF4ACF4D3A}"/>
              </a:ext>
            </a:extLst>
          </p:cNvPr>
          <p:cNvSpPr/>
          <p:nvPr/>
        </p:nvSpPr>
        <p:spPr>
          <a:xfrm>
            <a:off x="6138816" y="2828052"/>
            <a:ext cx="422005" cy="422005"/>
          </a:xfrm>
          <a:prstGeom prst="ellipse">
            <a:avLst/>
          </a:prstGeom>
          <a:solidFill>
            <a:srgbClr val="4296B7"/>
          </a:solidFill>
          <a:ln>
            <a:noFill/>
          </a:ln>
          <a:effectLst/>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72" name="Oval 28">
            <a:extLst>
              <a:ext uri="{FF2B5EF4-FFF2-40B4-BE49-F238E27FC236}">
                <a16:creationId xmlns:a16="http://schemas.microsoft.com/office/drawing/2014/main" id="{8969F745-E631-4673-B1AA-AE185BF22B11}"/>
              </a:ext>
            </a:extLst>
          </p:cNvPr>
          <p:cNvSpPr/>
          <p:nvPr/>
        </p:nvSpPr>
        <p:spPr>
          <a:xfrm>
            <a:off x="6138816" y="1356011"/>
            <a:ext cx="422005" cy="422005"/>
          </a:xfrm>
          <a:prstGeom prst="ellipse">
            <a:avLst/>
          </a:prstGeom>
          <a:solidFill>
            <a:srgbClr val="065381"/>
          </a:solidFill>
          <a:ln>
            <a:noFill/>
          </a:ln>
          <a:effectLst/>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75" name="Oval 28">
            <a:extLst>
              <a:ext uri="{FF2B5EF4-FFF2-40B4-BE49-F238E27FC236}">
                <a16:creationId xmlns:a16="http://schemas.microsoft.com/office/drawing/2014/main" id="{A5E24222-EB9D-49EB-B65C-88E4341E9DBD}"/>
              </a:ext>
            </a:extLst>
          </p:cNvPr>
          <p:cNvSpPr/>
          <p:nvPr/>
        </p:nvSpPr>
        <p:spPr>
          <a:xfrm>
            <a:off x="6138816" y="4346216"/>
            <a:ext cx="422005" cy="422005"/>
          </a:xfrm>
          <a:prstGeom prst="ellipse">
            <a:avLst/>
          </a:prstGeom>
          <a:solidFill>
            <a:srgbClr val="51B7C4"/>
          </a:solidFill>
          <a:ln>
            <a:noFill/>
          </a:ln>
          <a:effectLst/>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78" name="Oval 28">
            <a:extLst>
              <a:ext uri="{FF2B5EF4-FFF2-40B4-BE49-F238E27FC236}">
                <a16:creationId xmlns:a16="http://schemas.microsoft.com/office/drawing/2014/main" id="{52A0886A-E64F-45FD-8CF8-A14A594573C3}"/>
              </a:ext>
            </a:extLst>
          </p:cNvPr>
          <p:cNvSpPr/>
          <p:nvPr/>
        </p:nvSpPr>
        <p:spPr>
          <a:xfrm>
            <a:off x="6138816" y="5837539"/>
            <a:ext cx="422005" cy="422005"/>
          </a:xfrm>
          <a:prstGeom prst="ellipse">
            <a:avLst/>
          </a:prstGeom>
          <a:solidFill>
            <a:srgbClr val="74D7CA"/>
          </a:solidFill>
          <a:ln>
            <a:noFill/>
          </a:ln>
          <a:effectLst/>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1219108">
              <a:defRPr/>
            </a:pPr>
            <a:endParaRPr lang="en-US" sz="3201">
              <a:solidFill>
                <a:srgbClr val="FFC000"/>
              </a:solidFill>
              <a:latin typeface="Segoe UI" panose="020B0502040204020203" pitchFamily="34" charset="0"/>
              <a:cs typeface="Segoe UI" panose="020B0502040204020203" pitchFamily="34" charset="0"/>
            </a:endParaRPr>
          </a:p>
        </p:txBody>
      </p:sp>
      <p:sp>
        <p:nvSpPr>
          <p:cNvPr id="2" name="Rectángulo 1">
            <a:extLst>
              <a:ext uri="{FF2B5EF4-FFF2-40B4-BE49-F238E27FC236}">
                <a16:creationId xmlns:a16="http://schemas.microsoft.com/office/drawing/2014/main" id="{230EE470-07D8-423F-AEC0-88A9CAFB7BD3}"/>
              </a:ext>
            </a:extLst>
          </p:cNvPr>
          <p:cNvSpPr/>
          <p:nvPr/>
        </p:nvSpPr>
        <p:spPr>
          <a:xfrm>
            <a:off x="6848204" y="2738071"/>
            <a:ext cx="5376797" cy="1280160"/>
          </a:xfrm>
          <a:prstGeom prst="rect">
            <a:avLst/>
          </a:prstGeom>
        </p:spPr>
        <p:txBody>
          <a:bodyPr wrap="square" numCol="2">
            <a:noAutofit/>
          </a:bodyPr>
          <a:lstStyle/>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Barrido Predial Masivo. </a:t>
            </a: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Integración con registro. </a:t>
            </a: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Informalidad en la propiedad. </a:t>
            </a: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Actualización permanente. </a:t>
            </a:r>
          </a:p>
          <a:p>
            <a:pPr marL="152392" defTabSz="609585"/>
            <a:endParaRPr lang="es-MX" sz="1333">
              <a:solidFill>
                <a:prstClr val="black"/>
              </a:solidFill>
              <a:latin typeface="Segoe UI" panose="020B0502040204020203" pitchFamily="34" charset="0"/>
              <a:cs typeface="Segoe UI" panose="020B0502040204020203" pitchFamily="34" charset="0"/>
            </a:endParaRPr>
          </a:p>
          <a:p>
            <a:pPr marL="152392" defTabSz="609585"/>
            <a:endParaRPr lang="es-MX" sz="1333">
              <a:solidFill>
                <a:prstClr val="black"/>
              </a:solidFill>
              <a:latin typeface="Segoe UI" panose="020B0502040204020203" pitchFamily="34" charset="0"/>
              <a:cs typeface="Segoe UI" panose="020B0502040204020203" pitchFamily="34" charset="0"/>
            </a:endParaRPr>
          </a:p>
          <a:p>
            <a:pPr marL="152392" defTabSz="609585"/>
            <a:endParaRPr lang="es-MX" sz="1333">
              <a:solidFill>
                <a:prstClr val="black"/>
              </a:solidFill>
              <a:latin typeface="Segoe UI" panose="020B0502040204020203" pitchFamily="34" charset="0"/>
              <a:cs typeface="Segoe UI" panose="020B0502040204020203" pitchFamily="34" charset="0"/>
            </a:endParaRP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Interoperabilidad e integración de capas no parcelarias. </a:t>
            </a: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Servicios digitales. </a:t>
            </a:r>
          </a:p>
          <a:p>
            <a:pPr marL="152392" defTabSz="609585"/>
            <a:r>
              <a:rPr lang="es-US" sz="1333">
                <a:solidFill>
                  <a:prstClr val="black"/>
                </a:solidFill>
                <a:latin typeface="Segoe UI" panose="020B0502040204020203" pitchFamily="34" charset="0"/>
                <a:cs typeface="Segoe UI" panose="020B0502040204020203" pitchFamily="34" charset="0"/>
              </a:rPr>
              <a:t>● </a:t>
            </a:r>
            <a:r>
              <a:rPr lang="es-MX" sz="1333">
                <a:solidFill>
                  <a:prstClr val="black"/>
                </a:solidFill>
                <a:latin typeface="Segoe UI" panose="020B0502040204020203" pitchFamily="34" charset="0"/>
                <a:cs typeface="Segoe UI" panose="020B0502040204020203" pitchFamily="34" charset="0"/>
              </a:rPr>
              <a:t>Innovación y evolución continua.</a:t>
            </a:r>
            <a:endParaRPr lang="es-US" sz="1333">
              <a:solidFill>
                <a:prstClr val="black"/>
              </a:solidFill>
              <a:latin typeface="Segoe UI" panose="020B0502040204020203" pitchFamily="34" charset="0"/>
              <a:cs typeface="Segoe UI" panose="020B0502040204020203" pitchFamily="34" charset="0"/>
            </a:endParaRPr>
          </a:p>
        </p:txBody>
      </p:sp>
      <p:pic>
        <p:nvPicPr>
          <p:cNvPr id="17" name="Imagen 16" descr="Imagen que contiene dibujo&#10;&#10;Descripción generada automáticamente">
            <a:extLst>
              <a:ext uri="{FF2B5EF4-FFF2-40B4-BE49-F238E27FC236}">
                <a16:creationId xmlns:a16="http://schemas.microsoft.com/office/drawing/2014/main" id="{5DFC2C84-9D23-40E7-BA44-EA0507ADA473}"/>
              </a:ext>
            </a:extLst>
          </p:cNvPr>
          <p:cNvPicPr>
            <a:picLocks noChangeAspect="1"/>
          </p:cNvPicPr>
          <p:nvPr/>
        </p:nvPicPr>
        <p:blipFill>
          <a:blip r:embed="rId2"/>
          <a:stretch>
            <a:fillRect/>
          </a:stretch>
        </p:blipFill>
        <p:spPr>
          <a:xfrm>
            <a:off x="681224" y="4262554"/>
            <a:ext cx="602041" cy="602041"/>
          </a:xfrm>
          <a:prstGeom prst="rect">
            <a:avLst/>
          </a:prstGeom>
        </p:spPr>
      </p:pic>
      <p:pic>
        <p:nvPicPr>
          <p:cNvPr id="51" name="Imagen 50" descr="Imagen que contiene dibujo&#10;&#10;Descripción generada automáticamente">
            <a:extLst>
              <a:ext uri="{FF2B5EF4-FFF2-40B4-BE49-F238E27FC236}">
                <a16:creationId xmlns:a16="http://schemas.microsoft.com/office/drawing/2014/main" id="{8D2B2128-6615-44B8-BE30-F9F82CB4F0C0}"/>
              </a:ext>
            </a:extLst>
          </p:cNvPr>
          <p:cNvPicPr>
            <a:picLocks noChangeAspect="1"/>
          </p:cNvPicPr>
          <p:nvPr/>
        </p:nvPicPr>
        <p:blipFill>
          <a:blip r:embed="rId3"/>
          <a:stretch>
            <a:fillRect/>
          </a:stretch>
        </p:blipFill>
        <p:spPr>
          <a:xfrm>
            <a:off x="662046" y="2728390"/>
            <a:ext cx="621335" cy="621335"/>
          </a:xfrm>
          <a:prstGeom prst="rect">
            <a:avLst/>
          </a:prstGeom>
        </p:spPr>
      </p:pic>
      <p:pic>
        <p:nvPicPr>
          <p:cNvPr id="27" name="Imagen 26" descr="Imagen que contiene dibujo&#10;&#10;Descripción generada automáticamente">
            <a:extLst>
              <a:ext uri="{FF2B5EF4-FFF2-40B4-BE49-F238E27FC236}">
                <a16:creationId xmlns:a16="http://schemas.microsoft.com/office/drawing/2014/main" id="{0BDB30FD-177F-41D2-B388-9F810DD41AAF}"/>
              </a:ext>
            </a:extLst>
          </p:cNvPr>
          <p:cNvPicPr>
            <a:picLocks noChangeAspect="1"/>
          </p:cNvPicPr>
          <p:nvPr/>
        </p:nvPicPr>
        <p:blipFill>
          <a:blip r:embed="rId4"/>
          <a:stretch>
            <a:fillRect/>
          </a:stretch>
        </p:blipFill>
        <p:spPr>
          <a:xfrm>
            <a:off x="662046" y="1270567"/>
            <a:ext cx="529108" cy="529108"/>
          </a:xfrm>
          <a:prstGeom prst="rect">
            <a:avLst/>
          </a:prstGeom>
        </p:spPr>
      </p:pic>
      <p:pic>
        <p:nvPicPr>
          <p:cNvPr id="4" name="Imagen 3" descr="Imagen que contiene dibujo, cuarto&#10;&#10;Descripción generada automáticamente">
            <a:extLst>
              <a:ext uri="{FF2B5EF4-FFF2-40B4-BE49-F238E27FC236}">
                <a16:creationId xmlns:a16="http://schemas.microsoft.com/office/drawing/2014/main" id="{4088AE3C-AC97-4487-B4AE-C9AD82483DDD}"/>
              </a:ext>
            </a:extLst>
          </p:cNvPr>
          <p:cNvPicPr>
            <a:picLocks noChangeAspect="1"/>
          </p:cNvPicPr>
          <p:nvPr/>
        </p:nvPicPr>
        <p:blipFill>
          <a:blip r:embed="rId5"/>
          <a:stretch>
            <a:fillRect/>
          </a:stretch>
        </p:blipFill>
        <p:spPr>
          <a:xfrm>
            <a:off x="604937" y="5727517"/>
            <a:ext cx="659099" cy="659099"/>
          </a:xfrm>
          <a:prstGeom prst="rect">
            <a:avLst/>
          </a:prstGeom>
        </p:spPr>
      </p:pic>
      <p:sp>
        <p:nvSpPr>
          <p:cNvPr id="6" name="Rectángulo 5">
            <a:extLst>
              <a:ext uri="{FF2B5EF4-FFF2-40B4-BE49-F238E27FC236}">
                <a16:creationId xmlns:a16="http://schemas.microsoft.com/office/drawing/2014/main" id="{55F02468-5804-4830-BFCB-16C0F12AB5D6}"/>
              </a:ext>
            </a:extLst>
          </p:cNvPr>
          <p:cNvSpPr/>
          <p:nvPr/>
        </p:nvSpPr>
        <p:spPr>
          <a:xfrm>
            <a:off x="-26647" y="6656797"/>
            <a:ext cx="2991075" cy="215444"/>
          </a:xfrm>
          <a:prstGeom prst="rect">
            <a:avLst/>
          </a:prstGeom>
        </p:spPr>
        <p:txBody>
          <a:bodyPr wrap="square">
            <a:spAutoFit/>
          </a:bodyPr>
          <a:lstStyle/>
          <a:p>
            <a:pPr defTabSz="609585"/>
            <a:r>
              <a:rPr lang="es-US" sz="800" i="1">
                <a:solidFill>
                  <a:prstClr val="white">
                    <a:lumMod val="50000"/>
                  </a:prstClr>
                </a:solidFill>
                <a:latin typeface="Segoe UI" panose="020B0502040204020203" pitchFamily="34" charset="0"/>
                <a:cs typeface="Segoe UI" panose="020B0502040204020203" pitchFamily="34" charset="0"/>
              </a:rPr>
              <a:t>Iconos por </a:t>
            </a:r>
            <a:r>
              <a:rPr lang="es-US" sz="800" i="1">
                <a:solidFill>
                  <a:prstClr val="white">
                    <a:lumMod val="50000"/>
                  </a:prstClr>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Freepik</a:t>
            </a:r>
            <a:r>
              <a:rPr lang="es-US" sz="800" i="1">
                <a:solidFill>
                  <a:prstClr val="white">
                    <a:lumMod val="50000"/>
                  </a:prstClr>
                </a:solidFill>
                <a:latin typeface="Segoe UI" panose="020B0502040204020203" pitchFamily="34" charset="0"/>
                <a:cs typeface="Segoe UI" panose="020B0502040204020203" pitchFamily="34" charset="0"/>
              </a:rPr>
              <a:t> en </a:t>
            </a:r>
            <a:r>
              <a:rPr lang="es-US" sz="800" i="1">
                <a:solidFill>
                  <a:prstClr val="white">
                    <a:lumMod val="50000"/>
                  </a:prstClr>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www.flaticon.com</a:t>
            </a:r>
            <a:endParaRPr lang="es-US" sz="800">
              <a:solidFill>
                <a:prstClr val="white">
                  <a:lumMod val="50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33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DDBF2B13-C584-4918-8574-4F81EF5B002D}"/>
              </a:ext>
            </a:extLst>
          </p:cNvPr>
          <p:cNvSpPr/>
          <p:nvPr/>
        </p:nvSpPr>
        <p:spPr>
          <a:xfrm>
            <a:off x="7512218" y="5422731"/>
            <a:ext cx="4056548" cy="882877"/>
          </a:xfrm>
          <a:prstGeom prst="roundRect">
            <a:avLst/>
          </a:prstGeom>
          <a:noFill/>
          <a:ln>
            <a:solidFill>
              <a:srgbClr val="404E5C"/>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2400"/>
          </a:p>
        </p:txBody>
      </p:sp>
      <p:sp>
        <p:nvSpPr>
          <p:cNvPr id="4" name="Rectangle 3">
            <a:extLst>
              <a:ext uri="{FF2B5EF4-FFF2-40B4-BE49-F238E27FC236}">
                <a16:creationId xmlns:a16="http://schemas.microsoft.com/office/drawing/2014/main" id="{B7F77D03-6048-4F81-AB87-45EC25BEECFF}"/>
              </a:ext>
            </a:extLst>
          </p:cNvPr>
          <p:cNvSpPr/>
          <p:nvPr/>
        </p:nvSpPr>
        <p:spPr>
          <a:xfrm>
            <a:off x="364603" y="1660390"/>
            <a:ext cx="1829957" cy="461665"/>
          </a:xfrm>
          <a:prstGeom prst="rect">
            <a:avLst/>
          </a:prstGeom>
        </p:spPr>
        <p:txBody>
          <a:bodyPr wrap="square">
            <a:spAutoFit/>
          </a:bodyPr>
          <a:lstStyle/>
          <a:p>
            <a:r>
              <a:rPr lang="es-ES" sz="2400" b="1" dirty="0">
                <a:solidFill>
                  <a:srgbClr val="404E5C"/>
                </a:solidFill>
              </a:rPr>
              <a:t>Miembros</a:t>
            </a:r>
          </a:p>
        </p:txBody>
      </p:sp>
      <p:sp>
        <p:nvSpPr>
          <p:cNvPr id="5" name="Rectangle: Rounded Corners 4">
            <a:extLst>
              <a:ext uri="{FF2B5EF4-FFF2-40B4-BE49-F238E27FC236}">
                <a16:creationId xmlns:a16="http://schemas.microsoft.com/office/drawing/2014/main" id="{7AD1449F-894C-4B1B-8B9E-7C188B9D8E6D}"/>
              </a:ext>
            </a:extLst>
          </p:cNvPr>
          <p:cNvSpPr/>
          <p:nvPr/>
        </p:nvSpPr>
        <p:spPr>
          <a:xfrm>
            <a:off x="456043" y="2264368"/>
            <a:ext cx="3608083" cy="1972352"/>
          </a:xfrm>
          <a:prstGeom prst="roundRect">
            <a:avLst>
              <a:gd name="adj" fmla="val 7866"/>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28594" indent="-228594">
              <a:buFont typeface="Arial" panose="020B0604020202020204" pitchFamily="34" charset="0"/>
              <a:buChar char="•"/>
            </a:pPr>
            <a:r>
              <a:rPr lang="es-CO" sz="1467" dirty="0"/>
              <a:t>Director DANE</a:t>
            </a:r>
          </a:p>
          <a:p>
            <a:pPr marL="228594" indent="-228594">
              <a:buFont typeface="Arial" panose="020B0604020202020204" pitchFamily="34" charset="0"/>
              <a:buChar char="•"/>
            </a:pPr>
            <a:r>
              <a:rPr lang="es-ES" sz="1467" dirty="0"/>
              <a:t>El Director Técnico de Registro o el Superintendente Delegado de Tierras</a:t>
            </a:r>
            <a:endParaRPr lang="es-CO" sz="1467" dirty="0"/>
          </a:p>
          <a:p>
            <a:pPr marL="228594" indent="-228594">
              <a:buFont typeface="Arial" panose="020B0604020202020204" pitchFamily="34" charset="0"/>
              <a:buChar char="•"/>
            </a:pPr>
            <a:r>
              <a:rPr lang="es-ES" sz="1467" dirty="0"/>
              <a:t>Director Técnico de Geoestadística del DANE</a:t>
            </a:r>
          </a:p>
          <a:p>
            <a:pPr marL="228594" indent="-228594">
              <a:buFont typeface="Arial" panose="020B0604020202020204" pitchFamily="34" charset="0"/>
              <a:buChar char="•"/>
            </a:pPr>
            <a:r>
              <a:rPr lang="es-ES" sz="1467" dirty="0"/>
              <a:t>Dos (2) expertos internacionales</a:t>
            </a:r>
            <a:endParaRPr lang="es-CO" sz="1467" dirty="0"/>
          </a:p>
          <a:p>
            <a:pPr marL="228594" indent="-228594">
              <a:buFont typeface="Arial" panose="020B0604020202020204" pitchFamily="34" charset="0"/>
              <a:buChar char="•"/>
            </a:pPr>
            <a:r>
              <a:rPr lang="es-ES" sz="1467" dirty="0"/>
              <a:t>Dos (2) expertos nacionales</a:t>
            </a:r>
          </a:p>
        </p:txBody>
      </p:sp>
      <p:sp>
        <p:nvSpPr>
          <p:cNvPr id="8" name="Rectangle 7">
            <a:extLst>
              <a:ext uri="{FF2B5EF4-FFF2-40B4-BE49-F238E27FC236}">
                <a16:creationId xmlns:a16="http://schemas.microsoft.com/office/drawing/2014/main" id="{61D35D0F-A608-43AE-99DA-99D7B87F3685}"/>
              </a:ext>
            </a:extLst>
          </p:cNvPr>
          <p:cNvSpPr/>
          <p:nvPr/>
        </p:nvSpPr>
        <p:spPr>
          <a:xfrm>
            <a:off x="7710025" y="1515737"/>
            <a:ext cx="2033416" cy="461665"/>
          </a:xfrm>
          <a:prstGeom prst="rect">
            <a:avLst/>
          </a:prstGeom>
        </p:spPr>
        <p:txBody>
          <a:bodyPr wrap="square">
            <a:spAutoFit/>
          </a:bodyPr>
          <a:lstStyle/>
          <a:p>
            <a:r>
              <a:rPr lang="es-ES" sz="2400" b="1" dirty="0">
                <a:solidFill>
                  <a:srgbClr val="404E5C"/>
                </a:solidFill>
              </a:rPr>
              <a:t>Funciones </a:t>
            </a:r>
          </a:p>
        </p:txBody>
      </p:sp>
      <p:sp>
        <p:nvSpPr>
          <p:cNvPr id="11" name="Rectangle: Rounded Corners 10">
            <a:extLst>
              <a:ext uri="{FF2B5EF4-FFF2-40B4-BE49-F238E27FC236}">
                <a16:creationId xmlns:a16="http://schemas.microsoft.com/office/drawing/2014/main" id="{DF99FF2B-7AD4-4D76-8397-140D0EAEF8BB}"/>
              </a:ext>
            </a:extLst>
          </p:cNvPr>
          <p:cNvSpPr/>
          <p:nvPr/>
        </p:nvSpPr>
        <p:spPr>
          <a:xfrm>
            <a:off x="8440249" y="2101931"/>
            <a:ext cx="3043716" cy="783299"/>
          </a:xfrm>
          <a:prstGeom prst="roundRect">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67" dirty="0"/>
              <a:t>Velar por la </a:t>
            </a:r>
            <a:r>
              <a:rPr lang="es-ES" sz="1467" b="1" dirty="0"/>
              <a:t>idoneidad </a:t>
            </a:r>
            <a:r>
              <a:rPr lang="es-ES" sz="1467" dirty="0"/>
              <a:t>de la regulación técnica bajo la responsabilidad del IGAC </a:t>
            </a:r>
            <a:endParaRPr lang="es-CO" sz="1467" dirty="0"/>
          </a:p>
        </p:txBody>
      </p:sp>
      <p:sp>
        <p:nvSpPr>
          <p:cNvPr id="12" name="Rectangle: Rounded Corners 11">
            <a:extLst>
              <a:ext uri="{FF2B5EF4-FFF2-40B4-BE49-F238E27FC236}">
                <a16:creationId xmlns:a16="http://schemas.microsoft.com/office/drawing/2014/main" id="{97D07CB4-9550-4BEF-B9DE-3E76DD29A5E4}"/>
              </a:ext>
            </a:extLst>
          </p:cNvPr>
          <p:cNvSpPr/>
          <p:nvPr/>
        </p:nvSpPr>
        <p:spPr>
          <a:xfrm>
            <a:off x="8440249" y="3017457"/>
            <a:ext cx="3043715" cy="783299"/>
          </a:xfrm>
          <a:prstGeom prst="roundRect">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67" dirty="0"/>
              <a:t>Recomendar el ajuste de las propuestas de regulación presentadas por el IGAC</a:t>
            </a:r>
          </a:p>
        </p:txBody>
      </p:sp>
      <p:sp>
        <p:nvSpPr>
          <p:cNvPr id="13" name="Rectangle: Rounded Corners 12">
            <a:extLst>
              <a:ext uri="{FF2B5EF4-FFF2-40B4-BE49-F238E27FC236}">
                <a16:creationId xmlns:a16="http://schemas.microsoft.com/office/drawing/2014/main" id="{06342287-C63E-4BA0-9D48-80682BA51931}"/>
              </a:ext>
            </a:extLst>
          </p:cNvPr>
          <p:cNvSpPr/>
          <p:nvPr/>
        </p:nvSpPr>
        <p:spPr>
          <a:xfrm>
            <a:off x="8474707" y="3888199"/>
            <a:ext cx="2974799" cy="769291"/>
          </a:xfrm>
          <a:prstGeom prst="roundRect">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67" dirty="0"/>
              <a:t>Emitir </a:t>
            </a:r>
            <a:r>
              <a:rPr lang="es-ES" sz="1467" b="1" dirty="0"/>
              <a:t>concepto favorable </a:t>
            </a:r>
            <a:r>
              <a:rPr lang="es-ES" sz="1467" dirty="0"/>
              <a:t>o </a:t>
            </a:r>
            <a:r>
              <a:rPr lang="es-ES" sz="1467" b="1" dirty="0"/>
              <a:t>desfavorable</a:t>
            </a:r>
            <a:r>
              <a:rPr lang="es-ES" sz="1467" dirty="0"/>
              <a:t> a las iniciativas de regulación</a:t>
            </a:r>
          </a:p>
        </p:txBody>
      </p:sp>
      <p:sp>
        <p:nvSpPr>
          <p:cNvPr id="14" name="Rectangle: Rounded Corners 13">
            <a:extLst>
              <a:ext uri="{FF2B5EF4-FFF2-40B4-BE49-F238E27FC236}">
                <a16:creationId xmlns:a16="http://schemas.microsoft.com/office/drawing/2014/main" id="{888B593B-21DC-4F06-9494-4561410D9BE3}"/>
              </a:ext>
            </a:extLst>
          </p:cNvPr>
          <p:cNvSpPr/>
          <p:nvPr/>
        </p:nvSpPr>
        <p:spPr>
          <a:xfrm>
            <a:off x="8509167" y="4828918"/>
            <a:ext cx="2974799" cy="563333"/>
          </a:xfrm>
          <a:prstGeom prst="roundRect">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67" dirty="0"/>
              <a:t>Dar concepto sobre el uso de insumos cartográficos</a:t>
            </a:r>
          </a:p>
        </p:txBody>
      </p:sp>
      <p:sp>
        <p:nvSpPr>
          <p:cNvPr id="15" name="Rectangle: Rounded Corners 14">
            <a:extLst>
              <a:ext uri="{FF2B5EF4-FFF2-40B4-BE49-F238E27FC236}">
                <a16:creationId xmlns:a16="http://schemas.microsoft.com/office/drawing/2014/main" id="{0BD40B1D-3BD7-453A-BD9F-AFD6BEAB7AC0}"/>
              </a:ext>
            </a:extLst>
          </p:cNvPr>
          <p:cNvSpPr/>
          <p:nvPr/>
        </p:nvSpPr>
        <p:spPr>
          <a:xfrm>
            <a:off x="8509167" y="5489209"/>
            <a:ext cx="2974799" cy="769291"/>
          </a:xfrm>
          <a:prstGeom prst="roundRect">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67" dirty="0"/>
              <a:t>Proponer y recomendar temas que fortalezcan la regulación del catastro </a:t>
            </a:r>
          </a:p>
        </p:txBody>
      </p:sp>
      <p:pic>
        <p:nvPicPr>
          <p:cNvPr id="18" name="Graphic 17">
            <a:extLst>
              <a:ext uri="{FF2B5EF4-FFF2-40B4-BE49-F238E27FC236}">
                <a16:creationId xmlns:a16="http://schemas.microsoft.com/office/drawing/2014/main" id="{1A01E5B6-784D-4F94-A0B8-41ABBA8A4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9643" y="3186603"/>
            <a:ext cx="404436" cy="404436"/>
          </a:xfrm>
          <a:prstGeom prst="rect">
            <a:avLst/>
          </a:prstGeom>
        </p:spPr>
      </p:pic>
      <p:pic>
        <p:nvPicPr>
          <p:cNvPr id="19" name="Graphic 18">
            <a:extLst>
              <a:ext uri="{FF2B5EF4-FFF2-40B4-BE49-F238E27FC236}">
                <a16:creationId xmlns:a16="http://schemas.microsoft.com/office/drawing/2014/main" id="{D9F61E0B-9202-41AE-A4EA-D389065580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6261" y="4921841"/>
            <a:ext cx="377487" cy="377487"/>
          </a:xfrm>
          <a:prstGeom prst="rect">
            <a:avLst/>
          </a:prstGeom>
        </p:spPr>
      </p:pic>
      <p:pic>
        <p:nvPicPr>
          <p:cNvPr id="20" name="Graphic 19">
            <a:extLst>
              <a:ext uri="{FF2B5EF4-FFF2-40B4-BE49-F238E27FC236}">
                <a16:creationId xmlns:a16="http://schemas.microsoft.com/office/drawing/2014/main" id="{73916721-8661-4988-A2D0-58230B1CC2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8635" y="4103565"/>
            <a:ext cx="402203" cy="402203"/>
          </a:xfrm>
          <a:prstGeom prst="rect">
            <a:avLst/>
          </a:prstGeom>
        </p:spPr>
      </p:pic>
      <p:pic>
        <p:nvPicPr>
          <p:cNvPr id="21" name="Graphic 20">
            <a:extLst>
              <a:ext uri="{FF2B5EF4-FFF2-40B4-BE49-F238E27FC236}">
                <a16:creationId xmlns:a16="http://schemas.microsoft.com/office/drawing/2014/main" id="{A460EE4B-70D9-4D30-8045-F6E9101EF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2753" y="5582169"/>
            <a:ext cx="444500" cy="444500"/>
          </a:xfrm>
          <a:prstGeom prst="rect">
            <a:avLst/>
          </a:prstGeom>
        </p:spPr>
      </p:pic>
      <p:pic>
        <p:nvPicPr>
          <p:cNvPr id="22" name="Graphic 21">
            <a:extLst>
              <a:ext uri="{FF2B5EF4-FFF2-40B4-BE49-F238E27FC236}">
                <a16:creationId xmlns:a16="http://schemas.microsoft.com/office/drawing/2014/main" id="{00246349-6866-4ED2-B28B-91844BE7AE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1811" y="2269641"/>
            <a:ext cx="404436" cy="404436"/>
          </a:xfrm>
          <a:prstGeom prst="rect">
            <a:avLst/>
          </a:prstGeom>
        </p:spPr>
      </p:pic>
      <p:sp>
        <p:nvSpPr>
          <p:cNvPr id="23" name="Rectangle 22">
            <a:extLst>
              <a:ext uri="{FF2B5EF4-FFF2-40B4-BE49-F238E27FC236}">
                <a16:creationId xmlns:a16="http://schemas.microsoft.com/office/drawing/2014/main" id="{46E602B3-D417-4790-9B3B-3249DDBBEF70}"/>
              </a:ext>
            </a:extLst>
          </p:cNvPr>
          <p:cNvSpPr/>
          <p:nvPr/>
        </p:nvSpPr>
        <p:spPr>
          <a:xfrm>
            <a:off x="364603" y="612953"/>
            <a:ext cx="10854179" cy="461665"/>
          </a:xfrm>
          <a:prstGeom prst="rect">
            <a:avLst/>
          </a:prstGeom>
        </p:spPr>
        <p:txBody>
          <a:bodyPr wrap="square">
            <a:spAutoFit/>
          </a:bodyPr>
          <a:lstStyle/>
          <a:p>
            <a:pPr>
              <a:spcBef>
                <a:spcPts val="167"/>
              </a:spcBef>
            </a:pPr>
            <a:r>
              <a:rPr lang="es-ES" sz="2400" b="1" dirty="0">
                <a:solidFill>
                  <a:srgbClr val="B6004C"/>
                </a:solidFill>
                <a:cs typeface="Arial" panose="020B0604020202020204" pitchFamily="34" charset="0"/>
              </a:rPr>
              <a:t>Comité Técnico Asesor para la Gestión Catastral - CTAGC</a:t>
            </a:r>
          </a:p>
        </p:txBody>
      </p:sp>
      <p:sp>
        <p:nvSpPr>
          <p:cNvPr id="24" name="TextBox 23">
            <a:extLst>
              <a:ext uri="{FF2B5EF4-FFF2-40B4-BE49-F238E27FC236}">
                <a16:creationId xmlns:a16="http://schemas.microsoft.com/office/drawing/2014/main" id="{181ACCBA-793A-49BC-B8C2-C2F66A52C3BA}"/>
              </a:ext>
            </a:extLst>
          </p:cNvPr>
          <p:cNvSpPr txBox="1"/>
          <p:nvPr/>
        </p:nvSpPr>
        <p:spPr>
          <a:xfrm>
            <a:off x="364603" y="1174043"/>
            <a:ext cx="6096000" cy="338554"/>
          </a:xfrm>
          <a:prstGeom prst="rect">
            <a:avLst/>
          </a:prstGeom>
          <a:noFill/>
        </p:spPr>
        <p:txBody>
          <a:bodyPr wrap="square">
            <a:spAutoFit/>
          </a:bodyPr>
          <a:lstStyle/>
          <a:p>
            <a:r>
              <a:rPr lang="es-CO" sz="1600" dirty="0">
                <a:solidFill>
                  <a:schemeClr val="tx1">
                    <a:lumMod val="75000"/>
                    <a:lumOff val="25000"/>
                  </a:schemeClr>
                </a:solidFill>
              </a:rPr>
              <a:t>De acuerdo con el artículo </a:t>
            </a:r>
            <a:r>
              <a:rPr lang="es-CO" sz="1600" b="1" dirty="0">
                <a:solidFill>
                  <a:schemeClr val="tx1">
                    <a:lumMod val="75000"/>
                    <a:lumOff val="25000"/>
                  </a:schemeClr>
                </a:solidFill>
              </a:rPr>
              <a:t>2.2.2.1.8</a:t>
            </a:r>
            <a:r>
              <a:rPr lang="es-CO" sz="1600" dirty="0">
                <a:solidFill>
                  <a:schemeClr val="tx1">
                    <a:lumMod val="75000"/>
                    <a:lumOff val="25000"/>
                  </a:schemeClr>
                </a:solidFill>
              </a:rPr>
              <a:t> Decreto 148 de 2020:</a:t>
            </a:r>
          </a:p>
        </p:txBody>
      </p:sp>
      <p:sp>
        <p:nvSpPr>
          <p:cNvPr id="25" name="TextBox 24">
            <a:extLst>
              <a:ext uri="{FF2B5EF4-FFF2-40B4-BE49-F238E27FC236}">
                <a16:creationId xmlns:a16="http://schemas.microsoft.com/office/drawing/2014/main" id="{F9C30B30-C189-4882-8CD8-A88AE056DE87}"/>
              </a:ext>
            </a:extLst>
          </p:cNvPr>
          <p:cNvSpPr txBox="1"/>
          <p:nvPr/>
        </p:nvSpPr>
        <p:spPr>
          <a:xfrm>
            <a:off x="372133" y="4961721"/>
            <a:ext cx="6260303" cy="1569660"/>
          </a:xfrm>
          <a:prstGeom prst="rect">
            <a:avLst/>
          </a:prstGeom>
          <a:noFill/>
        </p:spPr>
        <p:txBody>
          <a:bodyPr wrap="square">
            <a:spAutoFit/>
          </a:bodyPr>
          <a:lstStyle/>
          <a:p>
            <a:pPr algn="just"/>
            <a:r>
              <a:rPr lang="es-CO" sz="1600" dirty="0">
                <a:solidFill>
                  <a:schemeClr val="tx1">
                    <a:lumMod val="75000"/>
                    <a:lumOff val="25000"/>
                  </a:schemeClr>
                </a:solidFill>
              </a:rPr>
              <a:t>El DANE luego de un análisis exhaustivo sobre el estado de la política actual de Catastro Multipropósito. </a:t>
            </a:r>
            <a:r>
              <a:rPr lang="es-CO" sz="1600" b="1" dirty="0">
                <a:solidFill>
                  <a:schemeClr val="tx1">
                    <a:lumMod val="75000"/>
                    <a:lumOff val="25000"/>
                  </a:schemeClr>
                </a:solidFill>
              </a:rPr>
              <a:t>Convocará el CTAGC para proponer y recomendar temas que fortalezcan la regulación de catastro. </a:t>
            </a:r>
            <a:r>
              <a:rPr lang="es-CO" sz="1600" dirty="0">
                <a:solidFill>
                  <a:schemeClr val="tx1">
                    <a:lumMod val="75000"/>
                    <a:lumOff val="25000"/>
                  </a:schemeClr>
                </a:solidFill>
              </a:rPr>
              <a:t>Por lo anterior, se encuentra en elaboración un documento diagnostico del estado actual de la política para llevar al comité.</a:t>
            </a:r>
          </a:p>
        </p:txBody>
      </p:sp>
      <p:cxnSp>
        <p:nvCxnSpPr>
          <p:cNvPr id="27" name="Straight Connector 26">
            <a:extLst>
              <a:ext uri="{FF2B5EF4-FFF2-40B4-BE49-F238E27FC236}">
                <a16:creationId xmlns:a16="http://schemas.microsoft.com/office/drawing/2014/main" id="{D4715CEC-760A-488B-A487-0E0E9D00BFC8}"/>
              </a:ext>
            </a:extLst>
          </p:cNvPr>
          <p:cNvCxnSpPr>
            <a:cxnSpLocks/>
          </p:cNvCxnSpPr>
          <p:nvPr/>
        </p:nvCxnSpPr>
        <p:spPr>
          <a:xfrm>
            <a:off x="7494606" y="1414169"/>
            <a:ext cx="17612" cy="3885159"/>
          </a:xfrm>
          <a:prstGeom prst="line">
            <a:avLst/>
          </a:prstGeom>
          <a:ln>
            <a:solidFill>
              <a:srgbClr val="B6004C"/>
            </a:solidFill>
          </a:ln>
        </p:spPr>
        <p:style>
          <a:lnRef idx="1">
            <a:schemeClr val="accent4"/>
          </a:lnRef>
          <a:fillRef idx="0">
            <a:schemeClr val="accent4"/>
          </a:fillRef>
          <a:effectRef idx="0">
            <a:schemeClr val="accent4"/>
          </a:effectRef>
          <a:fontRef idx="minor">
            <a:schemeClr val="tx1"/>
          </a:fontRef>
        </p:style>
      </p:cxnSp>
      <p:pic>
        <p:nvPicPr>
          <p:cNvPr id="31" name="Graphic 30">
            <a:extLst>
              <a:ext uri="{FF2B5EF4-FFF2-40B4-BE49-F238E27FC236}">
                <a16:creationId xmlns:a16="http://schemas.microsoft.com/office/drawing/2014/main" id="{6E4AF7C7-7931-4726-8330-647ABAFFEC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400000">
            <a:off x="6701244" y="5530974"/>
            <a:ext cx="631837" cy="734228"/>
          </a:xfrm>
          <a:prstGeom prst="rect">
            <a:avLst/>
          </a:prstGeom>
        </p:spPr>
      </p:pic>
    </p:spTree>
    <p:extLst>
      <p:ext uri="{BB962C8B-B14F-4D97-AF65-F5344CB8AC3E}">
        <p14:creationId xmlns:p14="http://schemas.microsoft.com/office/powerpoint/2010/main" val="2579102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B74AF1-866C-4D82-B5A3-AE6F22633344}"/>
              </a:ext>
            </a:extLst>
          </p:cNvPr>
          <p:cNvSpPr/>
          <p:nvPr/>
        </p:nvSpPr>
        <p:spPr>
          <a:xfrm>
            <a:off x="246704" y="575763"/>
            <a:ext cx="7556176" cy="461665"/>
          </a:xfrm>
          <a:prstGeom prst="rect">
            <a:avLst/>
          </a:prstGeom>
        </p:spPr>
        <p:txBody>
          <a:bodyPr wrap="square">
            <a:spAutoFit/>
          </a:bodyPr>
          <a:lstStyle/>
          <a:p>
            <a:r>
              <a:rPr lang="es-ES" sz="2400" b="1" dirty="0">
                <a:solidFill>
                  <a:srgbClr val="B6004C"/>
                </a:solidFill>
              </a:rPr>
              <a:t>Procedimiento de aprobación en el </a:t>
            </a:r>
            <a:r>
              <a:rPr lang="es-ES" sz="2400" b="1" dirty="0">
                <a:solidFill>
                  <a:srgbClr val="B6004C"/>
                </a:solidFill>
                <a:cs typeface="Arial" panose="020B0604020202020204" pitchFamily="34" charset="0"/>
              </a:rPr>
              <a:t>CTAGC</a:t>
            </a:r>
            <a:r>
              <a:rPr lang="es-ES" sz="2400" b="1" dirty="0">
                <a:solidFill>
                  <a:srgbClr val="B6004C"/>
                </a:solidFill>
              </a:rPr>
              <a:t> </a:t>
            </a:r>
            <a:endParaRPr lang="es-ES" sz="2400" dirty="0"/>
          </a:p>
        </p:txBody>
      </p:sp>
      <p:sp>
        <p:nvSpPr>
          <p:cNvPr id="2" name="Flowchart: Decision 1">
            <a:extLst>
              <a:ext uri="{FF2B5EF4-FFF2-40B4-BE49-F238E27FC236}">
                <a16:creationId xmlns:a16="http://schemas.microsoft.com/office/drawing/2014/main" id="{F3C397CC-BED0-4A74-89B9-F669AAA236A2}"/>
              </a:ext>
            </a:extLst>
          </p:cNvPr>
          <p:cNvSpPr/>
          <p:nvPr/>
        </p:nvSpPr>
        <p:spPr>
          <a:xfrm>
            <a:off x="1573303" y="2165292"/>
            <a:ext cx="2140603" cy="1246880"/>
          </a:xfrm>
          <a:prstGeom prst="flowChartDecision">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dirty="0"/>
              <a:t>¿Cual es el concepto</a:t>
            </a:r>
          </a:p>
          <a:p>
            <a:pPr algn="ctr"/>
            <a:r>
              <a:rPr lang="es-ES" sz="1333" dirty="0"/>
              <a:t>del proyecto?</a:t>
            </a:r>
            <a:endParaRPr lang="es-CO" sz="1333" dirty="0"/>
          </a:p>
        </p:txBody>
      </p:sp>
      <p:sp>
        <p:nvSpPr>
          <p:cNvPr id="4" name="Flowchart: Decision 3">
            <a:extLst>
              <a:ext uri="{FF2B5EF4-FFF2-40B4-BE49-F238E27FC236}">
                <a16:creationId xmlns:a16="http://schemas.microsoft.com/office/drawing/2014/main" id="{ADBCBC1B-3FAE-4337-A025-663F778244FB}"/>
              </a:ext>
            </a:extLst>
          </p:cNvPr>
          <p:cNvSpPr/>
          <p:nvPr/>
        </p:nvSpPr>
        <p:spPr>
          <a:xfrm>
            <a:off x="1547379" y="3642403"/>
            <a:ext cx="2189763" cy="1372900"/>
          </a:xfrm>
          <a:prstGeom prst="flowChartDecision">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dirty="0"/>
              <a:t>El proyecto requiere</a:t>
            </a:r>
            <a:br>
              <a:rPr lang="es-ES" sz="1333" dirty="0"/>
            </a:br>
            <a:r>
              <a:rPr lang="es-ES" sz="1333" dirty="0"/>
              <a:t>ajustes menores?</a:t>
            </a:r>
            <a:endParaRPr lang="es-CO" sz="1333" dirty="0"/>
          </a:p>
        </p:txBody>
      </p:sp>
      <p:sp>
        <p:nvSpPr>
          <p:cNvPr id="6" name="Rectangle 5">
            <a:extLst>
              <a:ext uri="{FF2B5EF4-FFF2-40B4-BE49-F238E27FC236}">
                <a16:creationId xmlns:a16="http://schemas.microsoft.com/office/drawing/2014/main" id="{04783433-EED7-4751-B970-52D6F64E83A8}"/>
              </a:ext>
            </a:extLst>
          </p:cNvPr>
          <p:cNvSpPr/>
          <p:nvPr/>
        </p:nvSpPr>
        <p:spPr>
          <a:xfrm>
            <a:off x="4987964" y="3700409"/>
            <a:ext cx="2156177" cy="1297529"/>
          </a:xfrm>
          <a:prstGeom prst="rect">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b="1" dirty="0"/>
              <a:t>IGAC </a:t>
            </a:r>
            <a:r>
              <a:rPr lang="es-ES" sz="1333" dirty="0"/>
              <a:t>Ajusta el proyecto con las observaciones y/o da las razones de la no procedencia de la modificación</a:t>
            </a:r>
            <a:endParaRPr lang="es-CO" sz="1333" dirty="0"/>
          </a:p>
        </p:txBody>
      </p:sp>
      <p:sp>
        <p:nvSpPr>
          <p:cNvPr id="7" name="Rectangle 6">
            <a:extLst>
              <a:ext uri="{FF2B5EF4-FFF2-40B4-BE49-F238E27FC236}">
                <a16:creationId xmlns:a16="http://schemas.microsoft.com/office/drawing/2014/main" id="{31E15741-B736-4C47-B9FD-0C303D172468}"/>
              </a:ext>
            </a:extLst>
          </p:cNvPr>
          <p:cNvSpPr/>
          <p:nvPr/>
        </p:nvSpPr>
        <p:spPr>
          <a:xfrm>
            <a:off x="4984245" y="5294169"/>
            <a:ext cx="2156177" cy="989103"/>
          </a:xfrm>
          <a:prstGeom prst="rect">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dirty="0"/>
              <a:t>La S.T. remite el proyecto ajustado y observaciones para conocimiento del comité Asesor </a:t>
            </a:r>
            <a:endParaRPr lang="es-CO" sz="1333" dirty="0"/>
          </a:p>
        </p:txBody>
      </p:sp>
      <p:sp>
        <p:nvSpPr>
          <p:cNvPr id="8" name="Flowchart: Decision 7">
            <a:extLst>
              <a:ext uri="{FF2B5EF4-FFF2-40B4-BE49-F238E27FC236}">
                <a16:creationId xmlns:a16="http://schemas.microsoft.com/office/drawing/2014/main" id="{ACB37AE7-287E-4125-94E6-D72856A7653C}"/>
              </a:ext>
            </a:extLst>
          </p:cNvPr>
          <p:cNvSpPr/>
          <p:nvPr/>
        </p:nvSpPr>
        <p:spPr>
          <a:xfrm>
            <a:off x="2494111" y="5028002"/>
            <a:ext cx="2242223" cy="1528823"/>
          </a:xfrm>
          <a:prstGeom prst="flowChartDecision">
            <a:avLst/>
          </a:prstGeom>
          <a:solidFill>
            <a:srgbClr val="B600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dirty="0"/>
              <a:t>El comité Asesor aprueba los ajustes?*</a:t>
            </a:r>
            <a:endParaRPr lang="es-CO" sz="1333" dirty="0"/>
          </a:p>
        </p:txBody>
      </p:sp>
      <p:sp>
        <p:nvSpPr>
          <p:cNvPr id="9" name="Rectangle 8">
            <a:extLst>
              <a:ext uri="{FF2B5EF4-FFF2-40B4-BE49-F238E27FC236}">
                <a16:creationId xmlns:a16="http://schemas.microsoft.com/office/drawing/2014/main" id="{1AEB7B09-8A74-4E04-B8BF-BE5143D21DFB}"/>
              </a:ext>
            </a:extLst>
          </p:cNvPr>
          <p:cNvSpPr/>
          <p:nvPr/>
        </p:nvSpPr>
        <p:spPr>
          <a:xfrm>
            <a:off x="414969" y="5412053"/>
            <a:ext cx="1836895" cy="774688"/>
          </a:xfrm>
          <a:prstGeom prst="rect">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333" dirty="0"/>
              <a:t>IGAC continua con la publicación del proyecto.</a:t>
            </a:r>
            <a:endParaRPr lang="es-CO" sz="1333" dirty="0"/>
          </a:p>
        </p:txBody>
      </p:sp>
      <p:sp>
        <p:nvSpPr>
          <p:cNvPr id="10" name="Flowchart: Terminator 9">
            <a:extLst>
              <a:ext uri="{FF2B5EF4-FFF2-40B4-BE49-F238E27FC236}">
                <a16:creationId xmlns:a16="http://schemas.microsoft.com/office/drawing/2014/main" id="{E2656D71-0A06-4C91-BF8F-D43FB6CD5172}"/>
              </a:ext>
            </a:extLst>
          </p:cNvPr>
          <p:cNvSpPr/>
          <p:nvPr/>
        </p:nvSpPr>
        <p:spPr>
          <a:xfrm>
            <a:off x="950148" y="6429376"/>
            <a:ext cx="766537" cy="316352"/>
          </a:xfrm>
          <a:prstGeom prst="flowChartTerminator">
            <a:avLst/>
          </a:prstGeom>
          <a:solidFill>
            <a:srgbClr val="404E5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333" dirty="0"/>
              <a:t>FIN</a:t>
            </a:r>
          </a:p>
        </p:txBody>
      </p:sp>
      <p:cxnSp>
        <p:nvCxnSpPr>
          <p:cNvPr id="14" name="Straight Arrow Connector 13">
            <a:extLst>
              <a:ext uri="{FF2B5EF4-FFF2-40B4-BE49-F238E27FC236}">
                <a16:creationId xmlns:a16="http://schemas.microsoft.com/office/drawing/2014/main" id="{D8CAECB2-D6DB-4A11-95FF-A698DC90DDA0}"/>
              </a:ext>
            </a:extLst>
          </p:cNvPr>
          <p:cNvCxnSpPr>
            <a:cxnSpLocks/>
            <a:stCxn id="4" idx="3"/>
            <a:endCxn id="6" idx="1"/>
          </p:cNvCxnSpPr>
          <p:nvPr/>
        </p:nvCxnSpPr>
        <p:spPr>
          <a:xfrm>
            <a:off x="3737142" y="4328853"/>
            <a:ext cx="1250821" cy="20320"/>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730F107A-5F75-4281-ACD3-F3ECD70AACA0}"/>
              </a:ext>
            </a:extLst>
          </p:cNvPr>
          <p:cNvCxnSpPr>
            <a:cxnSpLocks/>
            <a:stCxn id="7" idx="1"/>
            <a:endCxn id="8" idx="3"/>
          </p:cNvCxnSpPr>
          <p:nvPr/>
        </p:nvCxnSpPr>
        <p:spPr>
          <a:xfrm flipH="1">
            <a:off x="4736334" y="5788720"/>
            <a:ext cx="247911" cy="3693"/>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cxnSp>
        <p:nvCxnSpPr>
          <p:cNvPr id="20" name="Connector: Elbow 19">
            <a:extLst>
              <a:ext uri="{FF2B5EF4-FFF2-40B4-BE49-F238E27FC236}">
                <a16:creationId xmlns:a16="http://schemas.microsoft.com/office/drawing/2014/main" id="{B4ECD488-79A2-4670-A60C-F3E05EB6A430}"/>
              </a:ext>
            </a:extLst>
          </p:cNvPr>
          <p:cNvCxnSpPr>
            <a:cxnSpLocks/>
            <a:stCxn id="8" idx="0"/>
          </p:cNvCxnSpPr>
          <p:nvPr/>
        </p:nvCxnSpPr>
        <p:spPr>
          <a:xfrm rot="5400000" flipH="1" flipV="1">
            <a:off x="4099707" y="4149723"/>
            <a:ext cx="393796" cy="1362764"/>
          </a:xfrm>
          <a:prstGeom prst="bentConnector2">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D198B88F-F81D-4B14-B2D2-0AA081A56EF8}"/>
              </a:ext>
            </a:extLst>
          </p:cNvPr>
          <p:cNvCxnSpPr>
            <a:cxnSpLocks/>
            <a:stCxn id="6" idx="2"/>
            <a:endCxn id="7" idx="0"/>
          </p:cNvCxnSpPr>
          <p:nvPr/>
        </p:nvCxnSpPr>
        <p:spPr>
          <a:xfrm flipH="1">
            <a:off x="6062334" y="4997938"/>
            <a:ext cx="3719" cy="296231"/>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BBF915F2-F199-4CF2-986D-EC283DC87C57}"/>
              </a:ext>
            </a:extLst>
          </p:cNvPr>
          <p:cNvCxnSpPr>
            <a:cxnSpLocks/>
            <a:stCxn id="8" idx="1"/>
            <a:endCxn id="9" idx="3"/>
          </p:cNvCxnSpPr>
          <p:nvPr/>
        </p:nvCxnSpPr>
        <p:spPr>
          <a:xfrm flipH="1">
            <a:off x="2251863" y="5792413"/>
            <a:ext cx="242248" cy="6984"/>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6153567E-6F17-4428-B875-60621E50A318}"/>
              </a:ext>
            </a:extLst>
          </p:cNvPr>
          <p:cNvCxnSpPr>
            <a:cxnSpLocks/>
            <a:stCxn id="9" idx="2"/>
            <a:endCxn id="10" idx="0"/>
          </p:cNvCxnSpPr>
          <p:nvPr/>
        </p:nvCxnSpPr>
        <p:spPr>
          <a:xfrm>
            <a:off x="1333416" y="6186741"/>
            <a:ext cx="0" cy="242635"/>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sp>
        <p:nvSpPr>
          <p:cNvPr id="62" name="Rectangle 61">
            <a:extLst>
              <a:ext uri="{FF2B5EF4-FFF2-40B4-BE49-F238E27FC236}">
                <a16:creationId xmlns:a16="http://schemas.microsoft.com/office/drawing/2014/main" id="{8EC4582F-4244-4FFF-B338-30DD72E289BE}"/>
              </a:ext>
            </a:extLst>
          </p:cNvPr>
          <p:cNvSpPr/>
          <p:nvPr/>
        </p:nvSpPr>
        <p:spPr>
          <a:xfrm>
            <a:off x="2609656" y="3355945"/>
            <a:ext cx="833690" cy="276999"/>
          </a:xfrm>
          <a:prstGeom prst="rect">
            <a:avLst/>
          </a:prstGeom>
        </p:spPr>
        <p:txBody>
          <a:bodyPr wrap="none">
            <a:spAutoFit/>
          </a:bodyPr>
          <a:lstStyle/>
          <a:p>
            <a:r>
              <a:rPr lang="es-CO" sz="1200" dirty="0"/>
              <a:t>Favorable</a:t>
            </a:r>
          </a:p>
        </p:txBody>
      </p:sp>
      <p:sp>
        <p:nvSpPr>
          <p:cNvPr id="63" name="Rectangle 62">
            <a:extLst>
              <a:ext uri="{FF2B5EF4-FFF2-40B4-BE49-F238E27FC236}">
                <a16:creationId xmlns:a16="http://schemas.microsoft.com/office/drawing/2014/main" id="{89237F9D-CAC1-482D-A870-CE5F6E3496D4}"/>
              </a:ext>
            </a:extLst>
          </p:cNvPr>
          <p:cNvSpPr/>
          <p:nvPr/>
        </p:nvSpPr>
        <p:spPr>
          <a:xfrm>
            <a:off x="3623945" y="4043822"/>
            <a:ext cx="303288" cy="276999"/>
          </a:xfrm>
          <a:prstGeom prst="rect">
            <a:avLst/>
          </a:prstGeom>
        </p:spPr>
        <p:txBody>
          <a:bodyPr wrap="none">
            <a:spAutoFit/>
          </a:bodyPr>
          <a:lstStyle/>
          <a:p>
            <a:r>
              <a:rPr lang="es-CO" sz="1200" dirty="0"/>
              <a:t>Si</a:t>
            </a:r>
          </a:p>
        </p:txBody>
      </p:sp>
      <p:sp>
        <p:nvSpPr>
          <p:cNvPr id="64" name="Rectangle 63">
            <a:extLst>
              <a:ext uri="{FF2B5EF4-FFF2-40B4-BE49-F238E27FC236}">
                <a16:creationId xmlns:a16="http://schemas.microsoft.com/office/drawing/2014/main" id="{AA2631EC-FA99-4BF0-BC20-FD5D18B10224}"/>
              </a:ext>
            </a:extLst>
          </p:cNvPr>
          <p:cNvSpPr/>
          <p:nvPr/>
        </p:nvSpPr>
        <p:spPr>
          <a:xfrm>
            <a:off x="2226645" y="4915871"/>
            <a:ext cx="389850" cy="276999"/>
          </a:xfrm>
          <a:prstGeom prst="rect">
            <a:avLst/>
          </a:prstGeom>
        </p:spPr>
        <p:txBody>
          <a:bodyPr wrap="none">
            <a:spAutoFit/>
          </a:bodyPr>
          <a:lstStyle/>
          <a:p>
            <a:r>
              <a:rPr lang="es-CO" sz="1200" dirty="0"/>
              <a:t>No</a:t>
            </a:r>
          </a:p>
        </p:txBody>
      </p:sp>
      <p:sp>
        <p:nvSpPr>
          <p:cNvPr id="65" name="Rectangle 64">
            <a:extLst>
              <a:ext uri="{FF2B5EF4-FFF2-40B4-BE49-F238E27FC236}">
                <a16:creationId xmlns:a16="http://schemas.microsoft.com/office/drawing/2014/main" id="{A4D2F750-F0DB-46A6-84C1-CF0C2C7B48CD}"/>
              </a:ext>
            </a:extLst>
          </p:cNvPr>
          <p:cNvSpPr/>
          <p:nvPr/>
        </p:nvSpPr>
        <p:spPr>
          <a:xfrm>
            <a:off x="2252457" y="5492094"/>
            <a:ext cx="391560" cy="276999"/>
          </a:xfrm>
          <a:prstGeom prst="rect">
            <a:avLst/>
          </a:prstGeom>
        </p:spPr>
        <p:txBody>
          <a:bodyPr wrap="square">
            <a:spAutoFit/>
          </a:bodyPr>
          <a:lstStyle/>
          <a:p>
            <a:r>
              <a:rPr lang="es-CO" sz="1200" dirty="0"/>
              <a:t>Si</a:t>
            </a:r>
          </a:p>
        </p:txBody>
      </p:sp>
      <p:sp>
        <p:nvSpPr>
          <p:cNvPr id="66" name="Rectangle 65">
            <a:extLst>
              <a:ext uri="{FF2B5EF4-FFF2-40B4-BE49-F238E27FC236}">
                <a16:creationId xmlns:a16="http://schemas.microsoft.com/office/drawing/2014/main" id="{50B8A42B-2BD5-4423-94EA-A9BED6BBD849}"/>
              </a:ext>
            </a:extLst>
          </p:cNvPr>
          <p:cNvSpPr/>
          <p:nvPr/>
        </p:nvSpPr>
        <p:spPr>
          <a:xfrm>
            <a:off x="3678852" y="4752014"/>
            <a:ext cx="389850" cy="276999"/>
          </a:xfrm>
          <a:prstGeom prst="rect">
            <a:avLst/>
          </a:prstGeom>
        </p:spPr>
        <p:txBody>
          <a:bodyPr wrap="none">
            <a:spAutoFit/>
          </a:bodyPr>
          <a:lstStyle/>
          <a:p>
            <a:r>
              <a:rPr lang="es-CO" sz="1200" dirty="0"/>
              <a:t>No</a:t>
            </a:r>
          </a:p>
        </p:txBody>
      </p:sp>
      <p:cxnSp>
        <p:nvCxnSpPr>
          <p:cNvPr id="72" name="Straight Arrow Connector 71">
            <a:extLst>
              <a:ext uri="{FF2B5EF4-FFF2-40B4-BE49-F238E27FC236}">
                <a16:creationId xmlns:a16="http://schemas.microsoft.com/office/drawing/2014/main" id="{7B1EA09B-F430-4FA7-B831-12CDCBC0D969}"/>
              </a:ext>
            </a:extLst>
          </p:cNvPr>
          <p:cNvCxnSpPr>
            <a:cxnSpLocks/>
            <a:stCxn id="123" idx="2"/>
            <a:endCxn id="2" idx="0"/>
          </p:cNvCxnSpPr>
          <p:nvPr/>
        </p:nvCxnSpPr>
        <p:spPr>
          <a:xfrm>
            <a:off x="2643604" y="1983044"/>
            <a:ext cx="0" cy="182248"/>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sp>
        <p:nvSpPr>
          <p:cNvPr id="76" name="Rectangle 75">
            <a:extLst>
              <a:ext uri="{FF2B5EF4-FFF2-40B4-BE49-F238E27FC236}">
                <a16:creationId xmlns:a16="http://schemas.microsoft.com/office/drawing/2014/main" id="{E13FD803-6666-4A31-A712-E6DD79A1CF1B}"/>
              </a:ext>
            </a:extLst>
          </p:cNvPr>
          <p:cNvSpPr/>
          <p:nvPr/>
        </p:nvSpPr>
        <p:spPr>
          <a:xfrm>
            <a:off x="2323354" y="6585293"/>
            <a:ext cx="2698175" cy="256545"/>
          </a:xfrm>
          <a:prstGeom prst="rect">
            <a:avLst/>
          </a:prstGeom>
        </p:spPr>
        <p:txBody>
          <a:bodyPr wrap="none">
            <a:spAutoFit/>
          </a:bodyPr>
          <a:lstStyle/>
          <a:p>
            <a:r>
              <a:rPr lang="es-ES" sz="1067" dirty="0"/>
              <a:t>*Se aprobará por mayoría simple - virtual.</a:t>
            </a:r>
            <a:endParaRPr lang="es-CO" sz="1067" dirty="0"/>
          </a:p>
        </p:txBody>
      </p:sp>
      <p:sp>
        <p:nvSpPr>
          <p:cNvPr id="123" name="Rectangle: Rounded Corners 122">
            <a:extLst>
              <a:ext uri="{FF2B5EF4-FFF2-40B4-BE49-F238E27FC236}">
                <a16:creationId xmlns:a16="http://schemas.microsoft.com/office/drawing/2014/main" id="{A49C24BF-11AF-43AB-A48E-EE0DBE14336F}"/>
              </a:ext>
            </a:extLst>
          </p:cNvPr>
          <p:cNvSpPr/>
          <p:nvPr/>
        </p:nvSpPr>
        <p:spPr>
          <a:xfrm>
            <a:off x="1775168" y="1631247"/>
            <a:ext cx="1736872" cy="351797"/>
          </a:xfrm>
          <a:prstGeom prst="roundRect">
            <a:avLst>
              <a:gd name="adj" fmla="val 0"/>
            </a:avLst>
          </a:prstGeom>
          <a:solidFill>
            <a:schemeClr val="bg1">
              <a:lumMod val="6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s-CO" sz="1333" dirty="0">
                <a:solidFill>
                  <a:schemeClr val="bg1"/>
                </a:solidFill>
              </a:rPr>
              <a:t>Sesión ordinaria</a:t>
            </a:r>
            <a:endParaRPr lang="es-CO" sz="1333" dirty="0"/>
          </a:p>
        </p:txBody>
      </p:sp>
      <p:cxnSp>
        <p:nvCxnSpPr>
          <p:cNvPr id="146" name="Straight Arrow Connector 145">
            <a:extLst>
              <a:ext uri="{FF2B5EF4-FFF2-40B4-BE49-F238E27FC236}">
                <a16:creationId xmlns:a16="http://schemas.microsoft.com/office/drawing/2014/main" id="{C376FCB5-4DEE-41F9-8C9C-288076C2EE46}"/>
              </a:ext>
            </a:extLst>
          </p:cNvPr>
          <p:cNvCxnSpPr>
            <a:stCxn id="2" idx="2"/>
            <a:endCxn id="4" idx="0"/>
          </p:cNvCxnSpPr>
          <p:nvPr/>
        </p:nvCxnSpPr>
        <p:spPr>
          <a:xfrm flipH="1">
            <a:off x="2642260" y="3412173"/>
            <a:ext cx="1344" cy="230231"/>
          </a:xfrm>
          <a:prstGeom prst="straightConnector1">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48" name="Connector: Elbow 147">
            <a:extLst>
              <a:ext uri="{FF2B5EF4-FFF2-40B4-BE49-F238E27FC236}">
                <a16:creationId xmlns:a16="http://schemas.microsoft.com/office/drawing/2014/main" id="{314DA9AE-9D06-4CDC-8CFF-6F3EE58DE8B4}"/>
              </a:ext>
            </a:extLst>
          </p:cNvPr>
          <p:cNvCxnSpPr>
            <a:stCxn id="4" idx="2"/>
            <a:endCxn id="9" idx="0"/>
          </p:cNvCxnSpPr>
          <p:nvPr/>
        </p:nvCxnSpPr>
        <p:spPr>
          <a:xfrm rot="5400000">
            <a:off x="1789465" y="4559257"/>
            <a:ext cx="396751" cy="1308844"/>
          </a:xfrm>
          <a:prstGeom prst="bentConnector3">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9F672A00-70E8-49E7-A9CD-E69E8CF307B5}"/>
              </a:ext>
            </a:extLst>
          </p:cNvPr>
          <p:cNvSpPr/>
          <p:nvPr/>
        </p:nvSpPr>
        <p:spPr>
          <a:xfrm>
            <a:off x="1706954" y="1093854"/>
            <a:ext cx="1881852" cy="351797"/>
          </a:xfrm>
          <a:prstGeom prst="roundRect">
            <a:avLst/>
          </a:prstGeom>
          <a:solidFill>
            <a:srgbClr val="404E5C"/>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r>
              <a:rPr lang="es-CO" sz="1333" dirty="0">
                <a:solidFill>
                  <a:schemeClr val="bg1"/>
                </a:solidFill>
              </a:rPr>
              <a:t>IGAC envía borrador</a:t>
            </a:r>
            <a:endParaRPr lang="es-CO" sz="1333" dirty="0"/>
          </a:p>
        </p:txBody>
      </p:sp>
      <p:cxnSp>
        <p:nvCxnSpPr>
          <p:cNvPr id="165" name="Connector: Elbow 164">
            <a:extLst>
              <a:ext uri="{FF2B5EF4-FFF2-40B4-BE49-F238E27FC236}">
                <a16:creationId xmlns:a16="http://schemas.microsoft.com/office/drawing/2014/main" id="{F24CEDE3-AF57-4571-9ED1-529A0D5D48A4}"/>
              </a:ext>
            </a:extLst>
          </p:cNvPr>
          <p:cNvCxnSpPr>
            <a:stCxn id="2" idx="1"/>
            <a:endCxn id="162" idx="1"/>
          </p:cNvCxnSpPr>
          <p:nvPr/>
        </p:nvCxnSpPr>
        <p:spPr>
          <a:xfrm rot="10800000" flipH="1">
            <a:off x="1573303" y="1269754"/>
            <a:ext cx="133651" cy="1518980"/>
          </a:xfrm>
          <a:prstGeom prst="bentConnector3">
            <a:avLst>
              <a:gd name="adj1" fmla="val -228057"/>
            </a:avLst>
          </a:prstGeom>
          <a:ln>
            <a:solidFill>
              <a:srgbClr val="7F7F7F"/>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237177F3-E19C-4E57-B128-5FDD2E2CD414}"/>
              </a:ext>
            </a:extLst>
          </p:cNvPr>
          <p:cNvCxnSpPr>
            <a:cxnSpLocks/>
            <a:stCxn id="162" idx="2"/>
            <a:endCxn id="123" idx="0"/>
          </p:cNvCxnSpPr>
          <p:nvPr/>
        </p:nvCxnSpPr>
        <p:spPr>
          <a:xfrm flipH="1">
            <a:off x="2643605" y="1445651"/>
            <a:ext cx="4276" cy="185596"/>
          </a:xfrm>
          <a:prstGeom prst="straightConnector1">
            <a:avLst/>
          </a:prstGeom>
          <a:ln>
            <a:solidFill>
              <a:srgbClr val="7F7F7F"/>
            </a:solidFill>
            <a:tailEnd type="triangle"/>
          </a:ln>
        </p:spPr>
        <p:style>
          <a:lnRef idx="2">
            <a:schemeClr val="dk1"/>
          </a:lnRef>
          <a:fillRef idx="0">
            <a:schemeClr val="dk1"/>
          </a:fillRef>
          <a:effectRef idx="1">
            <a:schemeClr val="dk1"/>
          </a:effectRef>
          <a:fontRef idx="minor">
            <a:schemeClr val="tx1"/>
          </a:fontRef>
        </p:style>
      </p:cxnSp>
      <p:sp>
        <p:nvSpPr>
          <p:cNvPr id="70" name="Rectangle 69">
            <a:extLst>
              <a:ext uri="{FF2B5EF4-FFF2-40B4-BE49-F238E27FC236}">
                <a16:creationId xmlns:a16="http://schemas.microsoft.com/office/drawing/2014/main" id="{3ED5128E-E67C-438F-A131-47CA72DBCD4C}"/>
              </a:ext>
            </a:extLst>
          </p:cNvPr>
          <p:cNvSpPr/>
          <p:nvPr/>
        </p:nvSpPr>
        <p:spPr>
          <a:xfrm rot="16200000">
            <a:off x="563761" y="1844545"/>
            <a:ext cx="1080552" cy="276999"/>
          </a:xfrm>
          <a:prstGeom prst="rect">
            <a:avLst/>
          </a:prstGeom>
        </p:spPr>
        <p:txBody>
          <a:bodyPr wrap="none">
            <a:spAutoFit/>
          </a:bodyPr>
          <a:lstStyle/>
          <a:p>
            <a:r>
              <a:rPr lang="es-CO" sz="1200" dirty="0"/>
              <a:t>No Favorable</a:t>
            </a:r>
          </a:p>
        </p:txBody>
      </p:sp>
      <p:cxnSp>
        <p:nvCxnSpPr>
          <p:cNvPr id="175" name="Straight Connector 174">
            <a:extLst>
              <a:ext uri="{FF2B5EF4-FFF2-40B4-BE49-F238E27FC236}">
                <a16:creationId xmlns:a16="http://schemas.microsoft.com/office/drawing/2014/main" id="{2C8F56E6-17A8-44F4-81BB-7F3A98B2F159}"/>
              </a:ext>
            </a:extLst>
          </p:cNvPr>
          <p:cNvCxnSpPr>
            <a:cxnSpLocks/>
          </p:cNvCxnSpPr>
          <p:nvPr/>
        </p:nvCxnSpPr>
        <p:spPr>
          <a:xfrm>
            <a:off x="7384278" y="911214"/>
            <a:ext cx="5545" cy="5553765"/>
          </a:xfrm>
          <a:prstGeom prst="line">
            <a:avLst/>
          </a:prstGeom>
          <a:ln>
            <a:solidFill>
              <a:srgbClr val="B6004C"/>
            </a:solidFill>
          </a:ln>
        </p:spPr>
        <p:style>
          <a:lnRef idx="1">
            <a:schemeClr val="accent4"/>
          </a:lnRef>
          <a:fillRef idx="0">
            <a:schemeClr val="accent4"/>
          </a:fillRef>
          <a:effectRef idx="0">
            <a:schemeClr val="accent4"/>
          </a:effectRef>
          <a:fontRef idx="minor">
            <a:schemeClr val="tx1"/>
          </a:fontRef>
        </p:style>
      </p:cxnSp>
      <p:sp>
        <p:nvSpPr>
          <p:cNvPr id="176" name="Rectangle 175">
            <a:extLst>
              <a:ext uri="{FF2B5EF4-FFF2-40B4-BE49-F238E27FC236}">
                <a16:creationId xmlns:a16="http://schemas.microsoft.com/office/drawing/2014/main" id="{13C33AD2-A71B-4941-B5B5-C5A876501DF0}"/>
              </a:ext>
            </a:extLst>
          </p:cNvPr>
          <p:cNvSpPr/>
          <p:nvPr/>
        </p:nvSpPr>
        <p:spPr>
          <a:xfrm>
            <a:off x="7585257" y="4300781"/>
            <a:ext cx="4295281" cy="636008"/>
          </a:xfrm>
          <a:prstGeom prst="rect">
            <a:avLst/>
          </a:prstGeom>
        </p:spPr>
        <p:txBody>
          <a:bodyPr wrap="square">
            <a:spAutoFit/>
          </a:bodyPr>
          <a:lstStyle/>
          <a:p>
            <a:r>
              <a:rPr lang="es-ES" sz="2133" b="1" dirty="0">
                <a:solidFill>
                  <a:srgbClr val="404E5C"/>
                </a:solidFill>
              </a:rPr>
              <a:t>Resolución IGAC 1149 de 2021  </a:t>
            </a:r>
          </a:p>
          <a:p>
            <a:r>
              <a:rPr lang="es-ES" sz="1400" b="1" dirty="0">
                <a:solidFill>
                  <a:srgbClr val="404E5C"/>
                </a:solidFill>
              </a:rPr>
              <a:t>(19 de agosto)</a:t>
            </a:r>
            <a:endParaRPr lang="es-ES" sz="2400" dirty="0">
              <a:solidFill>
                <a:srgbClr val="404E5C"/>
              </a:solidFill>
            </a:endParaRPr>
          </a:p>
        </p:txBody>
      </p:sp>
      <p:sp>
        <p:nvSpPr>
          <p:cNvPr id="178" name="TextBox 177">
            <a:extLst>
              <a:ext uri="{FF2B5EF4-FFF2-40B4-BE49-F238E27FC236}">
                <a16:creationId xmlns:a16="http://schemas.microsoft.com/office/drawing/2014/main" id="{F31D52FE-1EDB-46EA-81AA-D08328F2CBC9}"/>
              </a:ext>
            </a:extLst>
          </p:cNvPr>
          <p:cNvSpPr txBox="1"/>
          <p:nvPr/>
        </p:nvSpPr>
        <p:spPr>
          <a:xfrm>
            <a:off x="7642755" y="5174241"/>
            <a:ext cx="3868096" cy="1077218"/>
          </a:xfrm>
          <a:prstGeom prst="rect">
            <a:avLst/>
          </a:prstGeom>
          <a:solidFill>
            <a:schemeClr val="bg1">
              <a:lumMod val="95000"/>
            </a:schemeClr>
          </a:solidFill>
        </p:spPr>
        <p:txBody>
          <a:bodyPr wrap="square">
            <a:spAutoFit/>
          </a:bodyPr>
          <a:lstStyle/>
          <a:p>
            <a:r>
              <a:rPr lang="es-ES" sz="1600" dirty="0"/>
              <a:t>“Por la cual se actualiza la reglamentación técnica de la formación, actualización, conservación y difusión catastral con enfoque multipropósito” </a:t>
            </a:r>
            <a:endParaRPr lang="es-CO" sz="1600" dirty="0"/>
          </a:p>
        </p:txBody>
      </p:sp>
      <p:sp>
        <p:nvSpPr>
          <p:cNvPr id="180" name="Rectangle 179">
            <a:extLst>
              <a:ext uri="{FF2B5EF4-FFF2-40B4-BE49-F238E27FC236}">
                <a16:creationId xmlns:a16="http://schemas.microsoft.com/office/drawing/2014/main" id="{BAAFE646-6BB8-40C6-AD1F-D2AEF1619710}"/>
              </a:ext>
            </a:extLst>
          </p:cNvPr>
          <p:cNvSpPr/>
          <p:nvPr/>
        </p:nvSpPr>
        <p:spPr>
          <a:xfrm>
            <a:off x="7877313" y="1290580"/>
            <a:ext cx="2607735" cy="461665"/>
          </a:xfrm>
          <a:prstGeom prst="rect">
            <a:avLst/>
          </a:prstGeom>
        </p:spPr>
        <p:txBody>
          <a:bodyPr wrap="square">
            <a:spAutoFit/>
          </a:bodyPr>
          <a:lstStyle/>
          <a:p>
            <a:r>
              <a:rPr lang="es-ES" sz="2400" b="1" dirty="0">
                <a:solidFill>
                  <a:srgbClr val="B6004C"/>
                </a:solidFill>
              </a:rPr>
              <a:t>Avances</a:t>
            </a:r>
            <a:endParaRPr lang="es-ES" sz="2400" dirty="0"/>
          </a:p>
        </p:txBody>
      </p:sp>
      <p:sp>
        <p:nvSpPr>
          <p:cNvPr id="184" name="TextBox 183">
            <a:extLst>
              <a:ext uri="{FF2B5EF4-FFF2-40B4-BE49-F238E27FC236}">
                <a16:creationId xmlns:a16="http://schemas.microsoft.com/office/drawing/2014/main" id="{5568ABBF-D4EE-426D-A7CD-1006922718BD}"/>
              </a:ext>
            </a:extLst>
          </p:cNvPr>
          <p:cNvSpPr txBox="1"/>
          <p:nvPr/>
        </p:nvSpPr>
        <p:spPr>
          <a:xfrm>
            <a:off x="7509377" y="1894607"/>
            <a:ext cx="3865760" cy="1323439"/>
          </a:xfrm>
          <a:prstGeom prst="rect">
            <a:avLst/>
          </a:prstGeom>
          <a:noFill/>
        </p:spPr>
        <p:txBody>
          <a:bodyPr wrap="square">
            <a:spAutoFit/>
          </a:bodyPr>
          <a:lstStyle/>
          <a:p>
            <a:r>
              <a:rPr lang="es-ES" sz="1600" dirty="0"/>
              <a:t>El CTAGC en un proceso riguroso dio revisión a la </a:t>
            </a:r>
            <a:r>
              <a:rPr lang="es-ES" sz="1600" b="1" dirty="0"/>
              <a:t>resolución 1149 de 2021</a:t>
            </a:r>
            <a:r>
              <a:rPr lang="es-ES" sz="1600" dirty="0"/>
              <a:t>, en el cual se ha asegurado desde el punto de vista técnico su idoneidad bajo el nuevo enfoque multipropósito.</a:t>
            </a:r>
            <a:endParaRPr lang="es-CO" sz="1600" dirty="0"/>
          </a:p>
        </p:txBody>
      </p:sp>
      <p:pic>
        <p:nvPicPr>
          <p:cNvPr id="187" name="Graphic 186">
            <a:extLst>
              <a:ext uri="{FF2B5EF4-FFF2-40B4-BE49-F238E27FC236}">
                <a16:creationId xmlns:a16="http://schemas.microsoft.com/office/drawing/2014/main" id="{6530A39C-8C95-447C-BC7B-E3F0AA6E24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1619" y="1370201"/>
            <a:ext cx="363592" cy="363592"/>
          </a:xfrm>
          <a:prstGeom prst="rect">
            <a:avLst/>
          </a:prstGeom>
        </p:spPr>
      </p:pic>
    </p:spTree>
    <p:extLst>
      <p:ext uri="{BB962C8B-B14F-4D97-AF65-F5344CB8AC3E}">
        <p14:creationId xmlns:p14="http://schemas.microsoft.com/office/powerpoint/2010/main" val="73435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ángulo 68">
            <a:extLst>
              <a:ext uri="{FF2B5EF4-FFF2-40B4-BE49-F238E27FC236}">
                <a16:creationId xmlns:a16="http://schemas.microsoft.com/office/drawing/2014/main" id="{2A371841-8495-40C5-8A95-34A81B2789E5}"/>
              </a:ext>
            </a:extLst>
          </p:cNvPr>
          <p:cNvSpPr/>
          <p:nvPr/>
        </p:nvSpPr>
        <p:spPr>
          <a:xfrm>
            <a:off x="117927" y="45695"/>
            <a:ext cx="5887388" cy="78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s-US" sz="2400" dirty="0">
              <a:solidFill>
                <a:prstClr val="white"/>
              </a:solidFill>
              <a:latin typeface="Calibri" panose="020F0502020204030204"/>
            </a:endParaRPr>
          </a:p>
        </p:txBody>
      </p:sp>
      <p:cxnSp>
        <p:nvCxnSpPr>
          <p:cNvPr id="34" name="Conector recto 33">
            <a:extLst>
              <a:ext uri="{FF2B5EF4-FFF2-40B4-BE49-F238E27FC236}">
                <a16:creationId xmlns:a16="http://schemas.microsoft.com/office/drawing/2014/main" id="{B0B0A94F-DE0C-41B3-91DC-825E1AA081C8}"/>
              </a:ext>
            </a:extLst>
          </p:cNvPr>
          <p:cNvCxnSpPr>
            <a:cxnSpLocks/>
            <a:stCxn id="242" idx="2"/>
            <a:endCxn id="14" idx="3"/>
          </p:cNvCxnSpPr>
          <p:nvPr/>
        </p:nvCxnSpPr>
        <p:spPr>
          <a:xfrm flipH="1" flipV="1">
            <a:off x="2757389" y="1732834"/>
            <a:ext cx="798615" cy="4529"/>
          </a:xfrm>
          <a:prstGeom prst="line">
            <a:avLst/>
          </a:prstGeom>
          <a:ln w="76200" cap="rnd">
            <a:solidFill>
              <a:srgbClr val="507CAB"/>
            </a:solidFill>
            <a:headEnd type="triangle"/>
          </a:ln>
        </p:spPr>
        <p:style>
          <a:lnRef idx="1">
            <a:schemeClr val="accent1"/>
          </a:lnRef>
          <a:fillRef idx="0">
            <a:schemeClr val="accent1"/>
          </a:fillRef>
          <a:effectRef idx="0">
            <a:schemeClr val="accent1"/>
          </a:effectRef>
          <a:fontRef idx="minor">
            <a:schemeClr val="tx1"/>
          </a:fontRef>
        </p:style>
      </p:cxnSp>
      <p:cxnSp>
        <p:nvCxnSpPr>
          <p:cNvPr id="245" name="Conector recto 244">
            <a:extLst>
              <a:ext uri="{FF2B5EF4-FFF2-40B4-BE49-F238E27FC236}">
                <a16:creationId xmlns:a16="http://schemas.microsoft.com/office/drawing/2014/main" id="{F6914282-23D8-47D5-852A-4370B3954481}"/>
              </a:ext>
            </a:extLst>
          </p:cNvPr>
          <p:cNvCxnSpPr>
            <a:cxnSpLocks/>
            <a:stCxn id="19" idx="1"/>
            <a:endCxn id="242" idx="6"/>
          </p:cNvCxnSpPr>
          <p:nvPr/>
        </p:nvCxnSpPr>
        <p:spPr>
          <a:xfrm flipH="1">
            <a:off x="4105439" y="1732834"/>
            <a:ext cx="1239109" cy="4529"/>
          </a:xfrm>
          <a:prstGeom prst="line">
            <a:avLst/>
          </a:prstGeom>
          <a:ln w="76200" cap="rnd">
            <a:solidFill>
              <a:srgbClr val="507CAB"/>
            </a:solidFill>
            <a:headEnd type="triangle"/>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1F35CFC1-0FC6-424A-9DC3-23A0F1B2E29E}"/>
              </a:ext>
            </a:extLst>
          </p:cNvPr>
          <p:cNvCxnSpPr>
            <a:cxnSpLocks/>
            <a:stCxn id="63" idx="1"/>
            <a:endCxn id="20" idx="6"/>
          </p:cNvCxnSpPr>
          <p:nvPr/>
        </p:nvCxnSpPr>
        <p:spPr>
          <a:xfrm flipH="1">
            <a:off x="8035858" y="1728835"/>
            <a:ext cx="1566911" cy="0"/>
          </a:xfrm>
          <a:prstGeom prst="straightConnector1">
            <a:avLst/>
          </a:prstGeom>
          <a:ln w="76200" cap="rnd">
            <a:solidFill>
              <a:srgbClr val="507CAB"/>
            </a:solidFill>
          </a:ln>
        </p:spPr>
        <p:style>
          <a:lnRef idx="1">
            <a:schemeClr val="accent1"/>
          </a:lnRef>
          <a:fillRef idx="0">
            <a:schemeClr val="accent1"/>
          </a:fillRef>
          <a:effectRef idx="0">
            <a:schemeClr val="accent1"/>
          </a:effectRef>
          <a:fontRef idx="minor">
            <a:schemeClr val="tx1"/>
          </a:fontRef>
        </p:style>
      </p:cxnSp>
      <p:cxnSp>
        <p:nvCxnSpPr>
          <p:cNvPr id="74" name="Conector recto 73">
            <a:extLst>
              <a:ext uri="{FF2B5EF4-FFF2-40B4-BE49-F238E27FC236}">
                <a16:creationId xmlns:a16="http://schemas.microsoft.com/office/drawing/2014/main" id="{C54D58B0-2379-48B3-B069-BBDBCBD5E4F3}"/>
              </a:ext>
            </a:extLst>
          </p:cNvPr>
          <p:cNvCxnSpPr>
            <a:cxnSpLocks/>
            <a:stCxn id="64" idx="0"/>
            <a:endCxn id="63" idx="2"/>
          </p:cNvCxnSpPr>
          <p:nvPr/>
        </p:nvCxnSpPr>
        <p:spPr>
          <a:xfrm rot="5400000" flipH="1" flipV="1">
            <a:off x="9162459" y="1775278"/>
            <a:ext cx="486751" cy="943303"/>
          </a:xfrm>
          <a:prstGeom prst="bentConnector3">
            <a:avLst>
              <a:gd name="adj1" fmla="val 75048"/>
            </a:avLst>
          </a:prstGeom>
          <a:ln w="76200" cap="rnd">
            <a:solidFill>
              <a:srgbClr val="11A09A"/>
            </a:solidFill>
            <a:headEnd type="triangle"/>
          </a:ln>
        </p:spPr>
        <p:style>
          <a:lnRef idx="1">
            <a:schemeClr val="accent1"/>
          </a:lnRef>
          <a:fillRef idx="0">
            <a:schemeClr val="accent1"/>
          </a:fillRef>
          <a:effectRef idx="0">
            <a:schemeClr val="accent1"/>
          </a:effectRef>
          <a:fontRef idx="minor">
            <a:schemeClr val="tx1"/>
          </a:fontRef>
        </p:style>
      </p:cxnSp>
      <p:cxnSp>
        <p:nvCxnSpPr>
          <p:cNvPr id="78" name="Conector recto 73">
            <a:extLst>
              <a:ext uri="{FF2B5EF4-FFF2-40B4-BE49-F238E27FC236}">
                <a16:creationId xmlns:a16="http://schemas.microsoft.com/office/drawing/2014/main" id="{F3511D31-3159-4956-8C1F-CE6D87D1D3ED}"/>
              </a:ext>
            </a:extLst>
          </p:cNvPr>
          <p:cNvCxnSpPr>
            <a:cxnSpLocks/>
            <a:stCxn id="66" idx="0"/>
            <a:endCxn id="63" idx="3"/>
          </p:cNvCxnSpPr>
          <p:nvPr/>
        </p:nvCxnSpPr>
        <p:spPr>
          <a:xfrm rot="16200000" flipV="1">
            <a:off x="10192714" y="1688327"/>
            <a:ext cx="712637" cy="793655"/>
          </a:xfrm>
          <a:prstGeom prst="bentConnector2">
            <a:avLst/>
          </a:prstGeom>
          <a:ln w="76200" cap="rnd">
            <a:solidFill>
              <a:srgbClr val="11A09A"/>
            </a:solidFill>
            <a:headEnd type="triangle"/>
          </a:ln>
        </p:spPr>
        <p:style>
          <a:lnRef idx="1">
            <a:schemeClr val="accent1"/>
          </a:lnRef>
          <a:fillRef idx="0">
            <a:schemeClr val="accent1"/>
          </a:fillRef>
          <a:effectRef idx="0">
            <a:schemeClr val="accent1"/>
          </a:effectRef>
          <a:fontRef idx="minor">
            <a:schemeClr val="tx1"/>
          </a:fontRef>
        </p:style>
      </p:cxnSp>
      <p:cxnSp>
        <p:nvCxnSpPr>
          <p:cNvPr id="189" name="Conector recto 136">
            <a:extLst>
              <a:ext uri="{FF2B5EF4-FFF2-40B4-BE49-F238E27FC236}">
                <a16:creationId xmlns:a16="http://schemas.microsoft.com/office/drawing/2014/main" id="{FB0EB40E-9A68-4AAB-9FB2-30FCC9B96B6D}"/>
              </a:ext>
            </a:extLst>
          </p:cNvPr>
          <p:cNvCxnSpPr>
            <a:cxnSpLocks/>
            <a:stCxn id="187" idx="2"/>
            <a:endCxn id="58" idx="6"/>
          </p:cNvCxnSpPr>
          <p:nvPr/>
        </p:nvCxnSpPr>
        <p:spPr>
          <a:xfrm rot="10800000">
            <a:off x="7422389" y="4143426"/>
            <a:ext cx="3111683" cy="557119"/>
          </a:xfrm>
          <a:prstGeom prst="bentConnector3">
            <a:avLst>
              <a:gd name="adj1" fmla="val 50000"/>
            </a:avLst>
          </a:prstGeom>
          <a:ln w="76200" cap="rnd">
            <a:solidFill>
              <a:srgbClr val="086634"/>
            </a:solidFill>
            <a:headEnd type="triangle"/>
          </a:ln>
        </p:spPr>
        <p:style>
          <a:lnRef idx="1">
            <a:schemeClr val="accent1"/>
          </a:lnRef>
          <a:fillRef idx="0">
            <a:schemeClr val="accent1"/>
          </a:fillRef>
          <a:effectRef idx="0">
            <a:schemeClr val="accent1"/>
          </a:effectRef>
          <a:fontRef idx="minor">
            <a:schemeClr val="tx1"/>
          </a:fontRef>
        </p:style>
      </p:cxnSp>
      <p:cxnSp>
        <p:nvCxnSpPr>
          <p:cNvPr id="197" name="Conector recto 136">
            <a:extLst>
              <a:ext uri="{FF2B5EF4-FFF2-40B4-BE49-F238E27FC236}">
                <a16:creationId xmlns:a16="http://schemas.microsoft.com/office/drawing/2014/main" id="{218BEC61-E472-498B-9419-19976F858986}"/>
              </a:ext>
            </a:extLst>
          </p:cNvPr>
          <p:cNvCxnSpPr>
            <a:cxnSpLocks/>
            <a:stCxn id="187" idx="0"/>
            <a:endCxn id="66" idx="4"/>
          </p:cNvCxnSpPr>
          <p:nvPr/>
        </p:nvCxnSpPr>
        <p:spPr>
          <a:xfrm rot="16200000" flipV="1">
            <a:off x="10296937" y="3639832"/>
            <a:ext cx="1297847" cy="1"/>
          </a:xfrm>
          <a:prstGeom prst="bentConnector3">
            <a:avLst>
              <a:gd name="adj1" fmla="val 50000"/>
            </a:avLst>
          </a:prstGeom>
          <a:ln w="76200" cap="rnd">
            <a:solidFill>
              <a:srgbClr val="0C8E36"/>
            </a:solidFill>
            <a:headEnd type="triangle"/>
          </a:ln>
        </p:spPr>
        <p:style>
          <a:lnRef idx="1">
            <a:schemeClr val="accent1"/>
          </a:lnRef>
          <a:fillRef idx="0">
            <a:schemeClr val="accent1"/>
          </a:fillRef>
          <a:effectRef idx="0">
            <a:schemeClr val="accent1"/>
          </a:effectRef>
          <a:fontRef idx="minor">
            <a:schemeClr val="tx1"/>
          </a:fontRef>
        </p:style>
      </p:cxnSp>
      <p:cxnSp>
        <p:nvCxnSpPr>
          <p:cNvPr id="193" name="Conector recto 136">
            <a:extLst>
              <a:ext uri="{FF2B5EF4-FFF2-40B4-BE49-F238E27FC236}">
                <a16:creationId xmlns:a16="http://schemas.microsoft.com/office/drawing/2014/main" id="{68D6B25A-20B8-4EF6-940C-4C60A3DC5664}"/>
              </a:ext>
            </a:extLst>
          </p:cNvPr>
          <p:cNvCxnSpPr>
            <a:cxnSpLocks/>
            <a:stCxn id="187" idx="0"/>
            <a:endCxn id="64" idx="4"/>
          </p:cNvCxnSpPr>
          <p:nvPr/>
        </p:nvCxnSpPr>
        <p:spPr>
          <a:xfrm rot="16200000" flipV="1">
            <a:off x="9315515" y="2658410"/>
            <a:ext cx="1249015" cy="2011676"/>
          </a:xfrm>
          <a:prstGeom prst="bentConnector3">
            <a:avLst>
              <a:gd name="adj1" fmla="val 50000"/>
            </a:avLst>
          </a:prstGeom>
          <a:ln w="76200" cap="rnd">
            <a:solidFill>
              <a:srgbClr val="0C8E36"/>
            </a:solidFill>
            <a:headEnd type="triangle"/>
          </a:ln>
        </p:spPr>
        <p:style>
          <a:lnRef idx="1">
            <a:schemeClr val="accent1"/>
          </a:lnRef>
          <a:fillRef idx="0">
            <a:schemeClr val="accent1"/>
          </a:fillRef>
          <a:effectRef idx="0">
            <a:schemeClr val="accent1"/>
          </a:effectRef>
          <a:fontRef idx="minor">
            <a:schemeClr val="tx1"/>
          </a:fontRef>
        </p:style>
      </p:cxnSp>
      <p:cxnSp>
        <p:nvCxnSpPr>
          <p:cNvPr id="137" name="Conector recto 136">
            <a:extLst>
              <a:ext uri="{FF2B5EF4-FFF2-40B4-BE49-F238E27FC236}">
                <a16:creationId xmlns:a16="http://schemas.microsoft.com/office/drawing/2014/main" id="{EFDC7661-C48E-468D-9FB3-B46CAD04F6FC}"/>
              </a:ext>
            </a:extLst>
          </p:cNvPr>
          <p:cNvCxnSpPr>
            <a:cxnSpLocks/>
            <a:stCxn id="58" idx="4"/>
            <a:endCxn id="132" idx="0"/>
          </p:cNvCxnSpPr>
          <p:nvPr/>
        </p:nvCxnSpPr>
        <p:spPr>
          <a:xfrm rot="5400000">
            <a:off x="6223069" y="4477315"/>
            <a:ext cx="983777" cy="865428"/>
          </a:xfrm>
          <a:prstGeom prst="bentConnector3">
            <a:avLst>
              <a:gd name="adj1" fmla="val 50000"/>
            </a:avLst>
          </a:prstGeom>
          <a:ln w="76200" cap="rnd">
            <a:solidFill>
              <a:srgbClr val="B90D54"/>
            </a:solidFill>
            <a:headEnd type="triangle"/>
          </a:ln>
        </p:spPr>
        <p:style>
          <a:lnRef idx="1">
            <a:schemeClr val="accent1"/>
          </a:lnRef>
          <a:fillRef idx="0">
            <a:schemeClr val="accent1"/>
          </a:fillRef>
          <a:effectRef idx="0">
            <a:schemeClr val="accent1"/>
          </a:effectRef>
          <a:fontRef idx="minor">
            <a:schemeClr val="tx1"/>
          </a:fontRef>
        </p:style>
      </p:cxnSp>
      <p:cxnSp>
        <p:nvCxnSpPr>
          <p:cNvPr id="140" name="Conector recto 136">
            <a:extLst>
              <a:ext uri="{FF2B5EF4-FFF2-40B4-BE49-F238E27FC236}">
                <a16:creationId xmlns:a16="http://schemas.microsoft.com/office/drawing/2014/main" id="{FA6F7645-E263-4392-9B01-C0000D190D1B}"/>
              </a:ext>
            </a:extLst>
          </p:cNvPr>
          <p:cNvCxnSpPr>
            <a:cxnSpLocks/>
            <a:stCxn id="58" idx="4"/>
            <a:endCxn id="107" idx="0"/>
          </p:cNvCxnSpPr>
          <p:nvPr/>
        </p:nvCxnSpPr>
        <p:spPr>
          <a:xfrm rot="16200000" flipH="1">
            <a:off x="6658754" y="4907058"/>
            <a:ext cx="983777" cy="5943"/>
          </a:xfrm>
          <a:prstGeom prst="bentConnector3">
            <a:avLst>
              <a:gd name="adj1" fmla="val 50000"/>
            </a:avLst>
          </a:prstGeom>
          <a:ln w="76200" cap="rnd">
            <a:solidFill>
              <a:srgbClr val="B90D54"/>
            </a:solidFill>
            <a:headEnd type="triangle"/>
          </a:ln>
        </p:spPr>
        <p:style>
          <a:lnRef idx="1">
            <a:schemeClr val="accent1"/>
          </a:lnRef>
          <a:fillRef idx="0">
            <a:schemeClr val="accent1"/>
          </a:fillRef>
          <a:effectRef idx="0">
            <a:schemeClr val="accent1"/>
          </a:effectRef>
          <a:fontRef idx="minor">
            <a:schemeClr val="tx1"/>
          </a:fontRef>
        </p:style>
      </p:cxnSp>
      <p:cxnSp>
        <p:nvCxnSpPr>
          <p:cNvPr id="142" name="Conector recto 136">
            <a:extLst>
              <a:ext uri="{FF2B5EF4-FFF2-40B4-BE49-F238E27FC236}">
                <a16:creationId xmlns:a16="http://schemas.microsoft.com/office/drawing/2014/main" id="{62C4148B-6E89-4573-83F2-EACE3A15D178}"/>
              </a:ext>
            </a:extLst>
          </p:cNvPr>
          <p:cNvCxnSpPr>
            <a:cxnSpLocks/>
            <a:stCxn id="58" idx="4"/>
            <a:endCxn id="135" idx="0"/>
          </p:cNvCxnSpPr>
          <p:nvPr/>
        </p:nvCxnSpPr>
        <p:spPr>
          <a:xfrm rot="16200000" flipH="1">
            <a:off x="7094440" y="4471373"/>
            <a:ext cx="983777" cy="877312"/>
          </a:xfrm>
          <a:prstGeom prst="bentConnector3">
            <a:avLst>
              <a:gd name="adj1" fmla="val 50000"/>
            </a:avLst>
          </a:prstGeom>
          <a:ln w="76200" cap="rnd">
            <a:solidFill>
              <a:srgbClr val="B90D54"/>
            </a:solidFill>
            <a:headEnd type="triangle"/>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05F05423-F920-489E-9FC0-29F4DA1E988A}"/>
              </a:ext>
            </a:extLst>
          </p:cNvPr>
          <p:cNvCxnSpPr>
            <a:cxnSpLocks/>
            <a:stCxn id="58" idx="0"/>
            <a:endCxn id="20" idx="4"/>
          </p:cNvCxnSpPr>
          <p:nvPr/>
        </p:nvCxnSpPr>
        <p:spPr>
          <a:xfrm rot="5400000" flipH="1" flipV="1">
            <a:off x="6521828" y="2629396"/>
            <a:ext cx="1865152" cy="613469"/>
          </a:xfrm>
          <a:prstGeom prst="bentConnector3">
            <a:avLst>
              <a:gd name="adj1" fmla="val 50000"/>
            </a:avLst>
          </a:prstGeom>
          <a:ln w="76200" cap="rnd">
            <a:solidFill>
              <a:srgbClr val="14A0C1"/>
            </a:solidFill>
            <a:headEnd type="triangle"/>
          </a:ln>
        </p:spPr>
        <p:style>
          <a:lnRef idx="1">
            <a:schemeClr val="accent1"/>
          </a:lnRef>
          <a:fillRef idx="0">
            <a:schemeClr val="accent1"/>
          </a:fillRef>
          <a:effectRef idx="0">
            <a:schemeClr val="accent1"/>
          </a:effectRef>
          <a:fontRef idx="minor">
            <a:schemeClr val="tx1"/>
          </a:fontRef>
        </p:style>
      </p:cxnSp>
      <p:cxnSp>
        <p:nvCxnSpPr>
          <p:cNvPr id="99" name="Conector recto 92">
            <a:extLst>
              <a:ext uri="{FF2B5EF4-FFF2-40B4-BE49-F238E27FC236}">
                <a16:creationId xmlns:a16="http://schemas.microsoft.com/office/drawing/2014/main" id="{DDA3B53C-B9B9-4FC7-82B2-D9E4B48974E8}"/>
              </a:ext>
            </a:extLst>
          </p:cNvPr>
          <p:cNvCxnSpPr>
            <a:cxnSpLocks/>
            <a:stCxn id="58" idx="2"/>
            <a:endCxn id="56" idx="6"/>
          </p:cNvCxnSpPr>
          <p:nvPr/>
        </p:nvCxnSpPr>
        <p:spPr>
          <a:xfrm rot="10800000" flipV="1">
            <a:off x="4385757" y="4143423"/>
            <a:ext cx="2487195" cy="1533213"/>
          </a:xfrm>
          <a:prstGeom prst="bentConnector3">
            <a:avLst>
              <a:gd name="adj1" fmla="val 50000"/>
            </a:avLst>
          </a:prstGeom>
          <a:ln w="76200" cap="rnd">
            <a:solidFill>
              <a:srgbClr val="662583"/>
            </a:solidFill>
            <a:headEnd type="triangle"/>
          </a:ln>
        </p:spPr>
        <p:style>
          <a:lnRef idx="1">
            <a:schemeClr val="accent1"/>
          </a:lnRef>
          <a:fillRef idx="0">
            <a:schemeClr val="accent1"/>
          </a:fillRef>
          <a:effectRef idx="0">
            <a:schemeClr val="accent1"/>
          </a:effectRef>
          <a:fontRef idx="minor">
            <a:schemeClr val="tx1"/>
          </a:fontRef>
        </p:style>
      </p:cxnSp>
      <p:cxnSp>
        <p:nvCxnSpPr>
          <p:cNvPr id="94" name="Conector recto 93">
            <a:extLst>
              <a:ext uri="{FF2B5EF4-FFF2-40B4-BE49-F238E27FC236}">
                <a16:creationId xmlns:a16="http://schemas.microsoft.com/office/drawing/2014/main" id="{8784CA55-5A10-44BD-A9E7-580C9496A02D}"/>
              </a:ext>
            </a:extLst>
          </p:cNvPr>
          <p:cNvCxnSpPr>
            <a:cxnSpLocks/>
            <a:stCxn id="58" idx="2"/>
            <a:endCxn id="53" idx="3"/>
          </p:cNvCxnSpPr>
          <p:nvPr/>
        </p:nvCxnSpPr>
        <p:spPr>
          <a:xfrm rot="10800000" flipV="1">
            <a:off x="2757389" y="4143423"/>
            <a:ext cx="4115564" cy="647807"/>
          </a:xfrm>
          <a:prstGeom prst="bentConnector3">
            <a:avLst>
              <a:gd name="adj1" fmla="val 77896"/>
            </a:avLst>
          </a:prstGeom>
          <a:ln w="76200" cap="rnd">
            <a:solidFill>
              <a:srgbClr val="2C2E83"/>
            </a:solidFill>
            <a:headEnd type="stealth"/>
          </a:ln>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648E6EC2-5B81-45B3-8C57-72E7E616E048}"/>
              </a:ext>
            </a:extLst>
          </p:cNvPr>
          <p:cNvCxnSpPr>
            <a:cxnSpLocks/>
            <a:stCxn id="56" idx="2"/>
            <a:endCxn id="53" idx="2"/>
          </p:cNvCxnSpPr>
          <p:nvPr/>
        </p:nvCxnSpPr>
        <p:spPr>
          <a:xfrm rot="10800000">
            <a:off x="2482671" y="5065948"/>
            <a:ext cx="1353652" cy="610688"/>
          </a:xfrm>
          <a:prstGeom prst="bentConnector2">
            <a:avLst/>
          </a:prstGeom>
          <a:ln w="76200" cap="rnd">
            <a:solidFill>
              <a:srgbClr val="662583"/>
            </a:solidFill>
            <a:headEnd type="triangle"/>
          </a:ln>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112B4D85-441F-4A89-ACA6-4B8EAE356F49}"/>
              </a:ext>
            </a:extLst>
          </p:cNvPr>
          <p:cNvCxnSpPr>
            <a:cxnSpLocks/>
            <a:stCxn id="53" idx="0"/>
            <a:endCxn id="15" idx="4"/>
          </p:cNvCxnSpPr>
          <p:nvPr/>
        </p:nvCxnSpPr>
        <p:spPr>
          <a:xfrm flipV="1">
            <a:off x="2482671" y="3680925"/>
            <a:ext cx="0" cy="835587"/>
          </a:xfrm>
          <a:prstGeom prst="line">
            <a:avLst/>
          </a:prstGeom>
          <a:ln w="76200" cap="rnd">
            <a:solidFill>
              <a:srgbClr val="2C2E83"/>
            </a:solidFill>
            <a:head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BD9A3F8C-4191-494B-99DE-2157682930F3}"/>
              </a:ext>
            </a:extLst>
          </p:cNvPr>
          <p:cNvCxnSpPr>
            <a:cxnSpLocks/>
            <a:stCxn id="10" idx="6"/>
            <a:endCxn id="14" idx="1"/>
          </p:cNvCxnSpPr>
          <p:nvPr/>
        </p:nvCxnSpPr>
        <p:spPr>
          <a:xfrm flipV="1">
            <a:off x="1427442" y="1732834"/>
            <a:ext cx="780511" cy="4529"/>
          </a:xfrm>
          <a:prstGeom prst="line">
            <a:avLst/>
          </a:prstGeom>
          <a:ln w="76200" cap="rnd">
            <a:solidFill>
              <a:srgbClr val="5159AC"/>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1F1AA0A6-08B9-4310-9AFA-55247F4182F7}"/>
              </a:ext>
            </a:extLst>
          </p:cNvPr>
          <p:cNvCxnSpPr>
            <a:cxnSpLocks/>
            <a:stCxn id="15" idx="0"/>
            <a:endCxn id="14" idx="2"/>
          </p:cNvCxnSpPr>
          <p:nvPr/>
        </p:nvCxnSpPr>
        <p:spPr>
          <a:xfrm flipV="1">
            <a:off x="2482671" y="2007552"/>
            <a:ext cx="0" cy="1123939"/>
          </a:xfrm>
          <a:prstGeom prst="line">
            <a:avLst/>
          </a:prstGeom>
          <a:ln w="76200" cap="rnd">
            <a:solidFill>
              <a:srgbClr val="0081D2"/>
            </a:solidFill>
            <a:headEnd type="triangle"/>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99AD9A35-81D1-473F-BD25-44644DDD6C09}"/>
              </a:ext>
            </a:extLst>
          </p:cNvPr>
          <p:cNvCxnSpPr>
            <a:cxnSpLocks/>
            <a:stCxn id="20" idx="2"/>
            <a:endCxn id="19" idx="3"/>
          </p:cNvCxnSpPr>
          <p:nvPr/>
        </p:nvCxnSpPr>
        <p:spPr>
          <a:xfrm flipH="1">
            <a:off x="5893983" y="1728835"/>
            <a:ext cx="1592439" cy="3999"/>
          </a:xfrm>
          <a:prstGeom prst="line">
            <a:avLst/>
          </a:prstGeom>
          <a:ln w="76200" cap="rnd">
            <a:solidFill>
              <a:srgbClr val="507CAB"/>
            </a:solidFill>
            <a:headEnd type="triangl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C5222DDF-64F0-407E-AA14-64DE7A9A7E56}"/>
              </a:ext>
            </a:extLst>
          </p:cNvPr>
          <p:cNvCxnSpPr>
            <a:cxnSpLocks/>
            <a:stCxn id="15" idx="6"/>
            <a:endCxn id="19" idx="2"/>
          </p:cNvCxnSpPr>
          <p:nvPr/>
        </p:nvCxnSpPr>
        <p:spPr>
          <a:xfrm flipV="1">
            <a:off x="2757388" y="2007553"/>
            <a:ext cx="2861877" cy="1398657"/>
          </a:xfrm>
          <a:prstGeom prst="bentConnector2">
            <a:avLst/>
          </a:prstGeom>
          <a:ln w="76200" cap="rnd">
            <a:solidFill>
              <a:srgbClr val="0081D2"/>
            </a:solidFill>
            <a:headEnd type="triangle"/>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31D56C16-E872-4621-8D29-2CD51909081D}"/>
              </a:ext>
            </a:extLst>
          </p:cNvPr>
          <p:cNvSpPr/>
          <p:nvPr/>
        </p:nvSpPr>
        <p:spPr>
          <a:xfrm>
            <a:off x="535008" y="1291145"/>
            <a:ext cx="892435" cy="892435"/>
          </a:xfrm>
          <a:prstGeom prst="ellipse">
            <a:avLst/>
          </a:prstGeom>
          <a:solidFill>
            <a:schemeClr val="bg1"/>
          </a:solidFill>
          <a:ln w="63500">
            <a:solidFill>
              <a:srgbClr val="515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CO" sz="1351" dirty="0">
              <a:solidFill>
                <a:prstClr val="white"/>
              </a:solidFill>
              <a:latin typeface="Segoe UI"/>
            </a:endParaRPr>
          </a:p>
        </p:txBody>
      </p:sp>
      <p:sp>
        <p:nvSpPr>
          <p:cNvPr id="11" name="6 CuadroTexto">
            <a:extLst>
              <a:ext uri="{FF2B5EF4-FFF2-40B4-BE49-F238E27FC236}">
                <a16:creationId xmlns:a16="http://schemas.microsoft.com/office/drawing/2014/main" id="{334671C5-7A1C-4615-A565-350216504EAE}"/>
              </a:ext>
            </a:extLst>
          </p:cNvPr>
          <p:cNvSpPr txBox="1"/>
          <p:nvPr/>
        </p:nvSpPr>
        <p:spPr>
          <a:xfrm>
            <a:off x="427701" y="2230647"/>
            <a:ext cx="1129203" cy="300082"/>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CO" sz="1500" dirty="0">
                <a:solidFill>
                  <a:prstClr val="white">
                    <a:lumMod val="50000"/>
                  </a:prstClr>
                </a:solidFill>
                <a:latin typeface="Segoe UI"/>
              </a:rPr>
              <a:t>Municipio</a:t>
            </a:r>
            <a:endParaRPr lang="es-ES_tradnl" sz="1500" dirty="0">
              <a:solidFill>
                <a:prstClr val="white">
                  <a:lumMod val="50000"/>
                </a:prstClr>
              </a:solidFill>
              <a:latin typeface="Segoe UI"/>
            </a:endParaRPr>
          </a:p>
        </p:txBody>
      </p:sp>
      <p:sp>
        <p:nvSpPr>
          <p:cNvPr id="12" name="6 CuadroTexto">
            <a:extLst>
              <a:ext uri="{FF2B5EF4-FFF2-40B4-BE49-F238E27FC236}">
                <a16:creationId xmlns:a16="http://schemas.microsoft.com/office/drawing/2014/main" id="{77451C57-8D1B-41BD-A63F-34252185A3D3}"/>
              </a:ext>
            </a:extLst>
          </p:cNvPr>
          <p:cNvSpPr txBox="1"/>
          <p:nvPr/>
        </p:nvSpPr>
        <p:spPr>
          <a:xfrm>
            <a:off x="1857777" y="910377"/>
            <a:ext cx="1242123" cy="746359"/>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Desea habilitarse?</a:t>
            </a:r>
          </a:p>
        </p:txBody>
      </p:sp>
      <p:sp>
        <p:nvSpPr>
          <p:cNvPr id="14" name="Rombo 13">
            <a:extLst>
              <a:ext uri="{FF2B5EF4-FFF2-40B4-BE49-F238E27FC236}">
                <a16:creationId xmlns:a16="http://schemas.microsoft.com/office/drawing/2014/main" id="{09233D26-CC33-491B-BA67-DBE3B12504AE}"/>
              </a:ext>
            </a:extLst>
          </p:cNvPr>
          <p:cNvSpPr/>
          <p:nvPr/>
        </p:nvSpPr>
        <p:spPr>
          <a:xfrm>
            <a:off x="2207953" y="1458115"/>
            <a:ext cx="549436" cy="549436"/>
          </a:xfrm>
          <a:prstGeom prst="diamond">
            <a:avLst/>
          </a:prstGeom>
          <a:solidFill>
            <a:schemeClr val="bg1"/>
          </a:solidFill>
          <a:ln w="38100">
            <a:solidFill>
              <a:srgbClr val="F792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US" sz="1351" dirty="0">
              <a:solidFill>
                <a:prstClr val="white"/>
              </a:solidFill>
              <a:latin typeface="Segoe UI"/>
            </a:endParaRPr>
          </a:p>
        </p:txBody>
      </p:sp>
      <p:sp>
        <p:nvSpPr>
          <p:cNvPr id="15" name="Elipse 14">
            <a:extLst>
              <a:ext uri="{FF2B5EF4-FFF2-40B4-BE49-F238E27FC236}">
                <a16:creationId xmlns:a16="http://schemas.microsoft.com/office/drawing/2014/main" id="{542CC7B6-11E5-493D-98E6-A4F930D15DBB}"/>
              </a:ext>
            </a:extLst>
          </p:cNvPr>
          <p:cNvSpPr/>
          <p:nvPr/>
        </p:nvSpPr>
        <p:spPr>
          <a:xfrm>
            <a:off x="2207953" y="3131491"/>
            <a:ext cx="549436" cy="549436"/>
          </a:xfrm>
          <a:prstGeom prst="ellipse">
            <a:avLst/>
          </a:prstGeom>
          <a:solidFill>
            <a:schemeClr val="bg1"/>
          </a:solidFill>
          <a:ln w="63500">
            <a:solidFill>
              <a:srgbClr val="2C2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2C2E83"/>
                </a:solidFill>
                <a:latin typeface="Segoe UI"/>
              </a:rPr>
              <a:t>2</a:t>
            </a:r>
          </a:p>
        </p:txBody>
      </p:sp>
      <p:sp>
        <p:nvSpPr>
          <p:cNvPr id="16" name="6 CuadroTexto">
            <a:extLst>
              <a:ext uri="{FF2B5EF4-FFF2-40B4-BE49-F238E27FC236}">
                <a16:creationId xmlns:a16="http://schemas.microsoft.com/office/drawing/2014/main" id="{6AE0ABA0-A2D2-47B5-950C-98E308B39375}"/>
              </a:ext>
            </a:extLst>
          </p:cNvPr>
          <p:cNvSpPr txBox="1"/>
          <p:nvPr/>
        </p:nvSpPr>
        <p:spPr>
          <a:xfrm>
            <a:off x="800605" y="3083383"/>
            <a:ext cx="1396175" cy="954108"/>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CO" sz="1500" dirty="0">
                <a:solidFill>
                  <a:prstClr val="white">
                    <a:lumMod val="50000"/>
                  </a:prstClr>
                </a:solidFill>
                <a:latin typeface="Segoe UI"/>
              </a:rPr>
              <a:t>Contratación con un gestor habilitado</a:t>
            </a:r>
            <a:endParaRPr lang="es-ES_tradnl" sz="1500" dirty="0">
              <a:solidFill>
                <a:prstClr val="white">
                  <a:lumMod val="50000"/>
                </a:prstClr>
              </a:solidFill>
              <a:latin typeface="Segoe UI"/>
            </a:endParaRPr>
          </a:p>
        </p:txBody>
      </p:sp>
      <p:sp>
        <p:nvSpPr>
          <p:cNvPr id="17" name="6 CuadroTexto">
            <a:extLst>
              <a:ext uri="{FF2B5EF4-FFF2-40B4-BE49-F238E27FC236}">
                <a16:creationId xmlns:a16="http://schemas.microsoft.com/office/drawing/2014/main" id="{115983F1-AFBB-407B-862F-F64EF55CD109}"/>
              </a:ext>
            </a:extLst>
          </p:cNvPr>
          <p:cNvSpPr txBox="1"/>
          <p:nvPr/>
        </p:nvSpPr>
        <p:spPr>
          <a:xfrm>
            <a:off x="3222077" y="2064597"/>
            <a:ext cx="1242123" cy="954108"/>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Solicitud de Habilitación</a:t>
            </a:r>
          </a:p>
        </p:txBody>
      </p:sp>
      <p:sp>
        <p:nvSpPr>
          <p:cNvPr id="18" name="6 CuadroTexto">
            <a:extLst>
              <a:ext uri="{FF2B5EF4-FFF2-40B4-BE49-F238E27FC236}">
                <a16:creationId xmlns:a16="http://schemas.microsoft.com/office/drawing/2014/main" id="{58B10AFE-EDF4-4959-9A48-ED15665D97BD}"/>
              </a:ext>
            </a:extLst>
          </p:cNvPr>
          <p:cNvSpPr txBox="1"/>
          <p:nvPr/>
        </p:nvSpPr>
        <p:spPr>
          <a:xfrm>
            <a:off x="5054664" y="941457"/>
            <a:ext cx="1129203" cy="50783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Cumple Requisitos?</a:t>
            </a:r>
          </a:p>
        </p:txBody>
      </p:sp>
      <p:sp>
        <p:nvSpPr>
          <p:cNvPr id="19" name="Rombo 18">
            <a:extLst>
              <a:ext uri="{FF2B5EF4-FFF2-40B4-BE49-F238E27FC236}">
                <a16:creationId xmlns:a16="http://schemas.microsoft.com/office/drawing/2014/main" id="{6575273F-C02E-4428-AA17-CFD69981CFAB}"/>
              </a:ext>
            </a:extLst>
          </p:cNvPr>
          <p:cNvSpPr/>
          <p:nvPr/>
        </p:nvSpPr>
        <p:spPr>
          <a:xfrm>
            <a:off x="5344547" y="1458115"/>
            <a:ext cx="549436" cy="549436"/>
          </a:xfrm>
          <a:prstGeom prst="diamond">
            <a:avLst/>
          </a:prstGeom>
          <a:solidFill>
            <a:schemeClr val="bg1"/>
          </a:solidFill>
          <a:ln w="38100">
            <a:solidFill>
              <a:srgbClr val="F792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s-US" sz="1351" dirty="0">
              <a:solidFill>
                <a:prstClr val="white"/>
              </a:solidFill>
              <a:latin typeface="Segoe UI"/>
            </a:endParaRPr>
          </a:p>
        </p:txBody>
      </p:sp>
      <p:sp>
        <p:nvSpPr>
          <p:cNvPr id="20" name="Elipse 19">
            <a:extLst>
              <a:ext uri="{FF2B5EF4-FFF2-40B4-BE49-F238E27FC236}">
                <a16:creationId xmlns:a16="http://schemas.microsoft.com/office/drawing/2014/main" id="{0759426D-9D1D-463E-B0AF-851AFFAC4725}"/>
              </a:ext>
            </a:extLst>
          </p:cNvPr>
          <p:cNvSpPr/>
          <p:nvPr/>
        </p:nvSpPr>
        <p:spPr>
          <a:xfrm>
            <a:off x="7486422" y="1454118"/>
            <a:ext cx="549436" cy="549436"/>
          </a:xfrm>
          <a:prstGeom prst="ellipse">
            <a:avLst/>
          </a:prstGeom>
          <a:solidFill>
            <a:schemeClr val="bg1"/>
          </a:solidFill>
          <a:ln w="63500">
            <a:solidFill>
              <a:srgbClr val="507C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507CAB"/>
                </a:solidFill>
                <a:latin typeface="Segoe UI"/>
              </a:rPr>
              <a:t>3</a:t>
            </a:r>
          </a:p>
        </p:txBody>
      </p:sp>
      <p:sp>
        <p:nvSpPr>
          <p:cNvPr id="21" name="6 CuadroTexto">
            <a:extLst>
              <a:ext uri="{FF2B5EF4-FFF2-40B4-BE49-F238E27FC236}">
                <a16:creationId xmlns:a16="http://schemas.microsoft.com/office/drawing/2014/main" id="{E42E64BE-FE89-4095-A8EF-0C80DAB685F4}"/>
              </a:ext>
            </a:extLst>
          </p:cNvPr>
          <p:cNvSpPr txBox="1"/>
          <p:nvPr/>
        </p:nvSpPr>
        <p:spPr>
          <a:xfrm>
            <a:off x="6896913" y="900721"/>
            <a:ext cx="1728455" cy="71558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Habilitación como Gestor Catastral</a:t>
            </a:r>
          </a:p>
        </p:txBody>
      </p:sp>
      <p:sp>
        <p:nvSpPr>
          <p:cNvPr id="53" name="Rombo 52">
            <a:extLst>
              <a:ext uri="{FF2B5EF4-FFF2-40B4-BE49-F238E27FC236}">
                <a16:creationId xmlns:a16="http://schemas.microsoft.com/office/drawing/2014/main" id="{D3C84393-CC92-4050-B908-AFD9F2F872F7}"/>
              </a:ext>
            </a:extLst>
          </p:cNvPr>
          <p:cNvSpPr/>
          <p:nvPr/>
        </p:nvSpPr>
        <p:spPr>
          <a:xfrm>
            <a:off x="2207953" y="4516513"/>
            <a:ext cx="549436" cy="549436"/>
          </a:xfrm>
          <a:prstGeom prst="diamond">
            <a:avLst/>
          </a:prstGeom>
          <a:solidFill>
            <a:schemeClr val="bg1"/>
          </a:solidFill>
          <a:ln w="38100">
            <a:solidFill>
              <a:srgbClr val="F792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s-US" sz="1351" dirty="0">
              <a:solidFill>
                <a:prstClr val="white"/>
              </a:solidFill>
              <a:latin typeface="Segoe UI"/>
            </a:endParaRPr>
          </a:p>
        </p:txBody>
      </p:sp>
      <p:sp>
        <p:nvSpPr>
          <p:cNvPr id="54" name="6 CuadroTexto">
            <a:extLst>
              <a:ext uri="{FF2B5EF4-FFF2-40B4-BE49-F238E27FC236}">
                <a16:creationId xmlns:a16="http://schemas.microsoft.com/office/drawing/2014/main" id="{1BCF3006-5A69-4458-B4FB-3A09BC04B934}"/>
              </a:ext>
            </a:extLst>
          </p:cNvPr>
          <p:cNvSpPr txBox="1"/>
          <p:nvPr/>
        </p:nvSpPr>
        <p:spPr>
          <a:xfrm>
            <a:off x="1081769" y="4533264"/>
            <a:ext cx="1129203" cy="71558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Cuenta con recursos?</a:t>
            </a:r>
          </a:p>
        </p:txBody>
      </p:sp>
      <p:sp>
        <p:nvSpPr>
          <p:cNvPr id="56" name="Elipse 55">
            <a:extLst>
              <a:ext uri="{FF2B5EF4-FFF2-40B4-BE49-F238E27FC236}">
                <a16:creationId xmlns:a16="http://schemas.microsoft.com/office/drawing/2014/main" id="{33D921D4-3502-4DEB-8FC4-0BF758818FD8}"/>
              </a:ext>
            </a:extLst>
          </p:cNvPr>
          <p:cNvSpPr/>
          <p:nvPr/>
        </p:nvSpPr>
        <p:spPr>
          <a:xfrm>
            <a:off x="3836323" y="5401919"/>
            <a:ext cx="549436" cy="549436"/>
          </a:xfrm>
          <a:prstGeom prst="ellipse">
            <a:avLst/>
          </a:prstGeom>
          <a:solidFill>
            <a:schemeClr val="bg1"/>
          </a:solidFill>
          <a:ln w="63500">
            <a:solidFill>
              <a:srgbClr val="2C2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2C2E83"/>
                </a:solidFill>
                <a:latin typeface="Segoe UI"/>
              </a:rPr>
              <a:t>6</a:t>
            </a:r>
          </a:p>
        </p:txBody>
      </p:sp>
      <p:sp>
        <p:nvSpPr>
          <p:cNvPr id="57" name="6 CuadroTexto">
            <a:extLst>
              <a:ext uri="{FF2B5EF4-FFF2-40B4-BE49-F238E27FC236}">
                <a16:creationId xmlns:a16="http://schemas.microsoft.com/office/drawing/2014/main" id="{CA641952-F1B3-4969-AB34-6533F0616D0D}"/>
              </a:ext>
            </a:extLst>
          </p:cNvPr>
          <p:cNvSpPr txBox="1"/>
          <p:nvPr/>
        </p:nvSpPr>
        <p:spPr>
          <a:xfrm>
            <a:off x="3174729" y="6030993"/>
            <a:ext cx="1950235" cy="50783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Cofinanciamiento / Financia Nación</a:t>
            </a:r>
          </a:p>
        </p:txBody>
      </p:sp>
      <p:sp>
        <p:nvSpPr>
          <p:cNvPr id="58" name="Elipse 57">
            <a:extLst>
              <a:ext uri="{FF2B5EF4-FFF2-40B4-BE49-F238E27FC236}">
                <a16:creationId xmlns:a16="http://schemas.microsoft.com/office/drawing/2014/main" id="{EACD8AFE-550A-4285-8D71-693C7E106FF7}"/>
              </a:ext>
            </a:extLst>
          </p:cNvPr>
          <p:cNvSpPr/>
          <p:nvPr/>
        </p:nvSpPr>
        <p:spPr>
          <a:xfrm>
            <a:off x="6872953" y="3868706"/>
            <a:ext cx="549436" cy="549436"/>
          </a:xfrm>
          <a:prstGeom prst="ellipse">
            <a:avLst/>
          </a:prstGeom>
          <a:solidFill>
            <a:schemeClr val="bg1"/>
          </a:solidFill>
          <a:ln w="63500">
            <a:solidFill>
              <a:srgbClr val="6625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662583"/>
                </a:solidFill>
                <a:latin typeface="Segoe UI"/>
              </a:rPr>
              <a:t>7</a:t>
            </a:r>
          </a:p>
        </p:txBody>
      </p:sp>
      <p:sp>
        <p:nvSpPr>
          <p:cNvPr id="59" name="6 CuadroTexto">
            <a:extLst>
              <a:ext uri="{FF2B5EF4-FFF2-40B4-BE49-F238E27FC236}">
                <a16:creationId xmlns:a16="http://schemas.microsoft.com/office/drawing/2014/main" id="{C0D56015-2EB7-4C00-B5A3-A4E5DA4660AF}"/>
              </a:ext>
            </a:extLst>
          </p:cNvPr>
          <p:cNvSpPr txBox="1"/>
          <p:nvPr/>
        </p:nvSpPr>
        <p:spPr>
          <a:xfrm>
            <a:off x="7496789" y="3767976"/>
            <a:ext cx="1215643" cy="715581"/>
          </a:xfrm>
          <a:prstGeom prst="rect">
            <a:avLst/>
          </a:prstGeom>
          <a:solidFill>
            <a:schemeClr val="bg1"/>
          </a:solid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Oferta de Gestores Habilitados</a:t>
            </a:r>
          </a:p>
        </p:txBody>
      </p:sp>
      <p:sp>
        <p:nvSpPr>
          <p:cNvPr id="63" name="Rombo 62">
            <a:extLst>
              <a:ext uri="{FF2B5EF4-FFF2-40B4-BE49-F238E27FC236}">
                <a16:creationId xmlns:a16="http://schemas.microsoft.com/office/drawing/2014/main" id="{91641DAE-C409-41CC-BEB5-38B49DE61349}"/>
              </a:ext>
            </a:extLst>
          </p:cNvPr>
          <p:cNvSpPr/>
          <p:nvPr/>
        </p:nvSpPr>
        <p:spPr>
          <a:xfrm>
            <a:off x="9602769" y="1454118"/>
            <a:ext cx="549436" cy="549436"/>
          </a:xfrm>
          <a:prstGeom prst="diamond">
            <a:avLst/>
          </a:prstGeom>
          <a:solidFill>
            <a:schemeClr val="bg1"/>
          </a:solidFill>
          <a:ln w="38100">
            <a:solidFill>
              <a:srgbClr val="F7921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585"/>
            <a:endParaRPr lang="es-US" sz="1351" dirty="0">
              <a:solidFill>
                <a:prstClr val="white"/>
              </a:solidFill>
              <a:latin typeface="Segoe UI"/>
            </a:endParaRPr>
          </a:p>
        </p:txBody>
      </p:sp>
      <p:sp>
        <p:nvSpPr>
          <p:cNvPr id="64" name="Elipse 63">
            <a:extLst>
              <a:ext uri="{FF2B5EF4-FFF2-40B4-BE49-F238E27FC236}">
                <a16:creationId xmlns:a16="http://schemas.microsoft.com/office/drawing/2014/main" id="{C59B23FB-AC27-4471-B5DB-8CEE14CCDCA1}"/>
              </a:ext>
            </a:extLst>
          </p:cNvPr>
          <p:cNvSpPr/>
          <p:nvPr/>
        </p:nvSpPr>
        <p:spPr>
          <a:xfrm>
            <a:off x="8659466" y="2490303"/>
            <a:ext cx="549436" cy="549436"/>
          </a:xfrm>
          <a:prstGeom prst="ellipse">
            <a:avLst/>
          </a:prstGeom>
          <a:solidFill>
            <a:schemeClr val="bg1"/>
          </a:solidFill>
          <a:ln w="63500">
            <a:solidFill>
              <a:srgbClr val="11A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11A09A"/>
                </a:solidFill>
                <a:latin typeface="Segoe UI"/>
              </a:rPr>
              <a:t>4</a:t>
            </a:r>
          </a:p>
        </p:txBody>
      </p:sp>
      <p:sp>
        <p:nvSpPr>
          <p:cNvPr id="65" name="6 CuadroTexto">
            <a:extLst>
              <a:ext uri="{FF2B5EF4-FFF2-40B4-BE49-F238E27FC236}">
                <a16:creationId xmlns:a16="http://schemas.microsoft.com/office/drawing/2014/main" id="{0E3FECA8-FD17-489D-9C1A-FFBD93992696}"/>
              </a:ext>
            </a:extLst>
          </p:cNvPr>
          <p:cNvSpPr txBox="1"/>
          <p:nvPr/>
        </p:nvSpPr>
        <p:spPr>
          <a:xfrm>
            <a:off x="8049069" y="3127473"/>
            <a:ext cx="1770227" cy="507831"/>
          </a:xfrm>
          <a:prstGeom prst="rect">
            <a:avLst/>
          </a:prstGeom>
          <a:solidFill>
            <a:schemeClr val="bg1"/>
          </a:solid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Prestación directa</a:t>
            </a:r>
          </a:p>
        </p:txBody>
      </p:sp>
      <p:sp>
        <p:nvSpPr>
          <p:cNvPr id="66" name="Elipse 65">
            <a:extLst>
              <a:ext uri="{FF2B5EF4-FFF2-40B4-BE49-F238E27FC236}">
                <a16:creationId xmlns:a16="http://schemas.microsoft.com/office/drawing/2014/main" id="{48BCE51B-9978-4ED7-B72C-BE68EC83B37F}"/>
              </a:ext>
            </a:extLst>
          </p:cNvPr>
          <p:cNvSpPr/>
          <p:nvPr/>
        </p:nvSpPr>
        <p:spPr>
          <a:xfrm>
            <a:off x="10671141" y="2441473"/>
            <a:ext cx="549436" cy="549436"/>
          </a:xfrm>
          <a:prstGeom prst="ellipse">
            <a:avLst/>
          </a:prstGeom>
          <a:solidFill>
            <a:schemeClr val="bg1"/>
          </a:solidFill>
          <a:ln w="63500">
            <a:solidFill>
              <a:srgbClr val="11A0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11A09A"/>
                </a:solidFill>
                <a:latin typeface="Segoe UI"/>
              </a:rPr>
              <a:t>5</a:t>
            </a:r>
          </a:p>
        </p:txBody>
      </p:sp>
      <p:sp>
        <p:nvSpPr>
          <p:cNvPr id="67" name="6 CuadroTexto">
            <a:extLst>
              <a:ext uri="{FF2B5EF4-FFF2-40B4-BE49-F238E27FC236}">
                <a16:creationId xmlns:a16="http://schemas.microsoft.com/office/drawing/2014/main" id="{379DA702-4897-4A3D-A696-3521C3101CBF}"/>
              </a:ext>
            </a:extLst>
          </p:cNvPr>
          <p:cNvSpPr txBox="1"/>
          <p:nvPr/>
        </p:nvSpPr>
        <p:spPr>
          <a:xfrm>
            <a:off x="9988919" y="3111569"/>
            <a:ext cx="1913880" cy="715581"/>
          </a:xfrm>
          <a:prstGeom prst="rect">
            <a:avLst/>
          </a:prstGeom>
          <a:solidFill>
            <a:schemeClr val="bg1"/>
          </a:solid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Contratar Operadores Catastrales</a:t>
            </a:r>
          </a:p>
        </p:txBody>
      </p:sp>
      <p:sp>
        <p:nvSpPr>
          <p:cNvPr id="107" name="Elipse 106">
            <a:extLst>
              <a:ext uri="{FF2B5EF4-FFF2-40B4-BE49-F238E27FC236}">
                <a16:creationId xmlns:a16="http://schemas.microsoft.com/office/drawing/2014/main" id="{5AD2373F-61B9-41C0-B7E2-29098BD85E1B}"/>
              </a:ext>
            </a:extLst>
          </p:cNvPr>
          <p:cNvSpPr/>
          <p:nvPr/>
        </p:nvSpPr>
        <p:spPr>
          <a:xfrm>
            <a:off x="6878895" y="5401919"/>
            <a:ext cx="549436" cy="549436"/>
          </a:xfrm>
          <a:prstGeom prst="ellipse">
            <a:avLst/>
          </a:prstGeom>
          <a:solidFill>
            <a:schemeClr val="bg1"/>
          </a:solidFill>
          <a:ln w="63500">
            <a:solidFill>
              <a:srgbClr val="B90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CO" sz="1351" dirty="0">
              <a:solidFill>
                <a:prstClr val="white"/>
              </a:solidFill>
              <a:latin typeface="Segoe UI"/>
            </a:endParaRPr>
          </a:p>
        </p:txBody>
      </p:sp>
      <p:sp>
        <p:nvSpPr>
          <p:cNvPr id="132" name="Elipse 131">
            <a:extLst>
              <a:ext uri="{FF2B5EF4-FFF2-40B4-BE49-F238E27FC236}">
                <a16:creationId xmlns:a16="http://schemas.microsoft.com/office/drawing/2014/main" id="{999F0CF9-30C7-4902-BA1C-F377C364C84A}"/>
              </a:ext>
            </a:extLst>
          </p:cNvPr>
          <p:cNvSpPr/>
          <p:nvPr/>
        </p:nvSpPr>
        <p:spPr>
          <a:xfrm>
            <a:off x="6007525" y="5401919"/>
            <a:ext cx="549436" cy="549436"/>
          </a:xfrm>
          <a:prstGeom prst="ellipse">
            <a:avLst/>
          </a:prstGeom>
          <a:solidFill>
            <a:schemeClr val="bg1"/>
          </a:solidFill>
          <a:ln w="63500">
            <a:solidFill>
              <a:srgbClr val="B90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CO" sz="1351" dirty="0">
              <a:solidFill>
                <a:prstClr val="white"/>
              </a:solidFill>
              <a:latin typeface="Segoe UI"/>
            </a:endParaRPr>
          </a:p>
        </p:txBody>
      </p:sp>
      <p:sp>
        <p:nvSpPr>
          <p:cNvPr id="133" name="6 CuadroTexto">
            <a:extLst>
              <a:ext uri="{FF2B5EF4-FFF2-40B4-BE49-F238E27FC236}">
                <a16:creationId xmlns:a16="http://schemas.microsoft.com/office/drawing/2014/main" id="{C31EB1A5-35A6-480D-A876-48AAEDDD1650}"/>
              </a:ext>
            </a:extLst>
          </p:cNvPr>
          <p:cNvSpPr txBox="1"/>
          <p:nvPr/>
        </p:nvSpPr>
        <p:spPr>
          <a:xfrm>
            <a:off x="5935848" y="6016774"/>
            <a:ext cx="741433" cy="300082"/>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just" defTabSz="609585">
              <a:spcBef>
                <a:spcPts val="1333"/>
              </a:spcBef>
            </a:pPr>
            <a:r>
              <a:rPr lang="es-ES_tradnl" sz="1500" dirty="0">
                <a:solidFill>
                  <a:prstClr val="white">
                    <a:lumMod val="50000"/>
                  </a:prstClr>
                </a:solidFill>
                <a:latin typeface="Segoe UI"/>
              </a:rPr>
              <a:t>IGAC</a:t>
            </a:r>
          </a:p>
        </p:txBody>
      </p:sp>
      <p:sp>
        <p:nvSpPr>
          <p:cNvPr id="134" name="6 CuadroTexto">
            <a:extLst>
              <a:ext uri="{FF2B5EF4-FFF2-40B4-BE49-F238E27FC236}">
                <a16:creationId xmlns:a16="http://schemas.microsoft.com/office/drawing/2014/main" id="{AD6D1455-A95E-41D6-84A8-72476F1B20A4}"/>
              </a:ext>
            </a:extLst>
          </p:cNvPr>
          <p:cNvSpPr txBox="1"/>
          <p:nvPr/>
        </p:nvSpPr>
        <p:spPr>
          <a:xfrm>
            <a:off x="6804331" y="6045697"/>
            <a:ext cx="604380" cy="538609"/>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just" defTabSz="609585">
              <a:spcBef>
                <a:spcPts val="1333"/>
              </a:spcBef>
            </a:pPr>
            <a:r>
              <a:rPr lang="es-ES_tradnl" sz="1500" dirty="0">
                <a:solidFill>
                  <a:prstClr val="white">
                    <a:lumMod val="50000"/>
                  </a:prstClr>
                </a:solidFill>
                <a:latin typeface="Segoe UI"/>
              </a:rPr>
              <a:t>ANT</a:t>
            </a:r>
          </a:p>
        </p:txBody>
      </p:sp>
      <p:sp>
        <p:nvSpPr>
          <p:cNvPr id="135" name="Elipse 134">
            <a:extLst>
              <a:ext uri="{FF2B5EF4-FFF2-40B4-BE49-F238E27FC236}">
                <a16:creationId xmlns:a16="http://schemas.microsoft.com/office/drawing/2014/main" id="{C519AE40-DEB2-4729-9E69-5920D2F56F8B}"/>
              </a:ext>
            </a:extLst>
          </p:cNvPr>
          <p:cNvSpPr/>
          <p:nvPr/>
        </p:nvSpPr>
        <p:spPr>
          <a:xfrm>
            <a:off x="7750265" y="5401919"/>
            <a:ext cx="549436" cy="549436"/>
          </a:xfrm>
          <a:prstGeom prst="ellipse">
            <a:avLst/>
          </a:prstGeom>
          <a:solidFill>
            <a:schemeClr val="bg1"/>
          </a:solidFill>
          <a:ln w="63500">
            <a:solidFill>
              <a:srgbClr val="B90D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CO" sz="1351" dirty="0">
              <a:solidFill>
                <a:prstClr val="white"/>
              </a:solidFill>
              <a:latin typeface="Segoe UI"/>
            </a:endParaRPr>
          </a:p>
        </p:txBody>
      </p:sp>
      <p:sp>
        <p:nvSpPr>
          <p:cNvPr id="136" name="6 CuadroTexto">
            <a:extLst>
              <a:ext uri="{FF2B5EF4-FFF2-40B4-BE49-F238E27FC236}">
                <a16:creationId xmlns:a16="http://schemas.microsoft.com/office/drawing/2014/main" id="{52932E03-5381-40F6-8F55-2D1E191D838A}"/>
              </a:ext>
            </a:extLst>
          </p:cNvPr>
          <p:cNvSpPr txBox="1"/>
          <p:nvPr/>
        </p:nvSpPr>
        <p:spPr>
          <a:xfrm>
            <a:off x="7438461" y="5953165"/>
            <a:ext cx="1173044" cy="71558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Otros GC Habilitados</a:t>
            </a:r>
          </a:p>
        </p:txBody>
      </p:sp>
      <p:sp>
        <p:nvSpPr>
          <p:cNvPr id="159" name="6 CuadroTexto">
            <a:extLst>
              <a:ext uri="{FF2B5EF4-FFF2-40B4-BE49-F238E27FC236}">
                <a16:creationId xmlns:a16="http://schemas.microsoft.com/office/drawing/2014/main" id="{3EFF7E90-6D2E-4256-894B-4403A95F5D3C}"/>
              </a:ext>
            </a:extLst>
          </p:cNvPr>
          <p:cNvSpPr txBox="1"/>
          <p:nvPr/>
        </p:nvSpPr>
        <p:spPr>
          <a:xfrm>
            <a:off x="3204481" y="3568385"/>
            <a:ext cx="3240817" cy="50783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dirty="0">
                <a:solidFill>
                  <a:prstClr val="white">
                    <a:lumMod val="50000"/>
                  </a:prstClr>
                </a:solidFill>
                <a:latin typeface="Segoe UI"/>
              </a:rPr>
              <a:t>Celebración de contratos/Convenios</a:t>
            </a:r>
          </a:p>
        </p:txBody>
      </p:sp>
      <p:sp>
        <p:nvSpPr>
          <p:cNvPr id="187" name="Elipse 186">
            <a:extLst>
              <a:ext uri="{FF2B5EF4-FFF2-40B4-BE49-F238E27FC236}">
                <a16:creationId xmlns:a16="http://schemas.microsoft.com/office/drawing/2014/main" id="{3588DEB7-08F9-4D2A-8644-99C0138FBF6D}"/>
              </a:ext>
            </a:extLst>
          </p:cNvPr>
          <p:cNvSpPr/>
          <p:nvPr/>
        </p:nvSpPr>
        <p:spPr>
          <a:xfrm>
            <a:off x="10534071" y="4288755"/>
            <a:ext cx="823576" cy="823576"/>
          </a:xfrm>
          <a:prstGeom prst="ellipse">
            <a:avLst/>
          </a:prstGeom>
          <a:solidFill>
            <a:schemeClr val="bg1"/>
          </a:solidFill>
          <a:ln w="79375">
            <a:solidFill>
              <a:srgbClr val="086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s-CO" sz="1351" dirty="0">
              <a:solidFill>
                <a:prstClr val="white"/>
              </a:solidFill>
              <a:latin typeface="Segoe UI"/>
            </a:endParaRPr>
          </a:p>
        </p:txBody>
      </p:sp>
      <p:sp>
        <p:nvSpPr>
          <p:cNvPr id="188" name="6 CuadroTexto">
            <a:extLst>
              <a:ext uri="{FF2B5EF4-FFF2-40B4-BE49-F238E27FC236}">
                <a16:creationId xmlns:a16="http://schemas.microsoft.com/office/drawing/2014/main" id="{0B5E747E-151C-466A-971E-A2913D0F4BD0}"/>
              </a:ext>
            </a:extLst>
          </p:cNvPr>
          <p:cNvSpPr txBox="1"/>
          <p:nvPr/>
        </p:nvSpPr>
        <p:spPr>
          <a:xfrm>
            <a:off x="10032671" y="5210413"/>
            <a:ext cx="1826376" cy="757130"/>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600" dirty="0">
                <a:solidFill>
                  <a:srgbClr val="086634"/>
                </a:solidFill>
                <a:latin typeface="Segoe UI"/>
              </a:rPr>
              <a:t>Puesta en marcha de la estrategia</a:t>
            </a:r>
          </a:p>
        </p:txBody>
      </p:sp>
      <p:sp>
        <p:nvSpPr>
          <p:cNvPr id="213" name="6 CuadroTexto">
            <a:extLst>
              <a:ext uri="{FF2B5EF4-FFF2-40B4-BE49-F238E27FC236}">
                <a16:creationId xmlns:a16="http://schemas.microsoft.com/office/drawing/2014/main" id="{CA4DC908-0058-4FFB-9B9F-3D16D9C4D09A}"/>
              </a:ext>
            </a:extLst>
          </p:cNvPr>
          <p:cNvSpPr txBox="1"/>
          <p:nvPr/>
        </p:nvSpPr>
        <p:spPr>
          <a:xfrm>
            <a:off x="2653395" y="1441098"/>
            <a:ext cx="400783" cy="538609"/>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SI</a:t>
            </a:r>
          </a:p>
        </p:txBody>
      </p:sp>
      <p:sp>
        <p:nvSpPr>
          <p:cNvPr id="214" name="6 CuadroTexto">
            <a:extLst>
              <a:ext uri="{FF2B5EF4-FFF2-40B4-BE49-F238E27FC236}">
                <a16:creationId xmlns:a16="http://schemas.microsoft.com/office/drawing/2014/main" id="{DF298353-0DAC-40B3-8342-E6AAC61E8E29}"/>
              </a:ext>
            </a:extLst>
          </p:cNvPr>
          <p:cNvSpPr txBox="1"/>
          <p:nvPr/>
        </p:nvSpPr>
        <p:spPr>
          <a:xfrm>
            <a:off x="5868387" y="1432512"/>
            <a:ext cx="549436" cy="300082"/>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SI</a:t>
            </a:r>
          </a:p>
        </p:txBody>
      </p:sp>
      <p:sp>
        <p:nvSpPr>
          <p:cNvPr id="215" name="6 CuadroTexto">
            <a:extLst>
              <a:ext uri="{FF2B5EF4-FFF2-40B4-BE49-F238E27FC236}">
                <a16:creationId xmlns:a16="http://schemas.microsoft.com/office/drawing/2014/main" id="{A5AFAF0C-CEC9-4976-AD9E-DF460E360CBD}"/>
              </a:ext>
            </a:extLst>
          </p:cNvPr>
          <p:cNvSpPr txBox="1"/>
          <p:nvPr/>
        </p:nvSpPr>
        <p:spPr>
          <a:xfrm>
            <a:off x="2742190" y="4470569"/>
            <a:ext cx="400783" cy="538609"/>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SI</a:t>
            </a:r>
          </a:p>
        </p:txBody>
      </p:sp>
      <p:sp>
        <p:nvSpPr>
          <p:cNvPr id="242" name="Elipse 241">
            <a:extLst>
              <a:ext uri="{FF2B5EF4-FFF2-40B4-BE49-F238E27FC236}">
                <a16:creationId xmlns:a16="http://schemas.microsoft.com/office/drawing/2014/main" id="{46F41C11-EB7E-4D5F-8404-E58988338AB9}"/>
              </a:ext>
            </a:extLst>
          </p:cNvPr>
          <p:cNvSpPr/>
          <p:nvPr/>
        </p:nvSpPr>
        <p:spPr>
          <a:xfrm>
            <a:off x="3556003" y="1462645"/>
            <a:ext cx="549436" cy="549436"/>
          </a:xfrm>
          <a:prstGeom prst="ellipse">
            <a:avLst/>
          </a:prstGeom>
          <a:solidFill>
            <a:schemeClr val="bg1"/>
          </a:solidFill>
          <a:ln w="63500">
            <a:solidFill>
              <a:srgbClr val="2C2E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s-CO" sz="2800" b="1" dirty="0">
                <a:solidFill>
                  <a:srgbClr val="2C2E83"/>
                </a:solidFill>
                <a:latin typeface="Segoe UI"/>
              </a:rPr>
              <a:t>1</a:t>
            </a:r>
          </a:p>
        </p:txBody>
      </p:sp>
      <p:sp>
        <p:nvSpPr>
          <p:cNvPr id="255" name="Título 1">
            <a:extLst>
              <a:ext uri="{FF2B5EF4-FFF2-40B4-BE49-F238E27FC236}">
                <a16:creationId xmlns:a16="http://schemas.microsoft.com/office/drawing/2014/main" id="{EB150BB3-CA18-4DE5-ADEC-63944821609C}"/>
              </a:ext>
            </a:extLst>
          </p:cNvPr>
          <p:cNvSpPr txBox="1">
            <a:spLocks/>
          </p:cNvSpPr>
          <p:nvPr/>
        </p:nvSpPr>
        <p:spPr>
          <a:xfrm>
            <a:off x="289203" y="117384"/>
            <a:ext cx="11613596" cy="566309"/>
          </a:xfrm>
          <a:prstGeom prst="rect">
            <a:avLst/>
          </a:prstGeom>
          <a:noFill/>
        </p:spPr>
        <p:txBody>
          <a:bodyPr vert="horz" wrap="square" lIns="121920" tIns="60960" rIns="121920" bIns="60960" rtlCol="0" anchor="t">
            <a:spAutoFit/>
          </a:bodyPr>
          <a:lstStyle>
            <a:lvl1pPr>
              <a:lnSpc>
                <a:spcPct val="90000"/>
              </a:lnSpc>
              <a:spcBef>
                <a:spcPct val="0"/>
              </a:spcBef>
              <a:buNone/>
              <a:defRPr sz="2400" b="0" spc="-113">
                <a:solidFill>
                  <a:srgbClr val="002060"/>
                </a:solidFill>
                <a:cs typeface="Arial" panose="020B0604020202020204" pitchFamily="34" charset="0"/>
              </a:defRPr>
            </a:lvl1pPr>
          </a:lstStyle>
          <a:p>
            <a:pPr defTabSz="609585"/>
            <a:r>
              <a:rPr lang="es-ES" sz="3200" spc="-151" dirty="0">
                <a:latin typeface="Segoe UI"/>
              </a:rPr>
              <a:t>PRESTACIÓN DEL SERVICIO</a:t>
            </a:r>
          </a:p>
        </p:txBody>
      </p:sp>
      <p:pic>
        <p:nvPicPr>
          <p:cNvPr id="256" name="Imagen 255">
            <a:extLst>
              <a:ext uri="{FF2B5EF4-FFF2-40B4-BE49-F238E27FC236}">
                <a16:creationId xmlns:a16="http://schemas.microsoft.com/office/drawing/2014/main" id="{98329AA4-E086-409D-B1B6-13237F111E2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2202" y="1496347"/>
            <a:ext cx="719141" cy="488240"/>
          </a:xfrm>
          <a:prstGeom prst="rect">
            <a:avLst/>
          </a:prstGeom>
        </p:spPr>
      </p:pic>
      <p:sp>
        <p:nvSpPr>
          <p:cNvPr id="258" name="6 CuadroTexto">
            <a:extLst>
              <a:ext uri="{FF2B5EF4-FFF2-40B4-BE49-F238E27FC236}">
                <a16:creationId xmlns:a16="http://schemas.microsoft.com/office/drawing/2014/main" id="{9F10D35B-1C36-4F45-8C56-F9E74759C585}"/>
              </a:ext>
            </a:extLst>
          </p:cNvPr>
          <p:cNvSpPr txBox="1"/>
          <p:nvPr/>
        </p:nvSpPr>
        <p:spPr>
          <a:xfrm>
            <a:off x="9023976" y="958137"/>
            <a:ext cx="1707021" cy="507831"/>
          </a:xfrm>
          <a:prstGeom prst="rect">
            <a:avLst/>
          </a:prstGeom>
          <a:noFill/>
        </p:spPr>
        <p:txBody>
          <a:bodyPr wrap="square" rtlCol="0">
            <a:sp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Prestación directa?</a:t>
            </a:r>
          </a:p>
        </p:txBody>
      </p:sp>
      <p:sp>
        <p:nvSpPr>
          <p:cNvPr id="259" name="6 CuadroTexto">
            <a:extLst>
              <a:ext uri="{FF2B5EF4-FFF2-40B4-BE49-F238E27FC236}">
                <a16:creationId xmlns:a16="http://schemas.microsoft.com/office/drawing/2014/main" id="{FE46C3AF-2F7A-41BD-9C60-5F478C888C4D}"/>
              </a:ext>
            </a:extLst>
          </p:cNvPr>
          <p:cNvSpPr txBox="1"/>
          <p:nvPr/>
        </p:nvSpPr>
        <p:spPr>
          <a:xfrm>
            <a:off x="9478498" y="2155538"/>
            <a:ext cx="400783" cy="538609"/>
          </a:xfrm>
          <a:prstGeom prst="rect">
            <a:avLst/>
          </a:prstGeom>
          <a:noFill/>
        </p:spPr>
        <p:txBody>
          <a:bodyPr wrap="square" rtlCol="0">
            <a:noAutofit/>
          </a:bodyPr>
          <a:lstStyle>
            <a:defPPr>
              <a:defRPr lang="es-CO"/>
            </a:defPPr>
            <a:lvl1pPr>
              <a:lnSpc>
                <a:spcPct val="90000"/>
              </a:lnSpc>
              <a:spcBef>
                <a:spcPts val="1000"/>
              </a:spcBef>
              <a:defRPr sz="3200" b="1">
                <a:latin typeface="Calibri" panose="020F0502020204030204" pitchFamily="34" charset="0"/>
                <a:cs typeface="Calibri" panose="020F0502020204030204" pitchFamily="34" charset="0"/>
              </a:defRPr>
            </a:lvl1pPr>
          </a:lstStyle>
          <a:p>
            <a:pPr algn="ctr" defTabSz="609585">
              <a:spcBef>
                <a:spcPts val="1333"/>
              </a:spcBef>
            </a:pPr>
            <a:r>
              <a:rPr lang="es-ES_tradnl" sz="1500" b="0" dirty="0">
                <a:solidFill>
                  <a:prstClr val="white">
                    <a:lumMod val="50000"/>
                  </a:prstClr>
                </a:solidFill>
                <a:latin typeface="Segoe UI"/>
              </a:rPr>
              <a:t>SI</a:t>
            </a:r>
          </a:p>
        </p:txBody>
      </p:sp>
      <p:pic>
        <p:nvPicPr>
          <p:cNvPr id="261" name="Imagen 260">
            <a:extLst>
              <a:ext uri="{FF2B5EF4-FFF2-40B4-BE49-F238E27FC236}">
                <a16:creationId xmlns:a16="http://schemas.microsoft.com/office/drawing/2014/main" id="{011AAE83-49D9-4F1F-87A3-C1A62F116FC1}"/>
              </a:ext>
            </a:extLst>
          </p:cNvPr>
          <p:cNvPicPr>
            <a:picLocks noChangeAspect="1"/>
          </p:cNvPicPr>
          <p:nvPr/>
        </p:nvPicPr>
        <p:blipFill>
          <a:blip r:embed="rId3" cstate="hqprint">
            <a:clrChange>
              <a:clrFrom>
                <a:srgbClr val="0D3E8A"/>
              </a:clrFrom>
              <a:clrTo>
                <a:srgbClr val="0D3E8A">
                  <a:alpha val="0"/>
                </a:srgbClr>
              </a:clrTo>
            </a:clrChange>
            <a:extLst>
              <a:ext uri="{28A0092B-C50C-407E-A947-70E740481C1C}">
                <a14:useLocalDpi xmlns:a14="http://schemas.microsoft.com/office/drawing/2010/main"/>
              </a:ext>
            </a:extLst>
          </a:blip>
          <a:stretch>
            <a:fillRect/>
          </a:stretch>
        </p:blipFill>
        <p:spPr>
          <a:xfrm>
            <a:off x="5891297" y="5425489"/>
            <a:ext cx="781891" cy="586419"/>
          </a:xfrm>
          <a:prstGeom prst="rect">
            <a:avLst/>
          </a:prstGeom>
        </p:spPr>
      </p:pic>
      <p:pic>
        <p:nvPicPr>
          <p:cNvPr id="262" name="Imagen 261">
            <a:extLst>
              <a:ext uri="{FF2B5EF4-FFF2-40B4-BE49-F238E27FC236}">
                <a16:creationId xmlns:a16="http://schemas.microsoft.com/office/drawing/2014/main" id="{064E50AB-B95B-459A-A960-76DC433754C1}"/>
              </a:ext>
            </a:extLst>
          </p:cNvPr>
          <p:cNvPicPr>
            <a:picLocks noChangeAspect="1"/>
          </p:cNvPicPr>
          <p:nvPr/>
        </p:nvPicPr>
        <p:blipFill>
          <a:blip r:embed="rId4"/>
          <a:stretch>
            <a:fillRect/>
          </a:stretch>
        </p:blipFill>
        <p:spPr>
          <a:xfrm>
            <a:off x="6963854" y="5461523"/>
            <a:ext cx="400453" cy="408796"/>
          </a:xfrm>
          <a:prstGeom prst="ellipse">
            <a:avLst/>
          </a:prstGeom>
        </p:spPr>
      </p:pic>
      <p:pic>
        <p:nvPicPr>
          <p:cNvPr id="263" name="Imagen 262">
            <a:extLst>
              <a:ext uri="{FF2B5EF4-FFF2-40B4-BE49-F238E27FC236}">
                <a16:creationId xmlns:a16="http://schemas.microsoft.com/office/drawing/2014/main" id="{0FE75E3C-EDAD-4C16-9B7B-4AE4AB2D6E7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768307" y="5414266"/>
            <a:ext cx="513351" cy="513351"/>
          </a:xfrm>
          <a:prstGeom prst="rect">
            <a:avLst/>
          </a:prstGeom>
        </p:spPr>
      </p:pic>
      <p:pic>
        <p:nvPicPr>
          <p:cNvPr id="220" name="Imagen 219">
            <a:extLst>
              <a:ext uri="{FF2B5EF4-FFF2-40B4-BE49-F238E27FC236}">
                <a16:creationId xmlns:a16="http://schemas.microsoft.com/office/drawing/2014/main" id="{DE786EDA-790C-4D00-A77E-F8CB66875515}"/>
              </a:ext>
            </a:extLst>
          </p:cNvPr>
          <p:cNvPicPr>
            <a:picLocks noChangeAspect="1"/>
          </p:cNvPicPr>
          <p:nvPr/>
        </p:nvPicPr>
        <p:blipFill>
          <a:blip r:embed="rId6"/>
          <a:stretch>
            <a:fillRect/>
          </a:stretch>
        </p:blipFill>
        <p:spPr>
          <a:xfrm>
            <a:off x="10393375" y="4226882"/>
            <a:ext cx="1084189" cy="858903"/>
          </a:xfrm>
          <a:prstGeom prst="rect">
            <a:avLst/>
          </a:prstGeom>
        </p:spPr>
      </p:pic>
      <p:pic>
        <p:nvPicPr>
          <p:cNvPr id="70" name="Picture 2" descr="Resultado de imagen para LOGO GOBIERNO  COLOMBIA">
            <a:extLst>
              <a:ext uri="{FF2B5EF4-FFF2-40B4-BE49-F238E27FC236}">
                <a16:creationId xmlns:a16="http://schemas.microsoft.com/office/drawing/2014/main" id="{4F3540C3-AB96-4D42-9E31-2B65DB044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2602" y="6214362"/>
            <a:ext cx="2269399" cy="47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2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in" filter="fade">
                                      <p:cBhvr>
                                        <p:cTn id="25" dur="500"/>
                                        <p:tgtEl>
                                          <p:spTgt spid="242"/>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5"/>
                                        </p:tgtEl>
                                        <p:attrNameLst>
                                          <p:attrName>style.visibility</p:attrName>
                                        </p:attrNameLst>
                                      </p:cBhvr>
                                      <p:to>
                                        <p:strVal val="visible"/>
                                      </p:to>
                                    </p:set>
                                    <p:animEffect transition="in" filter="fade">
                                      <p:cBhvr>
                                        <p:cTn id="39" dur="500"/>
                                        <p:tgtEl>
                                          <p:spTgt spid="2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fade">
                                      <p:cBhvr>
                                        <p:cTn id="48" dur="500"/>
                                        <p:tgtEl>
                                          <p:spTgt spid="214"/>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par>
                                <p:cTn id="65" presetID="10" presetClass="entr" presetSubtype="0"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fade">
                                      <p:cBhvr>
                                        <p:cTn id="67" dur="500"/>
                                        <p:tgtEl>
                                          <p:spTgt spid="74"/>
                                        </p:tgtEl>
                                      </p:cBhvr>
                                    </p:animEffect>
                                  </p:childTnLst>
                                </p:cTn>
                              </p:par>
                              <p:par>
                                <p:cTn id="68" presetID="10" presetClass="entr" presetSubtype="0" fill="hold" nodeType="with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fade">
                                      <p:cBhvr>
                                        <p:cTn id="70" dur="500"/>
                                        <p:tgtEl>
                                          <p:spTgt spid="7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fade">
                                      <p:cBhvr>
                                        <p:cTn id="79" dur="500"/>
                                        <p:tgtEl>
                                          <p:spTgt spid="6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500"/>
                                        <p:tgtEl>
                                          <p:spTgt spid="6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8"/>
                                        </p:tgtEl>
                                        <p:attrNameLst>
                                          <p:attrName>style.visibility</p:attrName>
                                        </p:attrNameLst>
                                      </p:cBhvr>
                                      <p:to>
                                        <p:strVal val="visible"/>
                                      </p:to>
                                    </p:set>
                                    <p:animEffect transition="in" filter="fade">
                                      <p:cBhvr>
                                        <p:cTn id="88" dur="500"/>
                                        <p:tgtEl>
                                          <p:spTgt spid="2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9"/>
                                        </p:tgtEl>
                                        <p:attrNameLst>
                                          <p:attrName>style.visibility</p:attrName>
                                        </p:attrNameLst>
                                      </p:cBhvr>
                                      <p:to>
                                        <p:strVal val="visible"/>
                                      </p:to>
                                    </p:set>
                                    <p:animEffect transition="in" filter="fade">
                                      <p:cBhvr>
                                        <p:cTn id="91" dur="500"/>
                                        <p:tgtEl>
                                          <p:spTgt spid="2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fade">
                                      <p:cBhvr>
                                        <p:cTn id="96" dur="500"/>
                                        <p:tgtEl>
                                          <p:spTgt spid="81"/>
                                        </p:tgtEl>
                                      </p:cBhvr>
                                    </p:animEffect>
                                  </p:childTnLst>
                                </p:cTn>
                              </p:par>
                              <p:par>
                                <p:cTn id="97" presetID="10"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fade">
                                      <p:cBhvr>
                                        <p:cTn id="99" dur="500"/>
                                        <p:tgtEl>
                                          <p:spTgt spid="9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15"/>
                                        </p:tgtEl>
                                        <p:attrNameLst>
                                          <p:attrName>style.visibility</p:attrName>
                                        </p:attrNameLst>
                                      </p:cBhvr>
                                      <p:to>
                                        <p:strVal val="visible"/>
                                      </p:to>
                                    </p:set>
                                    <p:animEffect transition="in" filter="fade">
                                      <p:cBhvr>
                                        <p:cTn id="114" dur="500"/>
                                        <p:tgtEl>
                                          <p:spTgt spid="215"/>
                                        </p:tgtEl>
                                      </p:cBhvr>
                                    </p:animEffect>
                                  </p:childTnLst>
                                </p:cTn>
                              </p:par>
                              <p:par>
                                <p:cTn id="115" presetID="10" presetClass="entr" presetSubtype="0" fill="hold" nodeType="withEffect">
                                  <p:stCondLst>
                                    <p:cond delay="0"/>
                                  </p:stCondLst>
                                  <p:childTnLst>
                                    <p:set>
                                      <p:cBhvr>
                                        <p:cTn id="116" dur="1" fill="hold">
                                          <p:stCondLst>
                                            <p:cond delay="0"/>
                                          </p:stCondLst>
                                        </p:cTn>
                                        <p:tgtEl>
                                          <p:spTgt spid="99"/>
                                        </p:tgtEl>
                                        <p:attrNameLst>
                                          <p:attrName>style.visibility</p:attrName>
                                        </p:attrNameLst>
                                      </p:cBhvr>
                                      <p:to>
                                        <p:strVal val="visible"/>
                                      </p:to>
                                    </p:set>
                                    <p:animEffect transition="in" filter="fade">
                                      <p:cBhvr>
                                        <p:cTn id="117" dur="500"/>
                                        <p:tgtEl>
                                          <p:spTgt spid="99"/>
                                        </p:tgtEl>
                                      </p:cBhvr>
                                    </p:animEffect>
                                  </p:childTnLst>
                                </p:cTn>
                              </p:par>
                              <p:par>
                                <p:cTn id="118" presetID="10" presetClass="entr" presetSubtype="0" fill="hold" nodeType="with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fade">
                                      <p:cBhvr>
                                        <p:cTn id="120" dur="500"/>
                                        <p:tgtEl>
                                          <p:spTgt spid="9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59"/>
                                        </p:tgtEl>
                                        <p:attrNameLst>
                                          <p:attrName>style.visibility</p:attrName>
                                        </p:attrNameLst>
                                      </p:cBhvr>
                                      <p:to>
                                        <p:strVal val="visible"/>
                                      </p:to>
                                    </p:set>
                                    <p:animEffect transition="in" filter="fade">
                                      <p:cBhvr>
                                        <p:cTn id="123" dur="500"/>
                                        <p:tgtEl>
                                          <p:spTgt spid="1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fade">
                                      <p:cBhvr>
                                        <p:cTn id="126" dur="500"/>
                                        <p:tgtEl>
                                          <p:spTgt spid="5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7"/>
                                        </p:tgtEl>
                                        <p:attrNameLst>
                                          <p:attrName>style.visibility</p:attrName>
                                        </p:attrNameLst>
                                      </p:cBhvr>
                                      <p:to>
                                        <p:strVal val="visible"/>
                                      </p:to>
                                    </p:set>
                                    <p:animEffect transition="in" filter="fade">
                                      <p:cBhvr>
                                        <p:cTn id="134" dur="500"/>
                                        <p:tgtEl>
                                          <p:spTgt spid="10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3"/>
                                        </p:tgtEl>
                                        <p:attrNameLst>
                                          <p:attrName>style.visibility</p:attrName>
                                        </p:attrNameLst>
                                      </p:cBhvr>
                                      <p:to>
                                        <p:strVal val="visible"/>
                                      </p:to>
                                    </p:set>
                                    <p:animEffect transition="in" filter="fade">
                                      <p:cBhvr>
                                        <p:cTn id="140" dur="500"/>
                                        <p:tgtEl>
                                          <p:spTgt spid="13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4"/>
                                        </p:tgtEl>
                                        <p:attrNameLst>
                                          <p:attrName>style.visibility</p:attrName>
                                        </p:attrNameLst>
                                      </p:cBhvr>
                                      <p:to>
                                        <p:strVal val="visible"/>
                                      </p:to>
                                    </p:set>
                                    <p:animEffect transition="in" filter="fade">
                                      <p:cBhvr>
                                        <p:cTn id="143" dur="500"/>
                                        <p:tgtEl>
                                          <p:spTgt spid="1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35"/>
                                        </p:tgtEl>
                                        <p:attrNameLst>
                                          <p:attrName>style.visibility</p:attrName>
                                        </p:attrNameLst>
                                      </p:cBhvr>
                                      <p:to>
                                        <p:strVal val="visible"/>
                                      </p:to>
                                    </p:set>
                                    <p:animEffect transition="in" filter="fade">
                                      <p:cBhvr>
                                        <p:cTn id="146" dur="500"/>
                                        <p:tgtEl>
                                          <p:spTgt spid="135"/>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36"/>
                                        </p:tgtEl>
                                        <p:attrNameLst>
                                          <p:attrName>style.visibility</p:attrName>
                                        </p:attrNameLst>
                                      </p:cBhvr>
                                      <p:to>
                                        <p:strVal val="visible"/>
                                      </p:to>
                                    </p:set>
                                    <p:animEffect transition="in" filter="fade">
                                      <p:cBhvr>
                                        <p:cTn id="149" dur="500"/>
                                        <p:tgtEl>
                                          <p:spTgt spid="136"/>
                                        </p:tgtEl>
                                      </p:cBhvr>
                                    </p:animEffect>
                                  </p:childTnLst>
                                </p:cTn>
                              </p:par>
                              <p:par>
                                <p:cTn id="150" presetID="10" presetClass="entr" presetSubtype="0" fill="hold" nodeType="withEffect">
                                  <p:stCondLst>
                                    <p:cond delay="0"/>
                                  </p:stCondLst>
                                  <p:childTnLst>
                                    <p:set>
                                      <p:cBhvr>
                                        <p:cTn id="151" dur="1" fill="hold">
                                          <p:stCondLst>
                                            <p:cond delay="0"/>
                                          </p:stCondLst>
                                        </p:cTn>
                                        <p:tgtEl>
                                          <p:spTgt spid="142"/>
                                        </p:tgtEl>
                                        <p:attrNameLst>
                                          <p:attrName>style.visibility</p:attrName>
                                        </p:attrNameLst>
                                      </p:cBhvr>
                                      <p:to>
                                        <p:strVal val="visible"/>
                                      </p:to>
                                    </p:set>
                                    <p:animEffect transition="in" filter="fade">
                                      <p:cBhvr>
                                        <p:cTn id="152" dur="500"/>
                                        <p:tgtEl>
                                          <p:spTgt spid="142"/>
                                        </p:tgtEl>
                                      </p:cBhvr>
                                    </p:animEffect>
                                  </p:childTnLst>
                                </p:cTn>
                              </p:par>
                              <p:par>
                                <p:cTn id="153" presetID="10"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animEffect transition="in" filter="fade">
                                      <p:cBhvr>
                                        <p:cTn id="155" dur="500"/>
                                        <p:tgtEl>
                                          <p:spTgt spid="137"/>
                                        </p:tgtEl>
                                      </p:cBhvr>
                                    </p:animEffect>
                                  </p:childTnLst>
                                </p:cTn>
                              </p:par>
                              <p:par>
                                <p:cTn id="156" presetID="10" presetClass="entr" presetSubtype="0" fill="hold" nodeType="withEffect">
                                  <p:stCondLst>
                                    <p:cond delay="0"/>
                                  </p:stCondLst>
                                  <p:childTnLst>
                                    <p:set>
                                      <p:cBhvr>
                                        <p:cTn id="157" dur="1" fill="hold">
                                          <p:stCondLst>
                                            <p:cond delay="0"/>
                                          </p:stCondLst>
                                        </p:cTn>
                                        <p:tgtEl>
                                          <p:spTgt spid="140"/>
                                        </p:tgtEl>
                                        <p:attrNameLst>
                                          <p:attrName>style.visibility</p:attrName>
                                        </p:attrNameLst>
                                      </p:cBhvr>
                                      <p:to>
                                        <p:strVal val="visible"/>
                                      </p:to>
                                    </p:set>
                                    <p:animEffect transition="in" filter="fade">
                                      <p:cBhvr>
                                        <p:cTn id="158" dur="500"/>
                                        <p:tgtEl>
                                          <p:spTgt spid="140"/>
                                        </p:tgtEl>
                                      </p:cBhvr>
                                    </p:animEffect>
                                  </p:childTnLst>
                                </p:cTn>
                              </p:par>
                              <p:par>
                                <p:cTn id="159" presetID="10" presetClass="entr" presetSubtype="0" fill="hold" nodeType="withEffect">
                                  <p:stCondLst>
                                    <p:cond delay="0"/>
                                  </p:stCondLst>
                                  <p:childTnLst>
                                    <p:set>
                                      <p:cBhvr>
                                        <p:cTn id="160" dur="1" fill="hold">
                                          <p:stCondLst>
                                            <p:cond delay="0"/>
                                          </p:stCondLst>
                                        </p:cTn>
                                        <p:tgtEl>
                                          <p:spTgt spid="68"/>
                                        </p:tgtEl>
                                        <p:attrNameLst>
                                          <p:attrName>style.visibility</p:attrName>
                                        </p:attrNameLst>
                                      </p:cBhvr>
                                      <p:to>
                                        <p:strVal val="visible"/>
                                      </p:to>
                                    </p:set>
                                    <p:animEffect transition="in" filter="fade">
                                      <p:cBhvr>
                                        <p:cTn id="161" dur="500"/>
                                        <p:tgtEl>
                                          <p:spTgt spid="68"/>
                                        </p:tgtEl>
                                      </p:cBhvr>
                                    </p:animEffect>
                                  </p:childTnLst>
                                </p:cTn>
                              </p:par>
                              <p:par>
                                <p:cTn id="162" presetID="10" presetClass="entr" presetSubtype="0" fill="hold" nodeType="withEffect">
                                  <p:stCondLst>
                                    <p:cond delay="0"/>
                                  </p:stCondLst>
                                  <p:childTnLst>
                                    <p:set>
                                      <p:cBhvr>
                                        <p:cTn id="163" dur="1" fill="hold">
                                          <p:stCondLst>
                                            <p:cond delay="0"/>
                                          </p:stCondLst>
                                        </p:cTn>
                                        <p:tgtEl>
                                          <p:spTgt spid="261"/>
                                        </p:tgtEl>
                                        <p:attrNameLst>
                                          <p:attrName>style.visibility</p:attrName>
                                        </p:attrNameLst>
                                      </p:cBhvr>
                                      <p:to>
                                        <p:strVal val="visible"/>
                                      </p:to>
                                    </p:set>
                                    <p:animEffect transition="in" filter="fade">
                                      <p:cBhvr>
                                        <p:cTn id="164" dur="500"/>
                                        <p:tgtEl>
                                          <p:spTgt spid="261"/>
                                        </p:tgtEl>
                                      </p:cBhvr>
                                    </p:animEffect>
                                  </p:childTnLst>
                                </p:cTn>
                              </p:par>
                              <p:par>
                                <p:cTn id="165" presetID="10" presetClass="entr" presetSubtype="0" fill="hold" nodeType="withEffect">
                                  <p:stCondLst>
                                    <p:cond delay="0"/>
                                  </p:stCondLst>
                                  <p:childTnLst>
                                    <p:set>
                                      <p:cBhvr>
                                        <p:cTn id="166" dur="1" fill="hold">
                                          <p:stCondLst>
                                            <p:cond delay="0"/>
                                          </p:stCondLst>
                                        </p:cTn>
                                        <p:tgtEl>
                                          <p:spTgt spid="262"/>
                                        </p:tgtEl>
                                        <p:attrNameLst>
                                          <p:attrName>style.visibility</p:attrName>
                                        </p:attrNameLst>
                                      </p:cBhvr>
                                      <p:to>
                                        <p:strVal val="visible"/>
                                      </p:to>
                                    </p:set>
                                    <p:animEffect transition="in" filter="fade">
                                      <p:cBhvr>
                                        <p:cTn id="167" dur="500"/>
                                        <p:tgtEl>
                                          <p:spTgt spid="262"/>
                                        </p:tgtEl>
                                      </p:cBhvr>
                                    </p:animEffect>
                                  </p:childTnLst>
                                </p:cTn>
                              </p:par>
                              <p:par>
                                <p:cTn id="168" presetID="10" presetClass="entr" presetSubtype="0" fill="hold" nodeType="withEffect">
                                  <p:stCondLst>
                                    <p:cond delay="0"/>
                                  </p:stCondLst>
                                  <p:childTnLst>
                                    <p:set>
                                      <p:cBhvr>
                                        <p:cTn id="169" dur="1" fill="hold">
                                          <p:stCondLst>
                                            <p:cond delay="0"/>
                                          </p:stCondLst>
                                        </p:cTn>
                                        <p:tgtEl>
                                          <p:spTgt spid="263"/>
                                        </p:tgtEl>
                                        <p:attrNameLst>
                                          <p:attrName>style.visibility</p:attrName>
                                        </p:attrNameLst>
                                      </p:cBhvr>
                                      <p:to>
                                        <p:strVal val="visible"/>
                                      </p:to>
                                    </p:set>
                                    <p:animEffect transition="in" filter="fade">
                                      <p:cBhvr>
                                        <p:cTn id="170" dur="500"/>
                                        <p:tgtEl>
                                          <p:spTgt spid="263"/>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189"/>
                                        </p:tgtEl>
                                        <p:attrNameLst>
                                          <p:attrName>style.visibility</p:attrName>
                                        </p:attrNameLst>
                                      </p:cBhvr>
                                      <p:to>
                                        <p:strVal val="visible"/>
                                      </p:to>
                                    </p:set>
                                    <p:animEffect transition="in" filter="fade">
                                      <p:cBhvr>
                                        <p:cTn id="175" dur="500"/>
                                        <p:tgtEl>
                                          <p:spTgt spid="18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7"/>
                                        </p:tgtEl>
                                        <p:attrNameLst>
                                          <p:attrName>style.visibility</p:attrName>
                                        </p:attrNameLst>
                                      </p:cBhvr>
                                      <p:to>
                                        <p:strVal val="visible"/>
                                      </p:to>
                                    </p:set>
                                    <p:animEffect transition="in" filter="fade">
                                      <p:cBhvr>
                                        <p:cTn id="178" dur="500"/>
                                        <p:tgtEl>
                                          <p:spTgt spid="187"/>
                                        </p:tgtEl>
                                      </p:cBhvr>
                                    </p:animEffect>
                                  </p:childTnLst>
                                </p:cTn>
                              </p:par>
                              <p:par>
                                <p:cTn id="179" presetID="10" presetClass="entr" presetSubtype="0" fill="hold" nodeType="withEffect">
                                  <p:stCondLst>
                                    <p:cond delay="0"/>
                                  </p:stCondLst>
                                  <p:childTnLst>
                                    <p:set>
                                      <p:cBhvr>
                                        <p:cTn id="180" dur="1" fill="hold">
                                          <p:stCondLst>
                                            <p:cond delay="0"/>
                                          </p:stCondLst>
                                        </p:cTn>
                                        <p:tgtEl>
                                          <p:spTgt spid="193"/>
                                        </p:tgtEl>
                                        <p:attrNameLst>
                                          <p:attrName>style.visibility</p:attrName>
                                        </p:attrNameLst>
                                      </p:cBhvr>
                                      <p:to>
                                        <p:strVal val="visible"/>
                                      </p:to>
                                    </p:set>
                                    <p:animEffect transition="in" filter="fade">
                                      <p:cBhvr>
                                        <p:cTn id="181" dur="500"/>
                                        <p:tgtEl>
                                          <p:spTgt spid="19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88"/>
                                        </p:tgtEl>
                                        <p:attrNameLst>
                                          <p:attrName>style.visibility</p:attrName>
                                        </p:attrNameLst>
                                      </p:cBhvr>
                                      <p:to>
                                        <p:strVal val="visible"/>
                                      </p:to>
                                    </p:set>
                                    <p:animEffect transition="in" filter="fade">
                                      <p:cBhvr>
                                        <p:cTn id="184" dur="500"/>
                                        <p:tgtEl>
                                          <p:spTgt spid="188"/>
                                        </p:tgtEl>
                                      </p:cBhvr>
                                    </p:animEffect>
                                  </p:childTnLst>
                                </p:cTn>
                              </p:par>
                              <p:par>
                                <p:cTn id="185" presetID="10" presetClass="entr" presetSubtype="0" fill="hold" nodeType="withEffect">
                                  <p:stCondLst>
                                    <p:cond delay="0"/>
                                  </p:stCondLst>
                                  <p:childTnLst>
                                    <p:set>
                                      <p:cBhvr>
                                        <p:cTn id="186" dur="1" fill="hold">
                                          <p:stCondLst>
                                            <p:cond delay="0"/>
                                          </p:stCondLst>
                                        </p:cTn>
                                        <p:tgtEl>
                                          <p:spTgt spid="197"/>
                                        </p:tgtEl>
                                        <p:attrNameLst>
                                          <p:attrName>style.visibility</p:attrName>
                                        </p:attrNameLst>
                                      </p:cBhvr>
                                      <p:to>
                                        <p:strVal val="visible"/>
                                      </p:to>
                                    </p:set>
                                    <p:animEffect transition="in" filter="fade">
                                      <p:cBhvr>
                                        <p:cTn id="187" dur="500"/>
                                        <p:tgtEl>
                                          <p:spTgt spid="197"/>
                                        </p:tgtEl>
                                      </p:cBhvr>
                                    </p:animEffect>
                                  </p:childTnLst>
                                </p:cTn>
                              </p:par>
                              <p:par>
                                <p:cTn id="188" presetID="10" presetClass="entr" presetSubtype="0" fill="hold" nodeType="withEffect">
                                  <p:stCondLst>
                                    <p:cond delay="0"/>
                                  </p:stCondLst>
                                  <p:childTnLst>
                                    <p:set>
                                      <p:cBhvr>
                                        <p:cTn id="189" dur="1" fill="hold">
                                          <p:stCondLst>
                                            <p:cond delay="0"/>
                                          </p:stCondLst>
                                        </p:cTn>
                                        <p:tgtEl>
                                          <p:spTgt spid="220"/>
                                        </p:tgtEl>
                                        <p:attrNameLst>
                                          <p:attrName>style.visibility</p:attrName>
                                        </p:attrNameLst>
                                      </p:cBhvr>
                                      <p:to>
                                        <p:strVal val="visible"/>
                                      </p:to>
                                    </p:set>
                                    <p:animEffect transition="in" filter="fade">
                                      <p:cBhvr>
                                        <p:cTn id="19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p:bldP spid="17" grpId="0"/>
      <p:bldP spid="18" grpId="0"/>
      <p:bldP spid="19" grpId="0" animBg="1"/>
      <p:bldP spid="20" grpId="0" animBg="1"/>
      <p:bldP spid="21" grpId="0"/>
      <p:bldP spid="53" grpId="0" animBg="1"/>
      <p:bldP spid="54" grpId="0"/>
      <p:bldP spid="56" grpId="0" animBg="1"/>
      <p:bldP spid="57" grpId="0"/>
      <p:bldP spid="58" grpId="0" animBg="1"/>
      <p:bldP spid="59" grpId="0" animBg="1"/>
      <p:bldP spid="63" grpId="0" animBg="1"/>
      <p:bldP spid="64" grpId="0" animBg="1"/>
      <p:bldP spid="65" grpId="0" animBg="1"/>
      <p:bldP spid="66" grpId="0" animBg="1"/>
      <p:bldP spid="67" grpId="0" animBg="1"/>
      <p:bldP spid="107" grpId="0" animBg="1"/>
      <p:bldP spid="132" grpId="0" animBg="1"/>
      <p:bldP spid="133" grpId="0"/>
      <p:bldP spid="134" grpId="0"/>
      <p:bldP spid="135" grpId="0" animBg="1"/>
      <p:bldP spid="136" grpId="0"/>
      <p:bldP spid="159" grpId="0"/>
      <p:bldP spid="187" grpId="0" animBg="1"/>
      <p:bldP spid="188" grpId="0"/>
      <p:bldP spid="213" grpId="0"/>
      <p:bldP spid="214" grpId="0"/>
      <p:bldP spid="215" grpId="0"/>
      <p:bldP spid="242" grpId="0" animBg="1"/>
      <p:bldP spid="258" grpId="0"/>
      <p:bldP spid="2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5 Conector recto">
            <a:extLst>
              <a:ext uri="{FF2B5EF4-FFF2-40B4-BE49-F238E27FC236}">
                <a16:creationId xmlns:a16="http://schemas.microsoft.com/office/drawing/2014/main" id="{CE6FABAE-B968-47C7-9685-81724690AC72}"/>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3" name="17 Rectángulo">
            <a:extLst>
              <a:ext uri="{FF2B5EF4-FFF2-40B4-BE49-F238E27FC236}">
                <a16:creationId xmlns:a16="http://schemas.microsoft.com/office/drawing/2014/main" id="{6CBEC6FB-E403-431F-B80C-68EB770646F0}"/>
              </a:ext>
            </a:extLst>
          </p:cNvPr>
          <p:cNvSpPr/>
          <p:nvPr/>
        </p:nvSpPr>
        <p:spPr>
          <a:xfrm>
            <a:off x="274320" y="198949"/>
            <a:ext cx="11216640" cy="615553"/>
          </a:xfrm>
          <a:prstGeom prst="rect">
            <a:avLst/>
          </a:prstGeom>
          <a:solidFill>
            <a:schemeClr val="bg1"/>
          </a:solidFill>
        </p:spPr>
        <p:txBody>
          <a:bodyPr wrap="square">
            <a:noAutofit/>
          </a:bodyPr>
          <a:lstStyle/>
          <a:p>
            <a:pPr defTabSz="609585"/>
            <a:r>
              <a:rPr lang="es-MX" sz="2800" b="1" dirty="0">
                <a:solidFill>
                  <a:srgbClr val="065381"/>
                </a:solidFill>
                <a:latin typeface="Segoe UI" panose="020B0502040204020203" pitchFamily="34" charset="0"/>
                <a:cs typeface="Segoe UI" pitchFamily="34" charset="0"/>
              </a:rPr>
              <a:t>Alianzas estratégicas y cooperación internacional</a:t>
            </a:r>
            <a:endParaRPr lang="es-CO" sz="2800" b="1" dirty="0">
              <a:solidFill>
                <a:srgbClr val="065381"/>
              </a:solidFill>
              <a:latin typeface="Segoe UI" panose="020B0502040204020203" pitchFamily="34" charset="0"/>
              <a:cs typeface="Segoe UI" pitchFamily="34" charset="0"/>
            </a:endParaRPr>
          </a:p>
        </p:txBody>
      </p:sp>
      <p:sp>
        <p:nvSpPr>
          <p:cNvPr id="4" name="Rectangle 1051">
            <a:extLst>
              <a:ext uri="{FF2B5EF4-FFF2-40B4-BE49-F238E27FC236}">
                <a16:creationId xmlns:a16="http://schemas.microsoft.com/office/drawing/2014/main" id="{B64A47A3-9E46-4C00-B952-20FA80C38690}"/>
              </a:ext>
            </a:extLst>
          </p:cNvPr>
          <p:cNvSpPr/>
          <p:nvPr/>
        </p:nvSpPr>
        <p:spPr>
          <a:xfrm>
            <a:off x="371136" y="1418765"/>
            <a:ext cx="4513569" cy="769441"/>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Crédito Banco Mundial – BID</a:t>
            </a:r>
          </a:p>
          <a:p>
            <a:pPr defTabSz="609585"/>
            <a:r>
              <a:rPr lang="es-MX" sz="1200" kern="0" dirty="0">
                <a:solidFill>
                  <a:srgbClr val="3A3A3A"/>
                </a:solidFill>
                <a:latin typeface="Segoe UI" panose="020B0502040204020203" pitchFamily="34" charset="0"/>
                <a:cs typeface="Segoe UI" panose="020B0502040204020203" pitchFamily="34" charset="0"/>
              </a:rPr>
              <a:t>Fortalecimiento para la adopción e implementación de un Catastro Multipropósito Urbano-Rural.</a:t>
            </a:r>
          </a:p>
        </p:txBody>
      </p:sp>
      <p:pic>
        <p:nvPicPr>
          <p:cNvPr id="7" name="Imagen 6">
            <a:extLst>
              <a:ext uri="{FF2B5EF4-FFF2-40B4-BE49-F238E27FC236}">
                <a16:creationId xmlns:a16="http://schemas.microsoft.com/office/drawing/2014/main" id="{8091FDFD-5C24-44A3-A783-E53AE57B0F72}"/>
              </a:ext>
            </a:extLst>
          </p:cNvPr>
          <p:cNvPicPr>
            <a:picLocks noChangeAspect="1"/>
          </p:cNvPicPr>
          <p:nvPr/>
        </p:nvPicPr>
        <p:blipFill rotWithShape="1">
          <a:blip r:embed="rId3">
            <a:clrChange>
              <a:clrFrom>
                <a:srgbClr val="FFFFFF"/>
              </a:clrFrom>
              <a:clrTo>
                <a:srgbClr val="FFFFFF">
                  <a:alpha val="0"/>
                </a:srgbClr>
              </a:clrTo>
            </a:clrChange>
          </a:blip>
          <a:srcRect l="27549" r="28922" b="4031"/>
          <a:stretch/>
        </p:blipFill>
        <p:spPr>
          <a:xfrm>
            <a:off x="4662990" y="1073871"/>
            <a:ext cx="3941513" cy="5272667"/>
          </a:xfrm>
          <a:prstGeom prst="rect">
            <a:avLst/>
          </a:prstGeom>
        </p:spPr>
      </p:pic>
      <p:sp>
        <p:nvSpPr>
          <p:cNvPr id="17" name="Google Shape;86;p13">
            <a:extLst>
              <a:ext uri="{FF2B5EF4-FFF2-40B4-BE49-F238E27FC236}">
                <a16:creationId xmlns:a16="http://schemas.microsoft.com/office/drawing/2014/main" id="{962882C3-EB09-4217-A16E-80D773ABEB67}"/>
              </a:ext>
            </a:extLst>
          </p:cNvPr>
          <p:cNvSpPr>
            <a:spLocks/>
          </p:cNvSpPr>
          <p:nvPr/>
        </p:nvSpPr>
        <p:spPr bwMode="auto">
          <a:xfrm>
            <a:off x="6047459" y="2335301"/>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AD2356"/>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18" name="Google Shape;86;p13">
            <a:extLst>
              <a:ext uri="{FF2B5EF4-FFF2-40B4-BE49-F238E27FC236}">
                <a16:creationId xmlns:a16="http://schemas.microsoft.com/office/drawing/2014/main" id="{0D6D97E7-C9AB-481D-9AC6-D9462B84CFA3}"/>
              </a:ext>
            </a:extLst>
          </p:cNvPr>
          <p:cNvSpPr>
            <a:spLocks/>
          </p:cNvSpPr>
          <p:nvPr/>
        </p:nvSpPr>
        <p:spPr bwMode="auto">
          <a:xfrm>
            <a:off x="6332288" y="3485169"/>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34B2E3"/>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19" name="Google Shape;86;p13">
            <a:extLst>
              <a:ext uri="{FF2B5EF4-FFF2-40B4-BE49-F238E27FC236}">
                <a16:creationId xmlns:a16="http://schemas.microsoft.com/office/drawing/2014/main" id="{949C718B-85DC-487A-AE2D-C007F5274AF2}"/>
              </a:ext>
            </a:extLst>
          </p:cNvPr>
          <p:cNvSpPr>
            <a:spLocks/>
          </p:cNvSpPr>
          <p:nvPr/>
        </p:nvSpPr>
        <p:spPr bwMode="auto">
          <a:xfrm>
            <a:off x="5423051" y="3051589"/>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FF912B"/>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0" name="Google Shape;86;p13">
            <a:extLst>
              <a:ext uri="{FF2B5EF4-FFF2-40B4-BE49-F238E27FC236}">
                <a16:creationId xmlns:a16="http://schemas.microsoft.com/office/drawing/2014/main" id="{8B41CC27-6623-46C3-8132-5EFA217CAB2B}"/>
              </a:ext>
            </a:extLst>
          </p:cNvPr>
          <p:cNvSpPr>
            <a:spLocks/>
          </p:cNvSpPr>
          <p:nvPr/>
        </p:nvSpPr>
        <p:spPr bwMode="auto">
          <a:xfrm>
            <a:off x="7395537" y="5661095"/>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065280"/>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1" name="Google Shape;86;p13">
            <a:extLst>
              <a:ext uri="{FF2B5EF4-FFF2-40B4-BE49-F238E27FC236}">
                <a16:creationId xmlns:a16="http://schemas.microsoft.com/office/drawing/2014/main" id="{2B9E156C-EB6D-4B5C-AB5E-9BB6D3B4C2F1}"/>
              </a:ext>
            </a:extLst>
          </p:cNvPr>
          <p:cNvSpPr>
            <a:spLocks/>
          </p:cNvSpPr>
          <p:nvPr/>
        </p:nvSpPr>
        <p:spPr bwMode="auto">
          <a:xfrm>
            <a:off x="7911531" y="3815503"/>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6B46A1"/>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3" name="Google Shape;86;p13">
            <a:extLst>
              <a:ext uri="{FF2B5EF4-FFF2-40B4-BE49-F238E27FC236}">
                <a16:creationId xmlns:a16="http://schemas.microsoft.com/office/drawing/2014/main" id="{0ACFECE7-0741-44F1-9C58-BDF73E140E47}"/>
              </a:ext>
            </a:extLst>
          </p:cNvPr>
          <p:cNvSpPr>
            <a:spLocks/>
          </p:cNvSpPr>
          <p:nvPr/>
        </p:nvSpPr>
        <p:spPr bwMode="auto">
          <a:xfrm>
            <a:off x="6800607" y="4265483"/>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64DAAD"/>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4" name="Google Shape;86;p13">
            <a:extLst>
              <a:ext uri="{FF2B5EF4-FFF2-40B4-BE49-F238E27FC236}">
                <a16:creationId xmlns:a16="http://schemas.microsoft.com/office/drawing/2014/main" id="{A7BA3687-88E8-49CC-B221-798DA6098039}"/>
              </a:ext>
            </a:extLst>
          </p:cNvPr>
          <p:cNvSpPr>
            <a:spLocks/>
          </p:cNvSpPr>
          <p:nvPr/>
        </p:nvSpPr>
        <p:spPr bwMode="auto">
          <a:xfrm>
            <a:off x="4996921" y="4032294"/>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FFBD33"/>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5" name="Google Shape;86;p13">
            <a:extLst>
              <a:ext uri="{FF2B5EF4-FFF2-40B4-BE49-F238E27FC236}">
                <a16:creationId xmlns:a16="http://schemas.microsoft.com/office/drawing/2014/main" id="{AB61E4AD-B15F-408C-9CC9-C0778AAFC460}"/>
              </a:ext>
            </a:extLst>
          </p:cNvPr>
          <p:cNvSpPr>
            <a:spLocks/>
          </p:cNvSpPr>
          <p:nvPr/>
        </p:nvSpPr>
        <p:spPr bwMode="auto">
          <a:xfrm>
            <a:off x="5914096" y="4338975"/>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E24956"/>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6" name="Google Shape;86;p13">
            <a:extLst>
              <a:ext uri="{FF2B5EF4-FFF2-40B4-BE49-F238E27FC236}">
                <a16:creationId xmlns:a16="http://schemas.microsoft.com/office/drawing/2014/main" id="{453A5456-AF5E-4B32-A535-E62810A5BFD2}"/>
              </a:ext>
            </a:extLst>
          </p:cNvPr>
          <p:cNvSpPr>
            <a:spLocks/>
          </p:cNvSpPr>
          <p:nvPr/>
        </p:nvSpPr>
        <p:spPr bwMode="auto">
          <a:xfrm>
            <a:off x="6595800" y="1065047"/>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75458B"/>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7" name="Google Shape;86;p13">
            <a:extLst>
              <a:ext uri="{FF2B5EF4-FFF2-40B4-BE49-F238E27FC236}">
                <a16:creationId xmlns:a16="http://schemas.microsoft.com/office/drawing/2014/main" id="{CB131353-8A4D-46FA-86C6-5B8D284B75E9}"/>
              </a:ext>
            </a:extLst>
          </p:cNvPr>
          <p:cNvSpPr>
            <a:spLocks/>
          </p:cNvSpPr>
          <p:nvPr/>
        </p:nvSpPr>
        <p:spPr bwMode="auto">
          <a:xfrm>
            <a:off x="6976124" y="2618010"/>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64D1DA"/>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29" name="Google Shape;86;p13">
            <a:extLst>
              <a:ext uri="{FF2B5EF4-FFF2-40B4-BE49-F238E27FC236}">
                <a16:creationId xmlns:a16="http://schemas.microsoft.com/office/drawing/2014/main" id="{B84DD8CF-0367-44C2-BD4A-77313F32D2BB}"/>
              </a:ext>
            </a:extLst>
          </p:cNvPr>
          <p:cNvSpPr>
            <a:spLocks/>
          </p:cNvSpPr>
          <p:nvPr/>
        </p:nvSpPr>
        <p:spPr bwMode="auto">
          <a:xfrm>
            <a:off x="7290496" y="3377047"/>
            <a:ext cx="301459" cy="433580"/>
          </a:xfrm>
          <a:custGeom>
            <a:avLst/>
            <a:gdLst>
              <a:gd name="T0" fmla="*/ 165 w 176"/>
              <a:gd name="T1" fmla="*/ 132 h 253"/>
              <a:gd name="T2" fmla="*/ 165 w 176"/>
              <a:gd name="T3" fmla="*/ 132 h 253"/>
              <a:gd name="T4" fmla="*/ 176 w 176"/>
              <a:gd name="T5" fmla="*/ 89 h 253"/>
              <a:gd name="T6" fmla="*/ 88 w 176"/>
              <a:gd name="T7" fmla="*/ 0 h 253"/>
              <a:gd name="T8" fmla="*/ 0 w 176"/>
              <a:gd name="T9" fmla="*/ 89 h 253"/>
              <a:gd name="T10" fmla="*/ 4 w 176"/>
              <a:gd name="T11" fmla="*/ 117 h 253"/>
              <a:gd name="T12" fmla="*/ 9 w 176"/>
              <a:gd name="T13" fmla="*/ 129 h 253"/>
              <a:gd name="T14" fmla="*/ 9 w 176"/>
              <a:gd name="T15" fmla="*/ 129 h 253"/>
              <a:gd name="T16" fmla="*/ 9 w 176"/>
              <a:gd name="T17" fmla="*/ 129 h 253"/>
              <a:gd name="T18" fmla="*/ 21 w 176"/>
              <a:gd name="T19" fmla="*/ 150 h 253"/>
              <a:gd name="T20" fmla="*/ 88 w 176"/>
              <a:gd name="T21" fmla="*/ 253 h 253"/>
              <a:gd name="T22" fmla="*/ 154 w 176"/>
              <a:gd name="T23" fmla="*/ 151 h 253"/>
              <a:gd name="T24" fmla="*/ 165 w 176"/>
              <a:gd name="T25" fmla="*/ 1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53" extrusionOk="0">
                <a:moveTo>
                  <a:pt x="165" y="132"/>
                </a:moveTo>
                <a:cubicBezTo>
                  <a:pt x="165" y="132"/>
                  <a:pt x="165" y="132"/>
                  <a:pt x="165" y="132"/>
                </a:cubicBezTo>
                <a:cubicBezTo>
                  <a:pt x="172" y="119"/>
                  <a:pt x="176" y="104"/>
                  <a:pt x="176" y="89"/>
                </a:cubicBezTo>
                <a:cubicBezTo>
                  <a:pt x="176" y="40"/>
                  <a:pt x="137" y="0"/>
                  <a:pt x="88" y="0"/>
                </a:cubicBezTo>
                <a:cubicBezTo>
                  <a:pt x="39" y="0"/>
                  <a:pt x="0" y="40"/>
                  <a:pt x="0" y="89"/>
                </a:cubicBezTo>
                <a:cubicBezTo>
                  <a:pt x="0" y="99"/>
                  <a:pt x="1" y="108"/>
                  <a:pt x="4" y="117"/>
                </a:cubicBezTo>
                <a:cubicBezTo>
                  <a:pt x="6" y="121"/>
                  <a:pt x="7" y="125"/>
                  <a:pt x="9" y="129"/>
                </a:cubicBezTo>
                <a:cubicBezTo>
                  <a:pt x="9" y="129"/>
                  <a:pt x="9" y="129"/>
                  <a:pt x="9" y="129"/>
                </a:cubicBezTo>
                <a:cubicBezTo>
                  <a:pt x="9" y="129"/>
                  <a:pt x="9" y="129"/>
                  <a:pt x="9" y="129"/>
                </a:cubicBezTo>
                <a:cubicBezTo>
                  <a:pt x="12" y="134"/>
                  <a:pt x="18" y="145"/>
                  <a:pt x="21" y="150"/>
                </a:cubicBezTo>
                <a:cubicBezTo>
                  <a:pt x="88" y="253"/>
                  <a:pt x="88" y="253"/>
                  <a:pt x="88" y="253"/>
                </a:cubicBezTo>
                <a:cubicBezTo>
                  <a:pt x="154" y="151"/>
                  <a:pt x="154" y="151"/>
                  <a:pt x="154" y="151"/>
                </a:cubicBezTo>
                <a:cubicBezTo>
                  <a:pt x="155" y="148"/>
                  <a:pt x="163" y="135"/>
                  <a:pt x="165" y="132"/>
                </a:cubicBezTo>
                <a:close/>
              </a:path>
            </a:pathLst>
          </a:custGeom>
          <a:solidFill>
            <a:srgbClr val="9CCF00"/>
          </a:solidFill>
          <a:ln>
            <a:noFill/>
          </a:ln>
        </p:spPr>
        <p:txBody>
          <a:bodyPr lIns="91425" tIns="45700" rIns="91425" bIns="45700"/>
          <a:lstStyle/>
          <a:p>
            <a:pPr defTabSz="609585"/>
            <a:endParaRPr lang="en-US" dirty="0">
              <a:solidFill>
                <a:prstClr val="black"/>
              </a:solidFill>
              <a:latin typeface="Segoe UI" panose="020B0502040204020203" pitchFamily="34" charset="0"/>
              <a:cs typeface="Segoe UI" panose="020B0502040204020203" pitchFamily="34" charset="0"/>
            </a:endParaRPr>
          </a:p>
        </p:txBody>
      </p:sp>
      <p:sp>
        <p:nvSpPr>
          <p:cNvPr id="31" name="Rectangle 1051">
            <a:extLst>
              <a:ext uri="{FF2B5EF4-FFF2-40B4-BE49-F238E27FC236}">
                <a16:creationId xmlns:a16="http://schemas.microsoft.com/office/drawing/2014/main" id="{810F1488-5946-46B1-9DF5-7616BD5F452C}"/>
              </a:ext>
            </a:extLst>
          </p:cNvPr>
          <p:cNvSpPr/>
          <p:nvPr/>
        </p:nvSpPr>
        <p:spPr>
          <a:xfrm>
            <a:off x="371136" y="3869688"/>
            <a:ext cx="3863989" cy="954107"/>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Cooperación Suiza - SECO</a:t>
            </a:r>
          </a:p>
          <a:p>
            <a:pPr defTabSz="609585"/>
            <a:r>
              <a:rPr lang="es-MX" sz="1200" kern="0" dirty="0">
                <a:solidFill>
                  <a:srgbClr val="3A3A3A"/>
                </a:solidFill>
                <a:latin typeface="Segoe UI" panose="020B0502040204020203" pitchFamily="34" charset="0"/>
                <a:cs typeface="Segoe UI" panose="020B0502040204020203" pitchFamily="34" charset="0"/>
              </a:rPr>
              <a:t>Proyecto SwissTierras Colombia, Asistencia técnica Fortalecimiento institucional, soporte técnico y tecnológico, Formación de Capital Humano.</a:t>
            </a:r>
          </a:p>
        </p:txBody>
      </p:sp>
      <p:sp>
        <p:nvSpPr>
          <p:cNvPr id="32" name="Rectangle 1051">
            <a:extLst>
              <a:ext uri="{FF2B5EF4-FFF2-40B4-BE49-F238E27FC236}">
                <a16:creationId xmlns:a16="http://schemas.microsoft.com/office/drawing/2014/main" id="{54B90663-4C92-4670-BA24-2F89EF517E18}"/>
              </a:ext>
            </a:extLst>
          </p:cNvPr>
          <p:cNvSpPr/>
          <p:nvPr/>
        </p:nvSpPr>
        <p:spPr>
          <a:xfrm>
            <a:off x="371135" y="2659561"/>
            <a:ext cx="4635492" cy="769441"/>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Cooperación no reembolsable Reino Unido</a:t>
            </a:r>
          </a:p>
          <a:p>
            <a:pPr defTabSz="609585"/>
            <a:r>
              <a:rPr lang="es-MX" sz="1200" kern="0" dirty="0">
                <a:solidFill>
                  <a:srgbClr val="3A3A3A"/>
                </a:solidFill>
                <a:latin typeface="Segoe UI" panose="020B0502040204020203" pitchFamily="34" charset="0"/>
                <a:cs typeface="Segoe UI" panose="020B0502040204020203" pitchFamily="34" charset="0"/>
              </a:rPr>
              <a:t>Catastro multipropósito en áreas ambientalmente protegidas para fortalecer la gestión sostenible.</a:t>
            </a:r>
          </a:p>
        </p:txBody>
      </p:sp>
      <p:sp>
        <p:nvSpPr>
          <p:cNvPr id="33" name="Rectangle 1051">
            <a:extLst>
              <a:ext uri="{FF2B5EF4-FFF2-40B4-BE49-F238E27FC236}">
                <a16:creationId xmlns:a16="http://schemas.microsoft.com/office/drawing/2014/main" id="{BFC7DDFF-79C0-4D09-BEAC-C071173B1E24}"/>
              </a:ext>
            </a:extLst>
          </p:cNvPr>
          <p:cNvSpPr/>
          <p:nvPr/>
        </p:nvSpPr>
        <p:spPr>
          <a:xfrm>
            <a:off x="371135" y="5363253"/>
            <a:ext cx="5745547" cy="769441"/>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Programa Nuestra Tierra Prospera - USAID</a:t>
            </a:r>
          </a:p>
          <a:p>
            <a:pPr defTabSz="609585"/>
            <a:r>
              <a:rPr lang="es-MX" sz="1200" kern="0" dirty="0">
                <a:solidFill>
                  <a:srgbClr val="3A3A3A"/>
                </a:solidFill>
                <a:latin typeface="Segoe UI" panose="020B0502040204020203" pitchFamily="34" charset="0"/>
                <a:cs typeface="Segoe UI" panose="020B0502040204020203" pitchFamily="34" charset="0"/>
              </a:rPr>
              <a:t>Titulación masiva sobre la tierra y apoyo en la restitución de tierras, Fortalecimiento de las capacidades locales, Promoción de actividades socio-económicas lícitas.</a:t>
            </a:r>
          </a:p>
        </p:txBody>
      </p:sp>
      <p:sp>
        <p:nvSpPr>
          <p:cNvPr id="34" name="Rectangle 1051">
            <a:extLst>
              <a:ext uri="{FF2B5EF4-FFF2-40B4-BE49-F238E27FC236}">
                <a16:creationId xmlns:a16="http://schemas.microsoft.com/office/drawing/2014/main" id="{C908C62B-78B4-4A89-B2E8-A080A05193E0}"/>
              </a:ext>
            </a:extLst>
          </p:cNvPr>
          <p:cNvSpPr/>
          <p:nvPr/>
        </p:nvSpPr>
        <p:spPr>
          <a:xfrm>
            <a:off x="7934347" y="4950218"/>
            <a:ext cx="3854147" cy="1138773"/>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Cooperación Alemana - GIZ</a:t>
            </a:r>
          </a:p>
          <a:p>
            <a:pPr defTabSz="609585"/>
            <a:r>
              <a:rPr lang="es-MX" sz="1200" kern="0" dirty="0">
                <a:solidFill>
                  <a:srgbClr val="3A3A3A"/>
                </a:solidFill>
                <a:latin typeface="Segoe UI" panose="020B0502040204020203" pitchFamily="34" charset="0"/>
                <a:cs typeface="Segoe UI" panose="020B0502040204020203" pitchFamily="34" charset="0"/>
              </a:rPr>
              <a:t>Proyecto Apoyo al Catastro con Enfoque Multipropósito en Colombia, Medio ambiente, derechos de las mujeres a la propiedad, participación de las comunidades étnicas y mecanismos de resolución de conflictos.*</a:t>
            </a:r>
          </a:p>
        </p:txBody>
      </p:sp>
      <p:sp>
        <p:nvSpPr>
          <p:cNvPr id="36" name="CuadroTexto 35">
            <a:extLst>
              <a:ext uri="{FF2B5EF4-FFF2-40B4-BE49-F238E27FC236}">
                <a16:creationId xmlns:a16="http://schemas.microsoft.com/office/drawing/2014/main" id="{69672276-4472-4F0B-9A30-53D0E346162B}"/>
              </a:ext>
            </a:extLst>
          </p:cNvPr>
          <p:cNvSpPr txBox="1"/>
          <p:nvPr/>
        </p:nvSpPr>
        <p:spPr>
          <a:xfrm>
            <a:off x="7809326" y="6604085"/>
            <a:ext cx="2102935" cy="254044"/>
          </a:xfrm>
          <a:prstGeom prst="rect">
            <a:avLst/>
          </a:prstGeom>
          <a:noFill/>
        </p:spPr>
        <p:txBody>
          <a:bodyPr wrap="square">
            <a:spAutoFit/>
          </a:bodyPr>
          <a:lstStyle/>
          <a:p>
            <a:pPr defTabSz="609585"/>
            <a:r>
              <a:rPr lang="es-MX" sz="1051" kern="0" dirty="0">
                <a:solidFill>
                  <a:srgbClr val="3A3A3A"/>
                </a:solidFill>
                <a:latin typeface="Segoe UI" panose="020B0502040204020203" pitchFamily="34" charset="0"/>
                <a:cs typeface="Segoe UI" panose="020B0502040204020203" pitchFamily="34" charset="0"/>
              </a:rPr>
              <a:t>* En proceso de Suscripción</a:t>
            </a:r>
            <a:endParaRPr lang="es-CO" sz="1051" dirty="0">
              <a:solidFill>
                <a:prstClr val="black"/>
              </a:solidFill>
              <a:latin typeface="Segoe UI" panose="020B0502040204020203" pitchFamily="34" charset="0"/>
              <a:cs typeface="Segoe UI" panose="020B0502040204020203" pitchFamily="34" charset="0"/>
            </a:endParaRPr>
          </a:p>
        </p:txBody>
      </p:sp>
      <p:sp>
        <p:nvSpPr>
          <p:cNvPr id="37" name="Rectangle 1051">
            <a:extLst>
              <a:ext uri="{FF2B5EF4-FFF2-40B4-BE49-F238E27FC236}">
                <a16:creationId xmlns:a16="http://schemas.microsoft.com/office/drawing/2014/main" id="{4F46EAE5-F225-4B4B-8A1E-CB571712A04A}"/>
              </a:ext>
            </a:extLst>
          </p:cNvPr>
          <p:cNvSpPr/>
          <p:nvPr/>
        </p:nvSpPr>
        <p:spPr>
          <a:xfrm>
            <a:off x="8604503" y="3063939"/>
            <a:ext cx="3152789" cy="954107"/>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Kadaster - Holanda</a:t>
            </a:r>
          </a:p>
          <a:p>
            <a:pPr defTabSz="609585"/>
            <a:r>
              <a:rPr lang="es-MX" sz="1200" kern="0" dirty="0">
                <a:solidFill>
                  <a:srgbClr val="3A3A3A"/>
                </a:solidFill>
                <a:latin typeface="Segoe UI" panose="020B0502040204020203" pitchFamily="34" charset="0"/>
                <a:cs typeface="Segoe UI" panose="020B0502040204020203" pitchFamily="34" charset="0"/>
              </a:rPr>
              <a:t>Iniciativa “Tierras en Paz” implementación de mecanismos participativos de las comunidades locales</a:t>
            </a:r>
          </a:p>
        </p:txBody>
      </p:sp>
      <p:sp>
        <p:nvSpPr>
          <p:cNvPr id="38" name="Rectangle 1051">
            <a:extLst>
              <a:ext uri="{FF2B5EF4-FFF2-40B4-BE49-F238E27FC236}">
                <a16:creationId xmlns:a16="http://schemas.microsoft.com/office/drawing/2014/main" id="{7A4A44BC-38EF-44C9-8D23-BB29DB3C129C}"/>
              </a:ext>
            </a:extLst>
          </p:cNvPr>
          <p:cNvSpPr/>
          <p:nvPr/>
        </p:nvSpPr>
        <p:spPr>
          <a:xfrm>
            <a:off x="7480229" y="1341820"/>
            <a:ext cx="4374067" cy="769441"/>
          </a:xfrm>
          <a:prstGeom prst="rect">
            <a:avLst/>
          </a:prstGeom>
        </p:spPr>
        <p:txBody>
          <a:bodyPr wrap="square" lIns="0" tIns="60960" rIns="0" bIns="60960" anchor="t">
            <a:spAutoFit/>
          </a:bodyPr>
          <a:lstStyle/>
          <a:p>
            <a:pPr defTabSz="609585"/>
            <a:r>
              <a:rPr lang="es-MX" b="1" kern="0" dirty="0">
                <a:solidFill>
                  <a:srgbClr val="3A3A3A"/>
                </a:solidFill>
                <a:latin typeface="Segoe UI" panose="020B0502040204020203" pitchFamily="34" charset="0"/>
                <a:cs typeface="Segoe UI" panose="020B0502040204020203" pitchFamily="34" charset="0"/>
              </a:rPr>
              <a:t>Unión Europea</a:t>
            </a:r>
          </a:p>
          <a:p>
            <a:pPr defTabSz="609585"/>
            <a:r>
              <a:rPr lang="es-MX" sz="1200" kern="0" dirty="0">
                <a:solidFill>
                  <a:srgbClr val="3A3A3A"/>
                </a:solidFill>
                <a:latin typeface="Segoe UI" panose="020B0502040204020203" pitchFamily="34" charset="0"/>
                <a:cs typeface="Segoe UI" panose="020B0502040204020203" pitchFamily="34" charset="0"/>
              </a:rPr>
              <a:t>Fondo Europeo para la Paz, Ordenamiento social de la propiedad en grandes baldíos con ANT como apoyo a los PDET</a:t>
            </a:r>
          </a:p>
        </p:txBody>
      </p:sp>
      <p:sp>
        <p:nvSpPr>
          <p:cNvPr id="28" name="Rectangle 1051">
            <a:extLst>
              <a:ext uri="{FF2B5EF4-FFF2-40B4-BE49-F238E27FC236}">
                <a16:creationId xmlns:a16="http://schemas.microsoft.com/office/drawing/2014/main" id="{71FC07FE-40FC-4EC2-A210-58051B1BDED2}"/>
              </a:ext>
            </a:extLst>
          </p:cNvPr>
          <p:cNvSpPr/>
          <p:nvPr/>
        </p:nvSpPr>
        <p:spPr>
          <a:xfrm>
            <a:off x="12588449" y="3540992"/>
            <a:ext cx="3152789" cy="584775"/>
          </a:xfrm>
          <a:prstGeom prst="rect">
            <a:avLst/>
          </a:prstGeom>
        </p:spPr>
        <p:txBody>
          <a:bodyPr wrap="square" lIns="0" tIns="60960" rIns="0" bIns="60960" anchor="t">
            <a:spAutoFit/>
          </a:bodyPr>
          <a:lstStyle/>
          <a:p>
            <a:pPr defTabSz="609585"/>
            <a:r>
              <a:rPr lang="es-MX" b="1" kern="0" dirty="0">
                <a:solidFill>
                  <a:srgbClr val="C00000"/>
                </a:solidFill>
                <a:latin typeface="Segoe UI" panose="020B0502040204020203" pitchFamily="34" charset="0"/>
                <a:cs typeface="Segoe UI" panose="020B0502040204020203" pitchFamily="34" charset="0"/>
              </a:rPr>
              <a:t>Cooperación Francesa</a:t>
            </a:r>
          </a:p>
          <a:p>
            <a:pPr defTabSz="609585"/>
            <a:r>
              <a:rPr lang="es-MX" sz="1200" kern="0" dirty="0">
                <a:solidFill>
                  <a:srgbClr val="C00000"/>
                </a:solidFill>
                <a:latin typeface="Segoe UI" panose="020B0502040204020203" pitchFamily="34" charset="0"/>
                <a:cs typeface="Segoe UI" panose="020B0502040204020203" pitchFamily="34" charset="0"/>
              </a:rPr>
              <a:t>Consultar detalles con </a:t>
            </a:r>
            <a:r>
              <a:rPr lang="es-MX" sz="1200" kern="0" dirty="0" err="1">
                <a:solidFill>
                  <a:srgbClr val="C00000"/>
                </a:solidFill>
                <a:latin typeface="Segoe UI" panose="020B0502040204020203" pitchFamily="34" charset="0"/>
                <a:cs typeface="Segoe UI" panose="020B0502040204020203" pitchFamily="34" charset="0"/>
              </a:rPr>
              <a:t>DNP</a:t>
            </a:r>
            <a:endParaRPr lang="es-MX" sz="1200" kern="0" dirty="0">
              <a:solidFill>
                <a:srgbClr val="C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099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4A74459-A7EC-4C31-AF9F-CBAB4C984EE9}"/>
              </a:ext>
            </a:extLst>
          </p:cNvPr>
          <p:cNvSpPr/>
          <p:nvPr/>
        </p:nvSpPr>
        <p:spPr>
          <a:xfrm>
            <a:off x="10123767" y="1625319"/>
            <a:ext cx="761716" cy="3600000"/>
          </a:xfrm>
          <a:prstGeom prst="rect">
            <a:avLst/>
          </a:prstGeom>
          <a:solidFill>
            <a:srgbClr val="FFCC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A0B9B332-EF15-4358-AF11-D1C410E876DF}"/>
              </a:ext>
            </a:extLst>
          </p:cNvPr>
          <p:cNvSpPr/>
          <p:nvPr/>
        </p:nvSpPr>
        <p:spPr>
          <a:xfrm>
            <a:off x="7874647" y="4271319"/>
            <a:ext cx="761716" cy="954000"/>
          </a:xfrm>
          <a:prstGeom prst="rect">
            <a:avLst/>
          </a:prstGeom>
          <a:solidFill>
            <a:srgbClr val="AF05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11" name="Rectángulo 10">
            <a:extLst>
              <a:ext uri="{FF2B5EF4-FFF2-40B4-BE49-F238E27FC236}">
                <a16:creationId xmlns:a16="http://schemas.microsoft.com/office/drawing/2014/main" id="{17D0D740-6A12-4F14-898E-C1249F375BBA}"/>
              </a:ext>
            </a:extLst>
          </p:cNvPr>
          <p:cNvSpPr/>
          <p:nvPr/>
        </p:nvSpPr>
        <p:spPr>
          <a:xfrm>
            <a:off x="8999207" y="3119319"/>
            <a:ext cx="761716" cy="2106000"/>
          </a:xfrm>
          <a:prstGeom prst="rect">
            <a:avLst/>
          </a:prstGeom>
          <a:solidFill>
            <a:srgbClr val="FFA6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12" name="Rectángulo 11">
            <a:extLst>
              <a:ext uri="{FF2B5EF4-FFF2-40B4-BE49-F238E27FC236}">
                <a16:creationId xmlns:a16="http://schemas.microsoft.com/office/drawing/2014/main" id="{3EEA48D2-04AF-4F6D-87D1-050C07E0E415}"/>
              </a:ext>
            </a:extLst>
          </p:cNvPr>
          <p:cNvSpPr/>
          <p:nvPr/>
        </p:nvSpPr>
        <p:spPr>
          <a:xfrm>
            <a:off x="6750087" y="5088519"/>
            <a:ext cx="761716" cy="136800"/>
          </a:xfrm>
          <a:prstGeom prst="rect">
            <a:avLst/>
          </a:prstGeom>
          <a:solidFill>
            <a:srgbClr val="69D1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14" name="CuadroTexto 13">
            <a:extLst>
              <a:ext uri="{FF2B5EF4-FFF2-40B4-BE49-F238E27FC236}">
                <a16:creationId xmlns:a16="http://schemas.microsoft.com/office/drawing/2014/main" id="{1B132AA2-267E-4CEA-8920-9E8CD2012EDB}"/>
              </a:ext>
            </a:extLst>
          </p:cNvPr>
          <p:cNvSpPr txBox="1"/>
          <p:nvPr/>
        </p:nvSpPr>
        <p:spPr>
          <a:xfrm>
            <a:off x="6750087" y="4748319"/>
            <a:ext cx="761716" cy="338554"/>
          </a:xfrm>
          <a:prstGeom prst="rect">
            <a:avLst/>
          </a:prstGeom>
          <a:noFill/>
        </p:spPr>
        <p:txBody>
          <a:bodyPr wrap="square" lIns="91440" tIns="45720" rIns="91440" bIns="45720" anchor="t">
            <a:spAutoFit/>
          </a:bodyPr>
          <a:lstStyle/>
          <a:p>
            <a:pPr algn="ctr" defTabSz="457189"/>
            <a:r>
              <a:rPr lang="es-MX" sz="1600" b="1" dirty="0">
                <a:solidFill>
                  <a:srgbClr val="5F5F5F"/>
                </a:solidFill>
                <a:latin typeface="Segoe UI" panose="020B0502040204020203" pitchFamily="34" charset="0"/>
                <a:cs typeface="Segoe UI" panose="020B0502040204020203" pitchFamily="34" charset="0"/>
              </a:rPr>
              <a:t>2,3%</a:t>
            </a:r>
          </a:p>
        </p:txBody>
      </p:sp>
      <p:sp>
        <p:nvSpPr>
          <p:cNvPr id="16" name="CuadroTexto 15">
            <a:extLst>
              <a:ext uri="{FF2B5EF4-FFF2-40B4-BE49-F238E27FC236}">
                <a16:creationId xmlns:a16="http://schemas.microsoft.com/office/drawing/2014/main" id="{2E2F8F98-9DD8-4107-8F86-914843108706}"/>
              </a:ext>
            </a:extLst>
          </p:cNvPr>
          <p:cNvSpPr txBox="1"/>
          <p:nvPr/>
        </p:nvSpPr>
        <p:spPr>
          <a:xfrm>
            <a:off x="7754337" y="3802986"/>
            <a:ext cx="1002336" cy="369332"/>
          </a:xfrm>
          <a:prstGeom prst="rect">
            <a:avLst/>
          </a:prstGeom>
          <a:noFill/>
        </p:spPr>
        <p:txBody>
          <a:bodyPr wrap="square" lIns="91440" tIns="45720" rIns="91440" bIns="45720" anchor="t">
            <a:spAutoFit/>
          </a:bodyPr>
          <a:lstStyle/>
          <a:p>
            <a:pPr algn="ctr" defTabSz="457189"/>
            <a:r>
              <a:rPr lang="es-MX" b="1" dirty="0">
                <a:solidFill>
                  <a:srgbClr val="5F5F5F"/>
                </a:solidFill>
                <a:latin typeface="Segoe UI" panose="020B0502040204020203" pitchFamily="34" charset="0"/>
                <a:cs typeface="Segoe UI" panose="020B0502040204020203" pitchFamily="34" charset="0"/>
              </a:rPr>
              <a:t>15,9%</a:t>
            </a:r>
          </a:p>
        </p:txBody>
      </p:sp>
      <p:sp>
        <p:nvSpPr>
          <p:cNvPr id="17" name="CuadroTexto 16">
            <a:extLst>
              <a:ext uri="{FF2B5EF4-FFF2-40B4-BE49-F238E27FC236}">
                <a16:creationId xmlns:a16="http://schemas.microsoft.com/office/drawing/2014/main" id="{BD0802C1-3C84-42C5-B42D-20E1A43F287D}"/>
              </a:ext>
            </a:extLst>
          </p:cNvPr>
          <p:cNvSpPr txBox="1"/>
          <p:nvPr/>
        </p:nvSpPr>
        <p:spPr>
          <a:xfrm>
            <a:off x="8878897" y="2620230"/>
            <a:ext cx="1002336" cy="400110"/>
          </a:xfrm>
          <a:prstGeom prst="rect">
            <a:avLst/>
          </a:prstGeom>
          <a:noFill/>
        </p:spPr>
        <p:txBody>
          <a:bodyPr wrap="square" lIns="91440" tIns="45720" rIns="91440" bIns="45720" anchor="t">
            <a:spAutoFit/>
          </a:bodyPr>
          <a:lstStyle/>
          <a:p>
            <a:pPr algn="ctr" defTabSz="457189"/>
            <a:r>
              <a:rPr lang="es-MX" sz="2000" b="1" dirty="0">
                <a:solidFill>
                  <a:prstClr val="black"/>
                </a:solidFill>
                <a:latin typeface="Segoe UI" panose="020B0502040204020203" pitchFamily="34" charset="0"/>
                <a:cs typeface="Segoe UI" panose="020B0502040204020203" pitchFamily="34" charset="0"/>
              </a:rPr>
              <a:t>35,1%</a:t>
            </a:r>
          </a:p>
        </p:txBody>
      </p:sp>
      <p:sp>
        <p:nvSpPr>
          <p:cNvPr id="18" name="CuadroTexto 17">
            <a:extLst>
              <a:ext uri="{FF2B5EF4-FFF2-40B4-BE49-F238E27FC236}">
                <a16:creationId xmlns:a16="http://schemas.microsoft.com/office/drawing/2014/main" id="{48D5CFAB-2E5C-4ADA-B0D8-32F7D1B10AFB}"/>
              </a:ext>
            </a:extLst>
          </p:cNvPr>
          <p:cNvSpPr txBox="1"/>
          <p:nvPr/>
        </p:nvSpPr>
        <p:spPr>
          <a:xfrm>
            <a:off x="10003457" y="1170740"/>
            <a:ext cx="1002336" cy="400110"/>
          </a:xfrm>
          <a:prstGeom prst="rect">
            <a:avLst/>
          </a:prstGeom>
          <a:noFill/>
        </p:spPr>
        <p:txBody>
          <a:bodyPr wrap="square" lIns="91440" tIns="45720" rIns="91440" bIns="45720" anchor="t">
            <a:spAutoFit/>
          </a:bodyPr>
          <a:lstStyle/>
          <a:p>
            <a:pPr algn="ctr" defTabSz="457189"/>
            <a:r>
              <a:rPr lang="es-MX" sz="2000" b="1" dirty="0">
                <a:solidFill>
                  <a:srgbClr val="5F5F5F"/>
                </a:solidFill>
                <a:latin typeface="Segoe UI" panose="020B0502040204020203" pitchFamily="34" charset="0"/>
                <a:cs typeface="Segoe UI" panose="020B0502040204020203" pitchFamily="34" charset="0"/>
              </a:rPr>
              <a:t>60%</a:t>
            </a:r>
          </a:p>
        </p:txBody>
      </p:sp>
      <p:sp>
        <p:nvSpPr>
          <p:cNvPr id="20" name="Rectangle 1051">
            <a:extLst>
              <a:ext uri="{FF2B5EF4-FFF2-40B4-BE49-F238E27FC236}">
                <a16:creationId xmlns:a16="http://schemas.microsoft.com/office/drawing/2014/main" id="{CA942103-7498-43AA-B7EB-B1C3928DC95E}"/>
              </a:ext>
            </a:extLst>
          </p:cNvPr>
          <p:cNvSpPr/>
          <p:nvPr/>
        </p:nvSpPr>
        <p:spPr>
          <a:xfrm>
            <a:off x="6750087" y="5334257"/>
            <a:ext cx="761717" cy="369332"/>
          </a:xfrm>
          <a:prstGeom prst="rect">
            <a:avLst/>
          </a:prstGeom>
        </p:spPr>
        <p:txBody>
          <a:bodyPr wrap="square" lIns="0" rIns="0">
            <a:spAutoFit/>
          </a:bodyPr>
          <a:lstStyle/>
          <a:p>
            <a:pPr algn="ctr" defTabSz="457189"/>
            <a:r>
              <a:rPr lang="es-US" kern="0" dirty="0">
                <a:solidFill>
                  <a:srgbClr val="9BBB59"/>
                </a:solidFill>
                <a:latin typeface="Segoe UI" panose="020B0502040204020203" pitchFamily="34" charset="0"/>
                <a:ea typeface="Open Sans" pitchFamily="34" charset="0"/>
                <a:cs typeface="Segoe UI" panose="020B0502040204020203" pitchFamily="34" charset="0"/>
              </a:rPr>
              <a:t>2019</a:t>
            </a:r>
          </a:p>
        </p:txBody>
      </p:sp>
      <p:sp>
        <p:nvSpPr>
          <p:cNvPr id="21" name="Rectangle 1051">
            <a:extLst>
              <a:ext uri="{FF2B5EF4-FFF2-40B4-BE49-F238E27FC236}">
                <a16:creationId xmlns:a16="http://schemas.microsoft.com/office/drawing/2014/main" id="{FCD37489-6304-4A9C-B4DE-0285B0E348D5}"/>
              </a:ext>
            </a:extLst>
          </p:cNvPr>
          <p:cNvSpPr/>
          <p:nvPr/>
        </p:nvSpPr>
        <p:spPr>
          <a:xfrm>
            <a:off x="7874648" y="5334257"/>
            <a:ext cx="761717" cy="369332"/>
          </a:xfrm>
          <a:prstGeom prst="rect">
            <a:avLst/>
          </a:prstGeom>
        </p:spPr>
        <p:txBody>
          <a:bodyPr wrap="square" lIns="0" rIns="0">
            <a:spAutoFit/>
          </a:bodyPr>
          <a:lstStyle/>
          <a:p>
            <a:pPr algn="ctr" defTabSz="457189"/>
            <a:r>
              <a:rPr lang="es-US" kern="0" dirty="0">
                <a:solidFill>
                  <a:srgbClr val="9BBB59"/>
                </a:solidFill>
                <a:latin typeface="Segoe UI" panose="020B0502040204020203" pitchFamily="34" charset="0"/>
                <a:ea typeface="Open Sans" pitchFamily="34" charset="0"/>
                <a:cs typeface="Segoe UI" panose="020B0502040204020203" pitchFamily="34" charset="0"/>
              </a:rPr>
              <a:t>2020</a:t>
            </a:r>
          </a:p>
        </p:txBody>
      </p:sp>
      <p:sp>
        <p:nvSpPr>
          <p:cNvPr id="22" name="Rectangle 1051">
            <a:extLst>
              <a:ext uri="{FF2B5EF4-FFF2-40B4-BE49-F238E27FC236}">
                <a16:creationId xmlns:a16="http://schemas.microsoft.com/office/drawing/2014/main" id="{61FF67C2-79D2-402E-8093-337B92AB35E6}"/>
              </a:ext>
            </a:extLst>
          </p:cNvPr>
          <p:cNvSpPr/>
          <p:nvPr/>
        </p:nvSpPr>
        <p:spPr>
          <a:xfrm>
            <a:off x="8999207" y="5334257"/>
            <a:ext cx="761717" cy="369332"/>
          </a:xfrm>
          <a:prstGeom prst="rect">
            <a:avLst/>
          </a:prstGeom>
        </p:spPr>
        <p:txBody>
          <a:bodyPr wrap="square" lIns="0" rIns="0">
            <a:spAutoFit/>
          </a:bodyPr>
          <a:lstStyle/>
          <a:p>
            <a:pPr algn="ctr" defTabSz="457189"/>
            <a:r>
              <a:rPr lang="es-US" b="1" kern="0" dirty="0">
                <a:solidFill>
                  <a:srgbClr val="9BBB59"/>
                </a:solidFill>
                <a:latin typeface="Segoe UI" panose="020B0502040204020203" pitchFamily="34" charset="0"/>
                <a:ea typeface="Open Sans" pitchFamily="34" charset="0"/>
                <a:cs typeface="Segoe UI" panose="020B0502040204020203" pitchFamily="34" charset="0"/>
              </a:rPr>
              <a:t>2021</a:t>
            </a:r>
          </a:p>
        </p:txBody>
      </p:sp>
      <p:sp>
        <p:nvSpPr>
          <p:cNvPr id="23" name="Rectangle 1051">
            <a:extLst>
              <a:ext uri="{FF2B5EF4-FFF2-40B4-BE49-F238E27FC236}">
                <a16:creationId xmlns:a16="http://schemas.microsoft.com/office/drawing/2014/main" id="{6297B3F1-11E5-4980-8B50-CDE3725A5B97}"/>
              </a:ext>
            </a:extLst>
          </p:cNvPr>
          <p:cNvSpPr/>
          <p:nvPr/>
        </p:nvSpPr>
        <p:spPr>
          <a:xfrm>
            <a:off x="10123766" y="5334257"/>
            <a:ext cx="761717" cy="369332"/>
          </a:xfrm>
          <a:prstGeom prst="rect">
            <a:avLst/>
          </a:prstGeom>
        </p:spPr>
        <p:txBody>
          <a:bodyPr wrap="square" lIns="0" rIns="0">
            <a:spAutoFit/>
          </a:bodyPr>
          <a:lstStyle/>
          <a:p>
            <a:pPr algn="ctr" defTabSz="457189"/>
            <a:r>
              <a:rPr lang="es-US" kern="0" dirty="0">
                <a:solidFill>
                  <a:srgbClr val="9BBB59"/>
                </a:solidFill>
                <a:latin typeface="Segoe UI" panose="020B0502040204020203" pitchFamily="34" charset="0"/>
                <a:ea typeface="Open Sans" pitchFamily="34" charset="0"/>
                <a:cs typeface="Segoe UI" panose="020B0502040204020203" pitchFamily="34" charset="0"/>
              </a:rPr>
              <a:t>2022</a:t>
            </a:r>
          </a:p>
        </p:txBody>
      </p:sp>
      <p:sp>
        <p:nvSpPr>
          <p:cNvPr id="24" name="Freeform 64">
            <a:extLst>
              <a:ext uri="{FF2B5EF4-FFF2-40B4-BE49-F238E27FC236}">
                <a16:creationId xmlns:a16="http://schemas.microsoft.com/office/drawing/2014/main" id="{C8C920A6-59AE-4CC0-9434-598EE1360C3E}"/>
              </a:ext>
            </a:extLst>
          </p:cNvPr>
          <p:cNvSpPr>
            <a:spLocks noEditPoints="1"/>
          </p:cNvSpPr>
          <p:nvPr/>
        </p:nvSpPr>
        <p:spPr bwMode="auto">
          <a:xfrm rot="2887754" flipH="1">
            <a:off x="8084731" y="1364547"/>
            <a:ext cx="549876" cy="2694895"/>
          </a:xfrm>
          <a:custGeom>
            <a:avLst/>
            <a:gdLst>
              <a:gd name="T0" fmla="*/ 87 w 189"/>
              <a:gd name="T1" fmla="*/ 32 h 662"/>
              <a:gd name="T2" fmla="*/ 63 w 189"/>
              <a:gd name="T3" fmla="*/ 70 h 662"/>
              <a:gd name="T4" fmla="*/ 36 w 189"/>
              <a:gd name="T5" fmla="*/ 162 h 662"/>
              <a:gd name="T6" fmla="*/ 28 w 189"/>
              <a:gd name="T7" fmla="*/ 363 h 662"/>
              <a:gd name="T8" fmla="*/ 30 w 189"/>
              <a:gd name="T9" fmla="*/ 382 h 662"/>
              <a:gd name="T10" fmla="*/ 39 w 189"/>
              <a:gd name="T11" fmla="*/ 430 h 662"/>
              <a:gd name="T12" fmla="*/ 57 w 189"/>
              <a:gd name="T13" fmla="*/ 488 h 662"/>
              <a:gd name="T14" fmla="*/ 81 w 189"/>
              <a:gd name="T15" fmla="*/ 540 h 662"/>
              <a:gd name="T16" fmla="*/ 131 w 189"/>
              <a:gd name="T17" fmla="*/ 617 h 662"/>
              <a:gd name="T18" fmla="*/ 158 w 189"/>
              <a:gd name="T19" fmla="*/ 641 h 662"/>
              <a:gd name="T20" fmla="*/ 189 w 189"/>
              <a:gd name="T21" fmla="*/ 662 h 662"/>
              <a:gd name="T22" fmla="*/ 170 w 189"/>
              <a:gd name="T23" fmla="*/ 631 h 662"/>
              <a:gd name="T24" fmla="*/ 151 w 189"/>
              <a:gd name="T25" fmla="*/ 601 h 662"/>
              <a:gd name="T26" fmla="*/ 105 w 189"/>
              <a:gd name="T27" fmla="*/ 528 h 662"/>
              <a:gd name="T28" fmla="*/ 60 w 189"/>
              <a:gd name="T29" fmla="*/ 399 h 662"/>
              <a:gd name="T30" fmla="*/ 55 w 189"/>
              <a:gd name="T31" fmla="*/ 365 h 662"/>
              <a:gd name="T32" fmla="*/ 50 w 189"/>
              <a:gd name="T33" fmla="*/ 285 h 662"/>
              <a:gd name="T34" fmla="*/ 71 w 189"/>
              <a:gd name="T35" fmla="*/ 126 h 662"/>
              <a:gd name="T36" fmla="*/ 88 w 189"/>
              <a:gd name="T37" fmla="*/ 32 h 662"/>
              <a:gd name="T38" fmla="*/ 104 w 189"/>
              <a:gd name="T39" fmla="*/ 98 h 662"/>
              <a:gd name="T40" fmla="*/ 130 w 189"/>
              <a:gd name="T41" fmla="*/ 93 h 662"/>
              <a:gd name="T42" fmla="*/ 115 w 189"/>
              <a:gd name="T43" fmla="*/ 27 h 662"/>
              <a:gd name="T44" fmla="*/ 112 w 189"/>
              <a:gd name="T45" fmla="*/ 18 h 662"/>
              <a:gd name="T46" fmla="*/ 107 w 189"/>
              <a:gd name="T47" fmla="*/ 8 h 662"/>
              <a:gd name="T48" fmla="*/ 100 w 189"/>
              <a:gd name="T49" fmla="*/ 2 h 662"/>
              <a:gd name="T50" fmla="*/ 99 w 189"/>
              <a:gd name="T51" fmla="*/ 1 h 662"/>
              <a:gd name="T52" fmla="*/ 99 w 189"/>
              <a:gd name="T53" fmla="*/ 2 h 662"/>
              <a:gd name="T54" fmla="*/ 99 w 189"/>
              <a:gd name="T55" fmla="*/ 2 h 662"/>
              <a:gd name="T56" fmla="*/ 95 w 189"/>
              <a:gd name="T57" fmla="*/ 0 h 662"/>
              <a:gd name="T58" fmla="*/ 88 w 189"/>
              <a:gd name="T59" fmla="*/ 1 h 662"/>
              <a:gd name="T60" fmla="*/ 77 w 189"/>
              <a:gd name="T61" fmla="*/ 6 h 662"/>
              <a:gd name="T62" fmla="*/ 48 w 189"/>
              <a:gd name="T63" fmla="*/ 30 h 662"/>
              <a:gd name="T64" fmla="*/ 0 w 189"/>
              <a:gd name="T65" fmla="*/ 103 h 662"/>
              <a:gd name="T66" fmla="*/ 67 w 189"/>
              <a:gd name="T67" fmla="*/ 49 h 662"/>
              <a:gd name="T68" fmla="*/ 88 w 189"/>
              <a:gd name="T69" fmla="*/ 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662">
                <a:moveTo>
                  <a:pt x="67" y="49"/>
                </a:moveTo>
                <a:cubicBezTo>
                  <a:pt x="74" y="42"/>
                  <a:pt x="82" y="36"/>
                  <a:pt x="87" y="32"/>
                </a:cubicBezTo>
                <a:cubicBezTo>
                  <a:pt x="87" y="31"/>
                  <a:pt x="87" y="31"/>
                  <a:pt x="87" y="31"/>
                </a:cubicBezTo>
                <a:cubicBezTo>
                  <a:pt x="77" y="45"/>
                  <a:pt x="70" y="57"/>
                  <a:pt x="63" y="70"/>
                </a:cubicBezTo>
                <a:cubicBezTo>
                  <a:pt x="56" y="84"/>
                  <a:pt x="50" y="100"/>
                  <a:pt x="45" y="120"/>
                </a:cubicBezTo>
                <a:cubicBezTo>
                  <a:pt x="44" y="127"/>
                  <a:pt x="41" y="138"/>
                  <a:pt x="36" y="162"/>
                </a:cubicBezTo>
                <a:cubicBezTo>
                  <a:pt x="30" y="191"/>
                  <a:pt x="24" y="241"/>
                  <a:pt x="23" y="284"/>
                </a:cubicBezTo>
                <a:cubicBezTo>
                  <a:pt x="23" y="328"/>
                  <a:pt x="28" y="363"/>
                  <a:pt x="28" y="363"/>
                </a:cubicBezTo>
                <a:cubicBezTo>
                  <a:pt x="28" y="363"/>
                  <a:pt x="28" y="365"/>
                  <a:pt x="28" y="368"/>
                </a:cubicBezTo>
                <a:cubicBezTo>
                  <a:pt x="29" y="372"/>
                  <a:pt x="29" y="376"/>
                  <a:pt x="30" y="382"/>
                </a:cubicBezTo>
                <a:cubicBezTo>
                  <a:pt x="31" y="389"/>
                  <a:pt x="32" y="396"/>
                  <a:pt x="34" y="404"/>
                </a:cubicBezTo>
                <a:cubicBezTo>
                  <a:pt x="35" y="412"/>
                  <a:pt x="37" y="421"/>
                  <a:pt x="39" y="430"/>
                </a:cubicBezTo>
                <a:cubicBezTo>
                  <a:pt x="42" y="439"/>
                  <a:pt x="45" y="449"/>
                  <a:pt x="47" y="459"/>
                </a:cubicBezTo>
                <a:cubicBezTo>
                  <a:pt x="51" y="468"/>
                  <a:pt x="54" y="478"/>
                  <a:pt x="57" y="488"/>
                </a:cubicBezTo>
                <a:cubicBezTo>
                  <a:pt x="61" y="498"/>
                  <a:pt x="65" y="507"/>
                  <a:pt x="69" y="516"/>
                </a:cubicBezTo>
                <a:cubicBezTo>
                  <a:pt x="73" y="525"/>
                  <a:pt x="77" y="533"/>
                  <a:pt x="81" y="540"/>
                </a:cubicBezTo>
                <a:cubicBezTo>
                  <a:pt x="96" y="569"/>
                  <a:pt x="108" y="585"/>
                  <a:pt x="113" y="594"/>
                </a:cubicBezTo>
                <a:cubicBezTo>
                  <a:pt x="120" y="603"/>
                  <a:pt x="126" y="610"/>
                  <a:pt x="131" y="617"/>
                </a:cubicBezTo>
                <a:cubicBezTo>
                  <a:pt x="137" y="623"/>
                  <a:pt x="143" y="629"/>
                  <a:pt x="149" y="634"/>
                </a:cubicBezTo>
                <a:cubicBezTo>
                  <a:pt x="152" y="636"/>
                  <a:pt x="155" y="639"/>
                  <a:pt x="158" y="641"/>
                </a:cubicBezTo>
                <a:cubicBezTo>
                  <a:pt x="161" y="644"/>
                  <a:pt x="165" y="646"/>
                  <a:pt x="168" y="648"/>
                </a:cubicBezTo>
                <a:cubicBezTo>
                  <a:pt x="174" y="653"/>
                  <a:pt x="181" y="657"/>
                  <a:pt x="189" y="662"/>
                </a:cubicBezTo>
                <a:cubicBezTo>
                  <a:pt x="184" y="654"/>
                  <a:pt x="180" y="647"/>
                  <a:pt x="176" y="640"/>
                </a:cubicBezTo>
                <a:cubicBezTo>
                  <a:pt x="174" y="637"/>
                  <a:pt x="172" y="634"/>
                  <a:pt x="170" y="631"/>
                </a:cubicBezTo>
                <a:cubicBezTo>
                  <a:pt x="168" y="627"/>
                  <a:pt x="166" y="624"/>
                  <a:pt x="164" y="621"/>
                </a:cubicBezTo>
                <a:cubicBezTo>
                  <a:pt x="160" y="614"/>
                  <a:pt x="155" y="608"/>
                  <a:pt x="151" y="601"/>
                </a:cubicBezTo>
                <a:cubicBezTo>
                  <a:pt x="146" y="594"/>
                  <a:pt x="141" y="587"/>
                  <a:pt x="135" y="579"/>
                </a:cubicBezTo>
                <a:cubicBezTo>
                  <a:pt x="130" y="570"/>
                  <a:pt x="119" y="555"/>
                  <a:pt x="105" y="528"/>
                </a:cubicBezTo>
                <a:cubicBezTo>
                  <a:pt x="90" y="500"/>
                  <a:pt x="74" y="459"/>
                  <a:pt x="66" y="423"/>
                </a:cubicBezTo>
                <a:cubicBezTo>
                  <a:pt x="64" y="415"/>
                  <a:pt x="62" y="406"/>
                  <a:pt x="60" y="399"/>
                </a:cubicBezTo>
                <a:cubicBezTo>
                  <a:pt x="59" y="391"/>
                  <a:pt x="58" y="384"/>
                  <a:pt x="57" y="378"/>
                </a:cubicBezTo>
                <a:cubicBezTo>
                  <a:pt x="56" y="373"/>
                  <a:pt x="55" y="368"/>
                  <a:pt x="55" y="365"/>
                </a:cubicBezTo>
                <a:cubicBezTo>
                  <a:pt x="54" y="362"/>
                  <a:pt x="54" y="360"/>
                  <a:pt x="54" y="360"/>
                </a:cubicBezTo>
                <a:cubicBezTo>
                  <a:pt x="54" y="360"/>
                  <a:pt x="50" y="326"/>
                  <a:pt x="50" y="285"/>
                </a:cubicBezTo>
                <a:cubicBezTo>
                  <a:pt x="51" y="243"/>
                  <a:pt x="57" y="195"/>
                  <a:pt x="63" y="167"/>
                </a:cubicBezTo>
                <a:cubicBezTo>
                  <a:pt x="67" y="144"/>
                  <a:pt x="70" y="133"/>
                  <a:pt x="71" y="126"/>
                </a:cubicBezTo>
                <a:cubicBezTo>
                  <a:pt x="76" y="107"/>
                  <a:pt x="79" y="91"/>
                  <a:pt x="82" y="76"/>
                </a:cubicBezTo>
                <a:cubicBezTo>
                  <a:pt x="84" y="62"/>
                  <a:pt x="86" y="48"/>
                  <a:pt x="88" y="32"/>
                </a:cubicBezTo>
                <a:cubicBezTo>
                  <a:pt x="89" y="35"/>
                  <a:pt x="92" y="43"/>
                  <a:pt x="93" y="49"/>
                </a:cubicBezTo>
                <a:cubicBezTo>
                  <a:pt x="98" y="68"/>
                  <a:pt x="102" y="91"/>
                  <a:pt x="104" y="98"/>
                </a:cubicBezTo>
                <a:cubicBezTo>
                  <a:pt x="107" y="112"/>
                  <a:pt x="112" y="119"/>
                  <a:pt x="123" y="129"/>
                </a:cubicBezTo>
                <a:cubicBezTo>
                  <a:pt x="129" y="116"/>
                  <a:pt x="133" y="107"/>
                  <a:pt x="130" y="93"/>
                </a:cubicBezTo>
                <a:cubicBezTo>
                  <a:pt x="129" y="86"/>
                  <a:pt x="125" y="63"/>
                  <a:pt x="119" y="42"/>
                </a:cubicBezTo>
                <a:cubicBezTo>
                  <a:pt x="118" y="37"/>
                  <a:pt x="117" y="32"/>
                  <a:pt x="115" y="27"/>
                </a:cubicBezTo>
                <a:cubicBezTo>
                  <a:pt x="115" y="26"/>
                  <a:pt x="114" y="24"/>
                  <a:pt x="114" y="23"/>
                </a:cubicBezTo>
                <a:cubicBezTo>
                  <a:pt x="113" y="21"/>
                  <a:pt x="113" y="20"/>
                  <a:pt x="112" y="18"/>
                </a:cubicBezTo>
                <a:cubicBezTo>
                  <a:pt x="111" y="16"/>
                  <a:pt x="110" y="14"/>
                  <a:pt x="110" y="13"/>
                </a:cubicBezTo>
                <a:cubicBezTo>
                  <a:pt x="109" y="11"/>
                  <a:pt x="108" y="9"/>
                  <a:pt x="107" y="8"/>
                </a:cubicBezTo>
                <a:cubicBezTo>
                  <a:pt x="105" y="5"/>
                  <a:pt x="103" y="3"/>
                  <a:pt x="101" y="2"/>
                </a:cubicBezTo>
                <a:cubicBezTo>
                  <a:pt x="100" y="2"/>
                  <a:pt x="100" y="2"/>
                  <a:pt x="100" y="2"/>
                </a:cubicBezTo>
                <a:cubicBezTo>
                  <a:pt x="100" y="1"/>
                  <a:pt x="100" y="1"/>
                  <a:pt x="100" y="1"/>
                </a:cubicBezTo>
                <a:cubicBezTo>
                  <a:pt x="99" y="1"/>
                  <a:pt x="99" y="1"/>
                  <a:pt x="99" y="1"/>
                </a:cubicBezTo>
                <a:cubicBezTo>
                  <a:pt x="99" y="1"/>
                  <a:pt x="99" y="1"/>
                  <a:pt x="99" y="1"/>
                </a:cubicBezTo>
                <a:cubicBezTo>
                  <a:pt x="99" y="2"/>
                  <a:pt x="99" y="2"/>
                  <a:pt x="99" y="2"/>
                </a:cubicBezTo>
                <a:cubicBezTo>
                  <a:pt x="99" y="2"/>
                  <a:pt x="99" y="2"/>
                  <a:pt x="99" y="2"/>
                </a:cubicBezTo>
                <a:cubicBezTo>
                  <a:pt x="99" y="2"/>
                  <a:pt x="99" y="2"/>
                  <a:pt x="99" y="2"/>
                </a:cubicBezTo>
                <a:cubicBezTo>
                  <a:pt x="98" y="1"/>
                  <a:pt x="98" y="1"/>
                  <a:pt x="97" y="1"/>
                </a:cubicBezTo>
                <a:cubicBezTo>
                  <a:pt x="96" y="0"/>
                  <a:pt x="95" y="0"/>
                  <a:pt x="95" y="0"/>
                </a:cubicBezTo>
                <a:cubicBezTo>
                  <a:pt x="91" y="0"/>
                  <a:pt x="89" y="0"/>
                  <a:pt x="89" y="0"/>
                </a:cubicBezTo>
                <a:cubicBezTo>
                  <a:pt x="89" y="0"/>
                  <a:pt x="89" y="0"/>
                  <a:pt x="88" y="1"/>
                </a:cubicBezTo>
                <a:cubicBezTo>
                  <a:pt x="87" y="1"/>
                  <a:pt x="85" y="1"/>
                  <a:pt x="83" y="2"/>
                </a:cubicBezTo>
                <a:cubicBezTo>
                  <a:pt x="82" y="3"/>
                  <a:pt x="79" y="4"/>
                  <a:pt x="77" y="6"/>
                </a:cubicBezTo>
                <a:cubicBezTo>
                  <a:pt x="74" y="7"/>
                  <a:pt x="71" y="10"/>
                  <a:pt x="70" y="10"/>
                </a:cubicBezTo>
                <a:cubicBezTo>
                  <a:pt x="64" y="15"/>
                  <a:pt x="56" y="23"/>
                  <a:pt x="48" y="30"/>
                </a:cubicBezTo>
                <a:cubicBezTo>
                  <a:pt x="33" y="45"/>
                  <a:pt x="17" y="62"/>
                  <a:pt x="12" y="68"/>
                </a:cubicBezTo>
                <a:cubicBezTo>
                  <a:pt x="3" y="79"/>
                  <a:pt x="1" y="88"/>
                  <a:pt x="0" y="103"/>
                </a:cubicBezTo>
                <a:cubicBezTo>
                  <a:pt x="14" y="99"/>
                  <a:pt x="23" y="96"/>
                  <a:pt x="32" y="86"/>
                </a:cubicBezTo>
                <a:cubicBezTo>
                  <a:pt x="37" y="81"/>
                  <a:pt x="53" y="64"/>
                  <a:pt x="67" y="49"/>
                </a:cubicBezTo>
                <a:close/>
                <a:moveTo>
                  <a:pt x="88" y="30"/>
                </a:moveTo>
                <a:cubicBezTo>
                  <a:pt x="88" y="30"/>
                  <a:pt x="88" y="30"/>
                  <a:pt x="88" y="30"/>
                </a:cubicBezTo>
                <a:cubicBezTo>
                  <a:pt x="88" y="30"/>
                  <a:pt x="88" y="30"/>
                  <a:pt x="88" y="30"/>
                </a:cubicBezTo>
                <a:close/>
              </a:path>
            </a:pathLst>
          </a:custGeom>
          <a:solidFill>
            <a:sysClr val="windowText" lastClr="000000">
              <a:lumMod val="50000"/>
              <a:lumOff val="50000"/>
            </a:sysClr>
          </a:solidFill>
          <a:ln w="9525">
            <a:noFill/>
            <a:round/>
            <a:headEnd/>
            <a:tailEnd/>
          </a:ln>
        </p:spPr>
        <p:txBody>
          <a:bodyPr vert="horz" wrap="square" lIns="91440" tIns="45720" rIns="91440" bIns="45720" numCol="1" anchor="t" anchorCtr="0" compatLnSpc="1">
            <a:prstTxWarp prst="textNoShape">
              <a:avLst/>
            </a:prstTxWarp>
          </a:bodyPr>
          <a:lstStyle/>
          <a:p>
            <a:pPr defTabSz="457189">
              <a:defRPr/>
            </a:pPr>
            <a:endParaRPr lang="en-IN" sz="2400" kern="0" dirty="0">
              <a:solidFill>
                <a:prstClr val="black"/>
              </a:solidFill>
              <a:latin typeface="Segoe UI" panose="020B0502040204020203" pitchFamily="34" charset="0"/>
              <a:cs typeface="Segoe UI" panose="020B0502040204020203" pitchFamily="34" charset="0"/>
            </a:endParaRPr>
          </a:p>
        </p:txBody>
      </p:sp>
      <p:pic>
        <p:nvPicPr>
          <p:cNvPr id="25" name="Imagen 24">
            <a:extLst>
              <a:ext uri="{FF2B5EF4-FFF2-40B4-BE49-F238E27FC236}">
                <a16:creationId xmlns:a16="http://schemas.microsoft.com/office/drawing/2014/main" id="{2682BD31-B880-4AED-834F-DCA60533FC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4189289" cy="6854944"/>
          </a:xfrm>
          <a:prstGeom prst="rect">
            <a:avLst/>
          </a:prstGeom>
        </p:spPr>
      </p:pic>
      <p:sp>
        <p:nvSpPr>
          <p:cNvPr id="26" name="Título 1">
            <a:extLst>
              <a:ext uri="{FF2B5EF4-FFF2-40B4-BE49-F238E27FC236}">
                <a16:creationId xmlns:a16="http://schemas.microsoft.com/office/drawing/2014/main" id="{36353692-4854-43A7-A457-2450DA788E0F}"/>
              </a:ext>
            </a:extLst>
          </p:cNvPr>
          <p:cNvSpPr txBox="1">
            <a:spLocks/>
          </p:cNvSpPr>
          <p:nvPr/>
        </p:nvSpPr>
        <p:spPr>
          <a:xfrm>
            <a:off x="4289472" y="418002"/>
            <a:ext cx="7365523" cy="566309"/>
          </a:xfrm>
          <a:prstGeom prst="rect">
            <a:avLst/>
          </a:prstGeom>
          <a:noFill/>
        </p:spPr>
        <p:txBody>
          <a:bodyPr vert="horz" wrap="square" lIns="121920" tIns="60960" rIns="121920" bIns="60960" rtlCol="0" anchor="t">
            <a:spAutoFit/>
          </a:bodyPr>
          <a:lstStyle>
            <a:defPPr>
              <a:defRPr lang="en-US"/>
            </a:defPPr>
            <a:lvl1pPr>
              <a:lnSpc>
                <a:spcPct val="90000"/>
              </a:lnSpc>
              <a:spcBef>
                <a:spcPct val="0"/>
              </a:spcBef>
              <a:buNone/>
              <a:defRPr sz="2400" b="0" spc="-113">
                <a:solidFill>
                  <a:srgbClr val="002060"/>
                </a:solidFill>
                <a:cs typeface="Arial" panose="020B0604020202020204" pitchFamily="34" charset="0"/>
              </a:defRPr>
            </a:lvl1pPr>
          </a:lstStyle>
          <a:p>
            <a:pPr algn="r" defTabSz="609585"/>
            <a:r>
              <a:rPr lang="es-MX" sz="3200" b="1" spc="-151" dirty="0">
                <a:solidFill>
                  <a:srgbClr val="065381"/>
                </a:solidFill>
                <a:latin typeface="Segoe UI" panose="020B0502040204020203" pitchFamily="34" charset="0"/>
                <a:cs typeface="Segoe UI" panose="020B0502040204020203" pitchFamily="34" charset="0"/>
              </a:rPr>
              <a:t>Meta de País - Implementación gradual</a:t>
            </a:r>
            <a:endParaRPr lang="es-ES" sz="3200" b="1" spc="-151" dirty="0">
              <a:solidFill>
                <a:srgbClr val="065381"/>
              </a:solidFill>
              <a:latin typeface="Segoe UI" panose="020B0502040204020203" pitchFamily="34" charset="0"/>
              <a:cs typeface="Segoe UI" panose="020B0502040204020203" pitchFamily="34" charset="0"/>
            </a:endParaRPr>
          </a:p>
        </p:txBody>
      </p:sp>
      <p:sp>
        <p:nvSpPr>
          <p:cNvPr id="27" name="TextBox 1069">
            <a:extLst>
              <a:ext uri="{FF2B5EF4-FFF2-40B4-BE49-F238E27FC236}">
                <a16:creationId xmlns:a16="http://schemas.microsoft.com/office/drawing/2014/main" id="{E6F6B36B-67A3-487E-8C44-4411AAEAF74B}"/>
              </a:ext>
            </a:extLst>
          </p:cNvPr>
          <p:cNvSpPr txBox="1"/>
          <p:nvPr/>
        </p:nvSpPr>
        <p:spPr>
          <a:xfrm>
            <a:off x="4575777" y="1023382"/>
            <a:ext cx="6160067" cy="312008"/>
          </a:xfrm>
          <a:prstGeom prst="rect">
            <a:avLst/>
          </a:prstGeom>
          <a:noFill/>
        </p:spPr>
        <p:txBody>
          <a:bodyPr wrap="square" lIns="0" tIns="0" rIns="0" bIns="0" rtlCol="0">
            <a:spAutoFit/>
          </a:bodyPr>
          <a:lstStyle/>
          <a:p>
            <a:pPr defTabSz="457189">
              <a:lnSpc>
                <a:spcPct val="110000"/>
              </a:lnSpc>
            </a:pPr>
            <a:r>
              <a:rPr lang="es-US" sz="2000" b="1" dirty="0">
                <a:solidFill>
                  <a:prstClr val="black">
                    <a:lumMod val="50000"/>
                    <a:lumOff val="50000"/>
                  </a:prstClr>
                </a:solidFill>
                <a:latin typeface="Segoe UI" panose="020B0502040204020203" pitchFamily="34" charset="0"/>
                <a:ea typeface="Open Sans" pitchFamily="34" charset="0"/>
                <a:cs typeface="Segoe UI" panose="020B0502040204020203" pitchFamily="34" charset="0"/>
              </a:rPr>
              <a:t>Área geográfica con Catastro Actualizado</a:t>
            </a:r>
          </a:p>
        </p:txBody>
      </p:sp>
      <p:sp>
        <p:nvSpPr>
          <p:cNvPr id="2" name="Rectángulo 1">
            <a:extLst>
              <a:ext uri="{FF2B5EF4-FFF2-40B4-BE49-F238E27FC236}">
                <a16:creationId xmlns:a16="http://schemas.microsoft.com/office/drawing/2014/main" id="{255608A0-97ED-419A-82F0-BA9E423B088C}"/>
              </a:ext>
            </a:extLst>
          </p:cNvPr>
          <p:cNvSpPr/>
          <p:nvPr/>
        </p:nvSpPr>
        <p:spPr>
          <a:xfrm>
            <a:off x="9933751" y="1089067"/>
            <a:ext cx="1188580" cy="4614523"/>
          </a:xfrm>
          <a:prstGeom prst="rect">
            <a:avLst/>
          </a:prstGeom>
          <a:solidFill>
            <a:srgbClr val="FFFFFF">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19" name="TextBox 1069">
            <a:extLst>
              <a:ext uri="{FF2B5EF4-FFF2-40B4-BE49-F238E27FC236}">
                <a16:creationId xmlns:a16="http://schemas.microsoft.com/office/drawing/2014/main" id="{83C03E97-DBFB-4403-9CB3-7CC6DE7C8AC8}"/>
              </a:ext>
            </a:extLst>
          </p:cNvPr>
          <p:cNvSpPr txBox="1"/>
          <p:nvPr/>
        </p:nvSpPr>
        <p:spPr>
          <a:xfrm>
            <a:off x="4673719" y="5796190"/>
            <a:ext cx="5063559" cy="929357"/>
          </a:xfrm>
          <a:prstGeom prst="rect">
            <a:avLst/>
          </a:prstGeom>
          <a:noFill/>
        </p:spPr>
        <p:txBody>
          <a:bodyPr wrap="square" lIns="0" tIns="0" rIns="0" bIns="0" rtlCol="0">
            <a:spAutoFit/>
          </a:bodyPr>
          <a:lstStyle/>
          <a:p>
            <a:pPr algn="just" defTabSz="457189">
              <a:lnSpc>
                <a:spcPct val="110000"/>
              </a:lnSpc>
            </a:pPr>
            <a:r>
              <a:rPr lang="es-MX" sz="1400" i="1" dirty="0">
                <a:solidFill>
                  <a:prstClr val="black">
                    <a:lumMod val="50000"/>
                    <a:lumOff val="50000"/>
                  </a:prstClr>
                </a:solidFill>
                <a:latin typeface="Segoe UI" panose="020B0502040204020203" pitchFamily="34" charset="0"/>
                <a:ea typeface="Open Sans" pitchFamily="34" charset="0"/>
                <a:cs typeface="Segoe UI" panose="020B0502040204020203" pitchFamily="34" charset="0"/>
              </a:rPr>
              <a:t>Área geográfica del país con información catastral actualizada, a través de cualquiera de los procesos comprendidos dentro del servicio público de la gestión catastral. Incluye las áreas geográficas reportadas por todos los gestores catastrales</a:t>
            </a:r>
            <a:endParaRPr lang="es-US" sz="1400" i="1" dirty="0">
              <a:solidFill>
                <a:prstClr val="black">
                  <a:lumMod val="50000"/>
                  <a:lumOff val="50000"/>
                </a:prstClr>
              </a:solidFill>
              <a:latin typeface="Segoe UI" panose="020B0502040204020203" pitchFamily="34" charset="0"/>
              <a:ea typeface="Open Sans" pitchFamily="34" charset="0"/>
              <a:cs typeface="Segoe UI" panose="020B0502040204020203" pitchFamily="34" charset="0"/>
            </a:endParaRPr>
          </a:p>
        </p:txBody>
      </p:sp>
      <p:sp>
        <p:nvSpPr>
          <p:cNvPr id="29" name="Rectángulo 28">
            <a:extLst>
              <a:ext uri="{FF2B5EF4-FFF2-40B4-BE49-F238E27FC236}">
                <a16:creationId xmlns:a16="http://schemas.microsoft.com/office/drawing/2014/main" id="{0B6A340D-0858-4F6F-BBF0-1462D7EF1184}"/>
              </a:ext>
            </a:extLst>
          </p:cNvPr>
          <p:cNvSpPr/>
          <p:nvPr/>
        </p:nvSpPr>
        <p:spPr>
          <a:xfrm>
            <a:off x="5625527" y="4926519"/>
            <a:ext cx="761716" cy="298800"/>
          </a:xfrm>
          <a:prstGeom prst="rect">
            <a:avLst/>
          </a:prstGeom>
          <a:solidFill>
            <a:srgbClr val="607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dirty="0">
              <a:solidFill>
                <a:prstClr val="white"/>
              </a:solidFill>
              <a:latin typeface="Segoe UI" panose="020B0502040204020203" pitchFamily="34" charset="0"/>
              <a:cs typeface="Segoe UI" panose="020B0502040204020203" pitchFamily="34" charset="0"/>
            </a:endParaRPr>
          </a:p>
        </p:txBody>
      </p:sp>
      <p:sp>
        <p:nvSpPr>
          <p:cNvPr id="30" name="CuadroTexto 29">
            <a:extLst>
              <a:ext uri="{FF2B5EF4-FFF2-40B4-BE49-F238E27FC236}">
                <a16:creationId xmlns:a16="http://schemas.microsoft.com/office/drawing/2014/main" id="{BB41FAD2-0176-463C-83CC-E9E7E1D16F59}"/>
              </a:ext>
            </a:extLst>
          </p:cNvPr>
          <p:cNvSpPr txBox="1"/>
          <p:nvPr/>
        </p:nvSpPr>
        <p:spPr>
          <a:xfrm>
            <a:off x="5625527" y="4586319"/>
            <a:ext cx="761716" cy="338554"/>
          </a:xfrm>
          <a:prstGeom prst="rect">
            <a:avLst/>
          </a:prstGeom>
          <a:noFill/>
        </p:spPr>
        <p:txBody>
          <a:bodyPr wrap="square" lIns="91440" tIns="45720" rIns="91440" bIns="45720" anchor="t">
            <a:spAutoFit/>
          </a:bodyPr>
          <a:lstStyle/>
          <a:p>
            <a:pPr algn="ctr" defTabSz="457189"/>
            <a:r>
              <a:rPr lang="es-MX" sz="1600" b="1" dirty="0">
                <a:solidFill>
                  <a:srgbClr val="5F5F5F"/>
                </a:solidFill>
                <a:latin typeface="Segoe UI" panose="020B0502040204020203" pitchFamily="34" charset="0"/>
                <a:cs typeface="Segoe UI" panose="020B0502040204020203" pitchFamily="34" charset="0"/>
              </a:rPr>
              <a:t>5,6%</a:t>
            </a:r>
          </a:p>
        </p:txBody>
      </p:sp>
      <p:sp>
        <p:nvSpPr>
          <p:cNvPr id="31" name="Rectangle 1051">
            <a:extLst>
              <a:ext uri="{FF2B5EF4-FFF2-40B4-BE49-F238E27FC236}">
                <a16:creationId xmlns:a16="http://schemas.microsoft.com/office/drawing/2014/main" id="{78B66CA5-8DF2-4064-B9EE-C327FD19D9EE}"/>
              </a:ext>
            </a:extLst>
          </p:cNvPr>
          <p:cNvSpPr/>
          <p:nvPr/>
        </p:nvSpPr>
        <p:spPr>
          <a:xfrm>
            <a:off x="5625526" y="5334257"/>
            <a:ext cx="761717" cy="369332"/>
          </a:xfrm>
          <a:prstGeom prst="rect">
            <a:avLst/>
          </a:prstGeom>
        </p:spPr>
        <p:txBody>
          <a:bodyPr wrap="square" lIns="0" rIns="0">
            <a:spAutoFit/>
          </a:bodyPr>
          <a:lstStyle/>
          <a:p>
            <a:pPr algn="ctr" defTabSz="457189"/>
            <a:r>
              <a:rPr lang="es-US" kern="0" dirty="0">
                <a:solidFill>
                  <a:srgbClr val="9BBB59"/>
                </a:solidFill>
                <a:latin typeface="Segoe UI" panose="020B0502040204020203" pitchFamily="34" charset="0"/>
                <a:ea typeface="Open Sans" pitchFamily="34" charset="0"/>
                <a:cs typeface="Segoe UI" panose="020B0502040204020203" pitchFamily="34" charset="0"/>
              </a:rPr>
              <a:t>2018</a:t>
            </a:r>
          </a:p>
        </p:txBody>
      </p:sp>
    </p:spTree>
    <p:extLst>
      <p:ext uri="{BB962C8B-B14F-4D97-AF65-F5344CB8AC3E}">
        <p14:creationId xmlns:p14="http://schemas.microsoft.com/office/powerpoint/2010/main" val="420260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D75832-7E82-4675-BEED-B945D051F93D}"/>
              </a:ext>
            </a:extLst>
          </p:cNvPr>
          <p:cNvPicPr>
            <a:picLocks noChangeAspect="1"/>
          </p:cNvPicPr>
          <p:nvPr/>
        </p:nvPicPr>
        <p:blipFill>
          <a:blip r:embed="rId2"/>
          <a:stretch>
            <a:fillRect/>
          </a:stretch>
        </p:blipFill>
        <p:spPr>
          <a:xfrm>
            <a:off x="6699316" y="5284975"/>
            <a:ext cx="1872792" cy="977108"/>
          </a:xfrm>
          <a:prstGeom prst="rect">
            <a:avLst/>
          </a:prstGeom>
        </p:spPr>
      </p:pic>
      <p:sp>
        <p:nvSpPr>
          <p:cNvPr id="12" name="CuadroTexto 11">
            <a:extLst>
              <a:ext uri="{FF2B5EF4-FFF2-40B4-BE49-F238E27FC236}">
                <a16:creationId xmlns:a16="http://schemas.microsoft.com/office/drawing/2014/main" id="{B34468FB-2B1F-41E6-9470-0578AC769AC1}"/>
              </a:ext>
            </a:extLst>
          </p:cNvPr>
          <p:cNvSpPr txBox="1"/>
          <p:nvPr/>
        </p:nvSpPr>
        <p:spPr>
          <a:xfrm>
            <a:off x="1176932" y="6336875"/>
            <a:ext cx="3891331" cy="338554"/>
          </a:xfrm>
          <a:prstGeom prst="rect">
            <a:avLst/>
          </a:prstGeom>
          <a:noFill/>
        </p:spPr>
        <p:txBody>
          <a:bodyPr wrap="square">
            <a:spAutoFit/>
          </a:bodyPr>
          <a:lstStyle/>
          <a:p>
            <a:pPr algn="ctr" defTabSz="609585"/>
            <a:r>
              <a:rPr lang="es-CO" sz="1600" i="1">
                <a:solidFill>
                  <a:prstClr val="black"/>
                </a:solidFill>
                <a:latin typeface="Segoe UI" panose="020B0502040204020203" pitchFamily="34" charset="0"/>
                <a:cs typeface="Segoe UI" panose="020B0502040204020203" pitchFamily="34" charset="0"/>
              </a:rPr>
              <a:t>Pobreza multidimensional Municipal</a:t>
            </a:r>
            <a:endParaRPr lang="es-CO" sz="1600">
              <a:solidFill>
                <a:prstClr val="black"/>
              </a:solidFill>
              <a:latin typeface="Segoe UI" panose="020B0502040204020203" pitchFamily="34" charset="0"/>
              <a:cs typeface="Segoe UI" panose="020B0502040204020203" pitchFamily="34" charset="0"/>
            </a:endParaRPr>
          </a:p>
        </p:txBody>
      </p:sp>
      <p:sp>
        <p:nvSpPr>
          <p:cNvPr id="13" name="CuadroTexto 12">
            <a:extLst>
              <a:ext uri="{FF2B5EF4-FFF2-40B4-BE49-F238E27FC236}">
                <a16:creationId xmlns:a16="http://schemas.microsoft.com/office/drawing/2014/main" id="{8AA57025-B8DC-48E3-B8AF-360B5F5132AF}"/>
              </a:ext>
            </a:extLst>
          </p:cNvPr>
          <p:cNvSpPr txBox="1"/>
          <p:nvPr/>
        </p:nvSpPr>
        <p:spPr>
          <a:xfrm>
            <a:off x="7123737" y="6336875"/>
            <a:ext cx="3891331" cy="338554"/>
          </a:xfrm>
          <a:prstGeom prst="rect">
            <a:avLst/>
          </a:prstGeom>
          <a:noFill/>
        </p:spPr>
        <p:txBody>
          <a:bodyPr wrap="square">
            <a:spAutoFit/>
          </a:bodyPr>
          <a:lstStyle/>
          <a:p>
            <a:pPr algn="ctr" defTabSz="609585"/>
            <a:r>
              <a:rPr lang="es-CO" sz="1600" i="1">
                <a:solidFill>
                  <a:prstClr val="black"/>
                </a:solidFill>
                <a:latin typeface="Segoe UI" panose="020B0502040204020203" pitchFamily="34" charset="0"/>
                <a:cs typeface="Segoe UI" panose="020B0502040204020203" pitchFamily="34" charset="0"/>
              </a:rPr>
              <a:t>Vigencia Catastral</a:t>
            </a:r>
            <a:endParaRPr lang="es-CO" sz="1600">
              <a:solidFill>
                <a:prstClr val="black"/>
              </a:solidFill>
              <a:latin typeface="Segoe UI" panose="020B0502040204020203" pitchFamily="34" charset="0"/>
              <a:cs typeface="Segoe UI" panose="020B0502040204020203" pitchFamily="34" charset="0"/>
            </a:endParaRPr>
          </a:p>
        </p:txBody>
      </p:sp>
      <p:pic>
        <p:nvPicPr>
          <p:cNvPr id="15" name="Imagen 14" descr="Mapa&#10;&#10;Descripción generada automáticamente">
            <a:extLst>
              <a:ext uri="{FF2B5EF4-FFF2-40B4-BE49-F238E27FC236}">
                <a16:creationId xmlns:a16="http://schemas.microsoft.com/office/drawing/2014/main" id="{0E69EBBA-992D-41FA-871C-856DE5D6E0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49429" y="674106"/>
            <a:ext cx="4164667" cy="5890293"/>
          </a:xfrm>
          <a:prstGeom prst="rect">
            <a:avLst/>
          </a:prstGeom>
        </p:spPr>
      </p:pic>
      <p:pic>
        <p:nvPicPr>
          <p:cNvPr id="17" name="Imagen 16">
            <a:extLst>
              <a:ext uri="{FF2B5EF4-FFF2-40B4-BE49-F238E27FC236}">
                <a16:creationId xmlns:a16="http://schemas.microsoft.com/office/drawing/2014/main" id="{75F1738C-B495-4535-A6E1-44839993381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55711" y="566866"/>
            <a:ext cx="4192149" cy="5997533"/>
          </a:xfrm>
          <a:prstGeom prst="rect">
            <a:avLst/>
          </a:prstGeom>
        </p:spPr>
      </p:pic>
      <p:cxnSp>
        <p:nvCxnSpPr>
          <p:cNvPr id="19" name="5 Conector recto">
            <a:extLst>
              <a:ext uri="{FF2B5EF4-FFF2-40B4-BE49-F238E27FC236}">
                <a16:creationId xmlns:a16="http://schemas.microsoft.com/office/drawing/2014/main" id="{1702A2DA-3DF8-40E3-9583-EC4930458586}"/>
              </a:ext>
            </a:extLst>
          </p:cNvPr>
          <p:cNvCxnSpPr>
            <a:cxnSpLocks/>
          </p:cNvCxnSpPr>
          <p:nvPr/>
        </p:nvCxnSpPr>
        <p:spPr>
          <a:xfrm>
            <a:off x="274320" y="506724"/>
            <a:ext cx="11298701" cy="0"/>
          </a:xfrm>
          <a:prstGeom prst="line">
            <a:avLst/>
          </a:prstGeom>
          <a:ln>
            <a:solidFill>
              <a:srgbClr val="B6004B"/>
            </a:solidFill>
          </a:ln>
          <a:effectLst/>
        </p:spPr>
        <p:style>
          <a:lnRef idx="2">
            <a:schemeClr val="accent1"/>
          </a:lnRef>
          <a:fillRef idx="0">
            <a:schemeClr val="accent1"/>
          </a:fillRef>
          <a:effectRef idx="1">
            <a:schemeClr val="accent1"/>
          </a:effectRef>
          <a:fontRef idx="minor">
            <a:schemeClr val="tx1"/>
          </a:fontRef>
        </p:style>
      </p:cxnSp>
      <p:sp>
        <p:nvSpPr>
          <p:cNvPr id="21" name="17 Rectángulo">
            <a:extLst>
              <a:ext uri="{FF2B5EF4-FFF2-40B4-BE49-F238E27FC236}">
                <a16:creationId xmlns:a16="http://schemas.microsoft.com/office/drawing/2014/main" id="{9F720DF3-8190-4C8C-8B20-FC8A91502797}"/>
              </a:ext>
            </a:extLst>
          </p:cNvPr>
          <p:cNvSpPr/>
          <p:nvPr/>
        </p:nvSpPr>
        <p:spPr>
          <a:xfrm>
            <a:off x="520534" y="174382"/>
            <a:ext cx="6178783" cy="615553"/>
          </a:xfrm>
          <a:prstGeom prst="rect">
            <a:avLst/>
          </a:prstGeom>
          <a:solidFill>
            <a:schemeClr val="bg1"/>
          </a:solidFill>
        </p:spPr>
        <p:txBody>
          <a:bodyPr wrap="square">
            <a:noAutofit/>
          </a:bodyPr>
          <a:lstStyle/>
          <a:p>
            <a:pPr defTabSz="609585">
              <a:defRPr/>
            </a:pPr>
            <a:r>
              <a:rPr lang="es-CO" sz="3200" b="1">
                <a:solidFill>
                  <a:srgbClr val="B6004B"/>
                </a:solidFill>
                <a:latin typeface="Segoe UI" pitchFamily="34" charset="0"/>
                <a:ea typeface="Segoe UI" pitchFamily="34" charset="0"/>
                <a:cs typeface="Segoe UI" pitchFamily="34" charset="0"/>
              </a:rPr>
              <a:t>Correlación pobreza - Catastro</a:t>
            </a:r>
          </a:p>
        </p:txBody>
      </p:sp>
    </p:spTree>
    <p:extLst>
      <p:ext uri="{BB962C8B-B14F-4D97-AF65-F5344CB8AC3E}">
        <p14:creationId xmlns:p14="http://schemas.microsoft.com/office/powerpoint/2010/main" val="422382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B834A06-24C5-451C-ACB6-10A6C6A988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5235" r="43415"/>
          <a:stretch/>
        </p:blipFill>
        <p:spPr>
          <a:xfrm>
            <a:off x="0" y="-2032"/>
            <a:ext cx="5120640" cy="6860032"/>
          </a:xfrm>
          <a:prstGeom prst="rect">
            <a:avLst/>
          </a:prstGeom>
        </p:spPr>
      </p:pic>
      <p:sp>
        <p:nvSpPr>
          <p:cNvPr id="8" name="Text Placeholder 7">
            <a:extLst>
              <a:ext uri="{FF2B5EF4-FFF2-40B4-BE49-F238E27FC236}">
                <a16:creationId xmlns:a16="http://schemas.microsoft.com/office/drawing/2014/main" id="{7186F16E-28B2-4F2A-AB0C-3F35182D5DE7}"/>
              </a:ext>
            </a:extLst>
          </p:cNvPr>
          <p:cNvSpPr txBox="1">
            <a:spLocks/>
          </p:cNvSpPr>
          <p:nvPr/>
        </p:nvSpPr>
        <p:spPr>
          <a:xfrm>
            <a:off x="6182139" y="2857569"/>
            <a:ext cx="5887941" cy="130898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200" kern="1200" smtClean="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lang="es-CO"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1219170">
              <a:spcBef>
                <a:spcPts val="1333"/>
              </a:spcBef>
            </a:pPr>
            <a:r>
              <a:rPr lang="es-US" sz="3600" b="1" dirty="0">
                <a:solidFill>
                  <a:prstClr val="white"/>
                </a:solidFill>
                <a:latin typeface="Segoe UI"/>
                <a:cs typeface="Segoe UI"/>
              </a:rPr>
              <a:t>Tecnología y gestión de información</a:t>
            </a:r>
            <a:endParaRPr lang="es-ES" dirty="0">
              <a:solidFill>
                <a:prstClr val="white"/>
              </a:solidFill>
              <a:latin typeface="Segoe UI"/>
            </a:endParaRPr>
          </a:p>
          <a:p>
            <a:pPr algn="r" defTabSz="1219170">
              <a:spcBef>
                <a:spcPts val="1333"/>
              </a:spcBef>
            </a:pPr>
            <a:endParaRPr lang="es-CO" sz="2800" dirty="0">
              <a:solidFill>
                <a:prstClr val="white"/>
              </a:solidFill>
              <a:latin typeface="Segoe UI"/>
              <a:cs typeface="Segoe UI"/>
            </a:endParaRPr>
          </a:p>
        </p:txBody>
      </p:sp>
      <p:cxnSp>
        <p:nvCxnSpPr>
          <p:cNvPr id="9" name="Conector recto 8">
            <a:extLst>
              <a:ext uri="{FF2B5EF4-FFF2-40B4-BE49-F238E27FC236}">
                <a16:creationId xmlns:a16="http://schemas.microsoft.com/office/drawing/2014/main" id="{C15ED1A4-94A9-4045-A150-DCAC5E898D8D}"/>
              </a:ext>
            </a:extLst>
          </p:cNvPr>
          <p:cNvCxnSpPr>
            <a:cxnSpLocks/>
          </p:cNvCxnSpPr>
          <p:nvPr/>
        </p:nvCxnSpPr>
        <p:spPr>
          <a:xfrm>
            <a:off x="5844248" y="4136905"/>
            <a:ext cx="62258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DBF9F9D-52D9-4124-A945-0BF006FBEE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428"/>
          <a:stretch/>
        </p:blipFill>
        <p:spPr>
          <a:xfrm>
            <a:off x="1461963" y="306115"/>
            <a:ext cx="6089405" cy="2141147"/>
          </a:xfrm>
          <a:prstGeom prst="rect">
            <a:avLst/>
          </a:prstGeom>
        </p:spPr>
      </p:pic>
    </p:spTree>
    <p:extLst>
      <p:ext uri="{BB962C8B-B14F-4D97-AF65-F5344CB8AC3E}">
        <p14:creationId xmlns:p14="http://schemas.microsoft.com/office/powerpoint/2010/main" val="401267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4D56C5-1BDB-46F4-9D30-E89E518FDFB1}"/>
              </a:ext>
            </a:extLst>
          </p:cNvPr>
          <p:cNvSpPr txBox="1">
            <a:spLocks/>
          </p:cNvSpPr>
          <p:nvPr/>
        </p:nvSpPr>
        <p:spPr>
          <a:xfrm>
            <a:off x="311287" y="320459"/>
            <a:ext cx="9020799" cy="535531"/>
          </a:xfrm>
          <a:prstGeom prst="rect">
            <a:avLst/>
          </a:prstGeom>
          <a:solidFill>
            <a:schemeClr val="bg1"/>
          </a:solidFill>
        </p:spPr>
        <p:txBody>
          <a:bodyPr wrap="square">
            <a:noAutofit/>
          </a:bodyPr>
          <a:lstStyle>
            <a:defPPr>
              <a:defRPr lang="es-CO"/>
            </a:defPPr>
            <a:lvl1pPr>
              <a:defRPr sz="2800" b="1">
                <a:solidFill>
                  <a:srgbClr val="065381"/>
                </a:solidFill>
                <a:latin typeface="Segoe UI" panose="020B0502040204020203" pitchFamily="34" charset="0"/>
                <a:cs typeface="Segoe UI" pitchFamily="34" charset="0"/>
              </a:defRPr>
            </a:lvl1pPr>
          </a:lstStyle>
          <a:p>
            <a:pPr defTabSz="609585"/>
            <a:r>
              <a:rPr lang="es-MX" dirty="0"/>
              <a:t>¿Por qué es importante el catastro multipropósito?</a:t>
            </a:r>
          </a:p>
        </p:txBody>
      </p:sp>
      <p:sp>
        <p:nvSpPr>
          <p:cNvPr id="85" name="Oval 3">
            <a:extLst>
              <a:ext uri="{FF2B5EF4-FFF2-40B4-BE49-F238E27FC236}">
                <a16:creationId xmlns:a16="http://schemas.microsoft.com/office/drawing/2014/main" id="{3EB98048-C98C-4DAC-A41E-3B3C217AEC89}"/>
              </a:ext>
            </a:extLst>
          </p:cNvPr>
          <p:cNvSpPr>
            <a:spLocks/>
          </p:cNvSpPr>
          <p:nvPr/>
        </p:nvSpPr>
        <p:spPr bwMode="auto">
          <a:xfrm>
            <a:off x="4706594" y="4330555"/>
            <a:ext cx="334543" cy="334629"/>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86" name="Oval 4">
            <a:extLst>
              <a:ext uri="{FF2B5EF4-FFF2-40B4-BE49-F238E27FC236}">
                <a16:creationId xmlns:a16="http://schemas.microsoft.com/office/drawing/2014/main" id="{BD7C208E-6B2C-4973-A5D3-E119872D1045}"/>
              </a:ext>
            </a:extLst>
          </p:cNvPr>
          <p:cNvSpPr>
            <a:spLocks/>
          </p:cNvSpPr>
          <p:nvPr/>
        </p:nvSpPr>
        <p:spPr bwMode="auto">
          <a:xfrm>
            <a:off x="4605154" y="3267372"/>
            <a:ext cx="334543" cy="334629"/>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87" name="Oval 5">
            <a:extLst>
              <a:ext uri="{FF2B5EF4-FFF2-40B4-BE49-F238E27FC236}">
                <a16:creationId xmlns:a16="http://schemas.microsoft.com/office/drawing/2014/main" id="{4952A290-7A68-41BB-8820-158CD755F401}"/>
              </a:ext>
            </a:extLst>
          </p:cNvPr>
          <p:cNvSpPr>
            <a:spLocks/>
          </p:cNvSpPr>
          <p:nvPr/>
        </p:nvSpPr>
        <p:spPr bwMode="auto">
          <a:xfrm>
            <a:off x="6221073" y="2906120"/>
            <a:ext cx="334543" cy="334629"/>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88" name="Oval 6">
            <a:extLst>
              <a:ext uri="{FF2B5EF4-FFF2-40B4-BE49-F238E27FC236}">
                <a16:creationId xmlns:a16="http://schemas.microsoft.com/office/drawing/2014/main" id="{C89C4F4F-5D77-4C53-9FB9-5167CC0178B6}"/>
              </a:ext>
            </a:extLst>
          </p:cNvPr>
          <p:cNvSpPr>
            <a:spLocks/>
          </p:cNvSpPr>
          <p:nvPr/>
        </p:nvSpPr>
        <p:spPr bwMode="auto">
          <a:xfrm>
            <a:off x="5151521" y="5487707"/>
            <a:ext cx="610311" cy="61047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89" name="Oval 7">
            <a:extLst>
              <a:ext uri="{FF2B5EF4-FFF2-40B4-BE49-F238E27FC236}">
                <a16:creationId xmlns:a16="http://schemas.microsoft.com/office/drawing/2014/main" id="{85B3F1E0-84FF-41B4-A3AF-F55337AF8AD6}"/>
              </a:ext>
            </a:extLst>
          </p:cNvPr>
          <p:cNvSpPr>
            <a:spLocks/>
          </p:cNvSpPr>
          <p:nvPr/>
        </p:nvSpPr>
        <p:spPr bwMode="auto">
          <a:xfrm>
            <a:off x="7059409" y="4244980"/>
            <a:ext cx="610311" cy="61047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0" name="Oval 8">
            <a:extLst>
              <a:ext uri="{FF2B5EF4-FFF2-40B4-BE49-F238E27FC236}">
                <a16:creationId xmlns:a16="http://schemas.microsoft.com/office/drawing/2014/main" id="{CD44113A-33C9-47B5-B56B-DEF3292C6CB1}"/>
              </a:ext>
            </a:extLst>
          </p:cNvPr>
          <p:cNvSpPr>
            <a:spLocks/>
          </p:cNvSpPr>
          <p:nvPr/>
        </p:nvSpPr>
        <p:spPr bwMode="auto">
          <a:xfrm>
            <a:off x="6905701" y="3038851"/>
            <a:ext cx="610311" cy="61047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1" name="Oval 9">
            <a:extLst>
              <a:ext uri="{FF2B5EF4-FFF2-40B4-BE49-F238E27FC236}">
                <a16:creationId xmlns:a16="http://schemas.microsoft.com/office/drawing/2014/main" id="{C6CC455E-9713-48A2-BF64-4535C3E43B69}"/>
              </a:ext>
            </a:extLst>
          </p:cNvPr>
          <p:cNvSpPr>
            <a:spLocks/>
          </p:cNvSpPr>
          <p:nvPr/>
        </p:nvSpPr>
        <p:spPr bwMode="auto">
          <a:xfrm>
            <a:off x="6026677" y="3371888"/>
            <a:ext cx="230563" cy="230621"/>
          </a:xfrm>
          <a:prstGeom prst="ellipse">
            <a:avLst/>
          </a:prstGeom>
          <a:solidFill>
            <a:srgbClr val="495869">
              <a:alpha val="9804"/>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2" name="Oval 10">
            <a:extLst>
              <a:ext uri="{FF2B5EF4-FFF2-40B4-BE49-F238E27FC236}">
                <a16:creationId xmlns:a16="http://schemas.microsoft.com/office/drawing/2014/main" id="{A5488C51-FEF7-48EA-8950-142425667283}"/>
              </a:ext>
            </a:extLst>
          </p:cNvPr>
          <p:cNvSpPr>
            <a:spLocks/>
          </p:cNvSpPr>
          <p:nvPr/>
        </p:nvSpPr>
        <p:spPr bwMode="auto">
          <a:xfrm>
            <a:off x="5051168" y="3180315"/>
            <a:ext cx="684904" cy="685085"/>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3" name="Oval 11">
            <a:extLst>
              <a:ext uri="{FF2B5EF4-FFF2-40B4-BE49-F238E27FC236}">
                <a16:creationId xmlns:a16="http://schemas.microsoft.com/office/drawing/2014/main" id="{5F4F1D2F-F729-4EE2-9EE1-BF08A2EE4667}"/>
              </a:ext>
            </a:extLst>
          </p:cNvPr>
          <p:cNvSpPr>
            <a:spLocks/>
          </p:cNvSpPr>
          <p:nvPr/>
        </p:nvSpPr>
        <p:spPr bwMode="auto">
          <a:xfrm>
            <a:off x="7075509" y="3358322"/>
            <a:ext cx="840875" cy="841095"/>
          </a:xfrm>
          <a:prstGeom prst="ellipse">
            <a:avLst/>
          </a:prstGeom>
          <a:solidFill>
            <a:srgbClr val="1D6FA9"/>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4" name="Oval 12">
            <a:extLst>
              <a:ext uri="{FF2B5EF4-FFF2-40B4-BE49-F238E27FC236}">
                <a16:creationId xmlns:a16="http://schemas.microsoft.com/office/drawing/2014/main" id="{39DB9D7E-2E30-4530-8823-F56538C44150}"/>
              </a:ext>
            </a:extLst>
          </p:cNvPr>
          <p:cNvSpPr>
            <a:spLocks/>
          </p:cNvSpPr>
          <p:nvPr/>
        </p:nvSpPr>
        <p:spPr bwMode="auto">
          <a:xfrm>
            <a:off x="4720156" y="3729127"/>
            <a:ext cx="840875" cy="841095"/>
          </a:xfrm>
          <a:prstGeom prst="ellipse">
            <a:avLst/>
          </a:prstGeom>
          <a:solidFill>
            <a:srgbClr val="1D6FA9"/>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5" name="Oval 13">
            <a:extLst>
              <a:ext uri="{FF2B5EF4-FFF2-40B4-BE49-F238E27FC236}">
                <a16:creationId xmlns:a16="http://schemas.microsoft.com/office/drawing/2014/main" id="{9CED96E6-B935-43FB-8132-1A562CD3A960}"/>
              </a:ext>
            </a:extLst>
          </p:cNvPr>
          <p:cNvSpPr>
            <a:spLocks/>
          </p:cNvSpPr>
          <p:nvPr/>
        </p:nvSpPr>
        <p:spPr bwMode="auto">
          <a:xfrm>
            <a:off x="6415467" y="2878989"/>
            <a:ext cx="673604" cy="673779"/>
          </a:xfrm>
          <a:prstGeom prst="ellipse">
            <a:avLst/>
          </a:prstGeom>
          <a:solidFill>
            <a:srgbClr val="1D9A78">
              <a:lumMod val="75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6" name="Oval 14">
            <a:extLst>
              <a:ext uri="{FF2B5EF4-FFF2-40B4-BE49-F238E27FC236}">
                <a16:creationId xmlns:a16="http://schemas.microsoft.com/office/drawing/2014/main" id="{459DBA60-3934-4168-8D7C-5A883EC0BE2A}"/>
              </a:ext>
            </a:extLst>
          </p:cNvPr>
          <p:cNvSpPr>
            <a:spLocks/>
          </p:cNvSpPr>
          <p:nvPr/>
        </p:nvSpPr>
        <p:spPr bwMode="auto">
          <a:xfrm>
            <a:off x="5574592" y="2951340"/>
            <a:ext cx="434000" cy="434112"/>
          </a:xfrm>
          <a:prstGeom prst="ellipse">
            <a:avLst/>
          </a:prstGeom>
          <a:solidFill>
            <a:srgbClr val="1D6FA9">
              <a:alpha val="79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7" name="Oval 16">
            <a:extLst>
              <a:ext uri="{FF2B5EF4-FFF2-40B4-BE49-F238E27FC236}">
                <a16:creationId xmlns:a16="http://schemas.microsoft.com/office/drawing/2014/main" id="{B5C16572-3C86-4140-A975-55BD148B288D}"/>
              </a:ext>
            </a:extLst>
          </p:cNvPr>
          <p:cNvSpPr>
            <a:spLocks/>
          </p:cNvSpPr>
          <p:nvPr/>
        </p:nvSpPr>
        <p:spPr bwMode="auto">
          <a:xfrm>
            <a:off x="5702168" y="3539037"/>
            <a:ext cx="1247749" cy="1248075"/>
          </a:xfrm>
          <a:prstGeom prst="ellipse">
            <a:avLst/>
          </a:prstGeom>
          <a:solidFill>
            <a:srgbClr val="1D9A78">
              <a:alpha val="7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8" name="Oval 17">
            <a:extLst>
              <a:ext uri="{FF2B5EF4-FFF2-40B4-BE49-F238E27FC236}">
                <a16:creationId xmlns:a16="http://schemas.microsoft.com/office/drawing/2014/main" id="{3128A73F-A4D0-493A-9CEA-1F18F17D75B9}"/>
              </a:ext>
            </a:extLst>
          </p:cNvPr>
          <p:cNvSpPr>
            <a:spLocks/>
          </p:cNvSpPr>
          <p:nvPr/>
        </p:nvSpPr>
        <p:spPr bwMode="auto">
          <a:xfrm>
            <a:off x="7024951" y="4716675"/>
            <a:ext cx="1044312" cy="1026496"/>
          </a:xfrm>
          <a:prstGeom prst="ellipse">
            <a:avLst/>
          </a:prstGeom>
          <a:solidFill>
            <a:srgbClr val="8BC145">
              <a:alpha val="7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99" name="Oval 18">
            <a:extLst>
              <a:ext uri="{FF2B5EF4-FFF2-40B4-BE49-F238E27FC236}">
                <a16:creationId xmlns:a16="http://schemas.microsoft.com/office/drawing/2014/main" id="{E58FC165-BE80-4A07-AB97-AE6C8DDCC707}"/>
              </a:ext>
            </a:extLst>
          </p:cNvPr>
          <p:cNvSpPr>
            <a:spLocks/>
          </p:cNvSpPr>
          <p:nvPr/>
        </p:nvSpPr>
        <p:spPr bwMode="auto">
          <a:xfrm>
            <a:off x="4974536" y="4956715"/>
            <a:ext cx="913209" cy="913447"/>
          </a:xfrm>
          <a:prstGeom prst="ellipse">
            <a:avLst/>
          </a:prstGeom>
          <a:solidFill>
            <a:srgbClr val="36AFCE">
              <a:alpha val="7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0" name="Oval 19">
            <a:extLst>
              <a:ext uri="{FF2B5EF4-FFF2-40B4-BE49-F238E27FC236}">
                <a16:creationId xmlns:a16="http://schemas.microsoft.com/office/drawing/2014/main" id="{B4084163-1DA3-4431-8F67-D630D6865562}"/>
              </a:ext>
            </a:extLst>
          </p:cNvPr>
          <p:cNvSpPr>
            <a:spLocks/>
          </p:cNvSpPr>
          <p:nvPr/>
        </p:nvSpPr>
        <p:spPr bwMode="auto">
          <a:xfrm>
            <a:off x="6905699" y="3891919"/>
            <a:ext cx="307416" cy="307496"/>
          </a:xfrm>
          <a:prstGeom prst="ellipse">
            <a:avLst/>
          </a:prstGeom>
          <a:solidFill>
            <a:srgbClr val="1D6FA9">
              <a:alpha val="3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1" name="Oval 31">
            <a:extLst>
              <a:ext uri="{FF2B5EF4-FFF2-40B4-BE49-F238E27FC236}">
                <a16:creationId xmlns:a16="http://schemas.microsoft.com/office/drawing/2014/main" id="{11E95E6B-8E58-4A23-BCBD-93835F5BE318}"/>
              </a:ext>
            </a:extLst>
          </p:cNvPr>
          <p:cNvSpPr>
            <a:spLocks/>
          </p:cNvSpPr>
          <p:nvPr/>
        </p:nvSpPr>
        <p:spPr bwMode="auto">
          <a:xfrm>
            <a:off x="7803363" y="3937115"/>
            <a:ext cx="1044312" cy="1026496"/>
          </a:xfrm>
          <a:prstGeom prst="ellipse">
            <a:avLst/>
          </a:prstGeom>
          <a:solidFill>
            <a:srgbClr val="8BC145">
              <a:alpha val="7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2" name="Oval 33">
            <a:extLst>
              <a:ext uri="{FF2B5EF4-FFF2-40B4-BE49-F238E27FC236}">
                <a16:creationId xmlns:a16="http://schemas.microsoft.com/office/drawing/2014/main" id="{DA7C989A-8A4A-47C5-8683-3B881F49CF7A}"/>
              </a:ext>
            </a:extLst>
          </p:cNvPr>
          <p:cNvSpPr>
            <a:spLocks/>
          </p:cNvSpPr>
          <p:nvPr/>
        </p:nvSpPr>
        <p:spPr bwMode="auto">
          <a:xfrm>
            <a:off x="4299531" y="2216633"/>
            <a:ext cx="1044312" cy="1026496"/>
          </a:xfrm>
          <a:prstGeom prst="ellipse">
            <a:avLst/>
          </a:prstGeom>
          <a:solidFill>
            <a:srgbClr val="8BC145">
              <a:alpha val="79999"/>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3" name="Oval 35">
            <a:extLst>
              <a:ext uri="{FF2B5EF4-FFF2-40B4-BE49-F238E27FC236}">
                <a16:creationId xmlns:a16="http://schemas.microsoft.com/office/drawing/2014/main" id="{06039462-89F3-4C07-B273-55F1577F3B98}"/>
              </a:ext>
            </a:extLst>
          </p:cNvPr>
          <p:cNvSpPr>
            <a:spLocks/>
          </p:cNvSpPr>
          <p:nvPr/>
        </p:nvSpPr>
        <p:spPr bwMode="auto">
          <a:xfrm>
            <a:off x="4014905" y="4432239"/>
            <a:ext cx="840875" cy="841095"/>
          </a:xfrm>
          <a:prstGeom prst="ellipse">
            <a:avLst/>
          </a:prstGeom>
          <a:solidFill>
            <a:srgbClr val="1D6FA9"/>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4" name="Oval 39">
            <a:extLst>
              <a:ext uri="{FF2B5EF4-FFF2-40B4-BE49-F238E27FC236}">
                <a16:creationId xmlns:a16="http://schemas.microsoft.com/office/drawing/2014/main" id="{E254D2C3-C395-40C3-9ABF-BB089C6D4D34}"/>
              </a:ext>
            </a:extLst>
          </p:cNvPr>
          <p:cNvSpPr>
            <a:spLocks/>
          </p:cNvSpPr>
          <p:nvPr/>
        </p:nvSpPr>
        <p:spPr bwMode="auto">
          <a:xfrm>
            <a:off x="7875696" y="2972343"/>
            <a:ext cx="765629" cy="765828"/>
          </a:xfrm>
          <a:prstGeom prst="ellipse">
            <a:avLst/>
          </a:prstGeom>
          <a:solidFill>
            <a:srgbClr val="1D9A78">
              <a:lumMod val="75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5" name="Oval 43">
            <a:extLst>
              <a:ext uri="{FF2B5EF4-FFF2-40B4-BE49-F238E27FC236}">
                <a16:creationId xmlns:a16="http://schemas.microsoft.com/office/drawing/2014/main" id="{62C0FAE6-6901-4178-A354-C4CA6A92AD17}"/>
              </a:ext>
            </a:extLst>
          </p:cNvPr>
          <p:cNvSpPr>
            <a:spLocks/>
          </p:cNvSpPr>
          <p:nvPr/>
        </p:nvSpPr>
        <p:spPr bwMode="auto">
          <a:xfrm>
            <a:off x="5689875" y="2139241"/>
            <a:ext cx="673604" cy="673779"/>
          </a:xfrm>
          <a:prstGeom prst="ellipse">
            <a:avLst/>
          </a:prstGeom>
          <a:solidFill>
            <a:srgbClr val="1D9A78">
              <a:lumMod val="75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6" name="Oval 45">
            <a:extLst>
              <a:ext uri="{FF2B5EF4-FFF2-40B4-BE49-F238E27FC236}">
                <a16:creationId xmlns:a16="http://schemas.microsoft.com/office/drawing/2014/main" id="{8A710EE4-E98F-4145-AA47-E38864FD04AF}"/>
              </a:ext>
            </a:extLst>
          </p:cNvPr>
          <p:cNvSpPr>
            <a:spLocks/>
          </p:cNvSpPr>
          <p:nvPr/>
        </p:nvSpPr>
        <p:spPr bwMode="auto">
          <a:xfrm>
            <a:off x="5466093" y="2535316"/>
            <a:ext cx="334543" cy="334629"/>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7" name="Oval 6">
            <a:extLst>
              <a:ext uri="{FF2B5EF4-FFF2-40B4-BE49-F238E27FC236}">
                <a16:creationId xmlns:a16="http://schemas.microsoft.com/office/drawing/2014/main" id="{B57C12E9-0B76-4CE3-A196-126B8E9A7B41}"/>
              </a:ext>
            </a:extLst>
          </p:cNvPr>
          <p:cNvSpPr>
            <a:spLocks/>
          </p:cNvSpPr>
          <p:nvPr/>
        </p:nvSpPr>
        <p:spPr bwMode="auto">
          <a:xfrm>
            <a:off x="6221073" y="5065379"/>
            <a:ext cx="610311" cy="610472"/>
          </a:xfrm>
          <a:prstGeom prst="ellipse">
            <a:avLst/>
          </a:prstGeom>
          <a:solidFill>
            <a:srgbClr val="36AFCE">
              <a:alpha val="73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08" name="Rectángulo 107">
            <a:extLst>
              <a:ext uri="{FF2B5EF4-FFF2-40B4-BE49-F238E27FC236}">
                <a16:creationId xmlns:a16="http://schemas.microsoft.com/office/drawing/2014/main" id="{4E659D08-5ECC-4FE0-9ED0-13840C581A64}"/>
              </a:ext>
            </a:extLst>
          </p:cNvPr>
          <p:cNvSpPr/>
          <p:nvPr/>
        </p:nvSpPr>
        <p:spPr>
          <a:xfrm>
            <a:off x="345654" y="1497911"/>
            <a:ext cx="3885212" cy="954300"/>
          </a:xfrm>
          <a:prstGeom prst="rect">
            <a:avLst/>
          </a:prstGeom>
        </p:spPr>
        <p:txBody>
          <a:bodyPr wrap="square">
            <a:spAutoFit/>
          </a:bodyPr>
          <a:lstStyle/>
          <a:p>
            <a:pPr defTabSz="609570">
              <a:defRPr/>
            </a:pPr>
            <a:r>
              <a:rPr lang="es-CO" sz="1867" dirty="0">
                <a:solidFill>
                  <a:prstClr val="black"/>
                </a:solidFill>
                <a:latin typeface="Segoe UI" panose="020B0502040204020203" pitchFamily="34" charset="0"/>
                <a:cs typeface="Segoe UI" panose="020B0502040204020203" pitchFamily="34" charset="0"/>
              </a:rPr>
              <a:t>Pilar del </a:t>
            </a:r>
            <a:r>
              <a:rPr lang="es-CO" sz="1867" b="1" dirty="0">
                <a:solidFill>
                  <a:prstClr val="black"/>
                </a:solidFill>
                <a:latin typeface="Segoe UI" panose="020B0502040204020203" pitchFamily="34" charset="0"/>
                <a:cs typeface="Segoe UI" panose="020B0502040204020203" pitchFamily="34" charset="0"/>
              </a:rPr>
              <a:t>Desarrollo Rural Integral</a:t>
            </a:r>
            <a:r>
              <a:rPr lang="es-CO" sz="1867" dirty="0">
                <a:solidFill>
                  <a:prstClr val="black"/>
                </a:solidFill>
                <a:latin typeface="Segoe UI" panose="020B0502040204020203" pitchFamily="34" charset="0"/>
                <a:cs typeface="Segoe UI" panose="020B0502040204020203" pitchFamily="34" charset="0"/>
              </a:rPr>
              <a:t>: Propicia el uso adecuado, productivo y sostenible de la tierra</a:t>
            </a:r>
          </a:p>
        </p:txBody>
      </p:sp>
      <p:sp>
        <p:nvSpPr>
          <p:cNvPr id="109" name="Rectángulo 108">
            <a:extLst>
              <a:ext uri="{FF2B5EF4-FFF2-40B4-BE49-F238E27FC236}">
                <a16:creationId xmlns:a16="http://schemas.microsoft.com/office/drawing/2014/main" id="{7D34B95C-9BD2-44FE-9A76-227EDD208E03}"/>
              </a:ext>
            </a:extLst>
          </p:cNvPr>
          <p:cNvSpPr/>
          <p:nvPr/>
        </p:nvSpPr>
        <p:spPr>
          <a:xfrm>
            <a:off x="7917252" y="1252638"/>
            <a:ext cx="3851040" cy="954300"/>
          </a:xfrm>
          <a:prstGeom prst="rect">
            <a:avLst/>
          </a:prstGeom>
        </p:spPr>
        <p:txBody>
          <a:bodyPr wrap="square">
            <a:spAutoFit/>
          </a:bodyPr>
          <a:lstStyle/>
          <a:p>
            <a:pPr algn="r" defTabSz="609570">
              <a:defRPr/>
            </a:pPr>
            <a:r>
              <a:rPr lang="es-MX" sz="1867" dirty="0">
                <a:solidFill>
                  <a:prstClr val="black"/>
                </a:solidFill>
                <a:latin typeface="Segoe UI" panose="020B0502040204020203" pitchFamily="34" charset="0"/>
                <a:cs typeface="Segoe UI" panose="020B0502040204020203" pitchFamily="34" charset="0"/>
              </a:rPr>
              <a:t>Primer paso para la regularización masiva de la propiedad (</a:t>
            </a:r>
            <a:r>
              <a:rPr lang="es-MX" sz="1867" b="1" dirty="0">
                <a:solidFill>
                  <a:prstClr val="black"/>
                </a:solidFill>
                <a:latin typeface="Segoe UI" panose="020B0502040204020203" pitchFamily="34" charset="0"/>
                <a:cs typeface="Segoe UI" panose="020B0502040204020203" pitchFamily="34" charset="0"/>
              </a:rPr>
              <a:t>Formalización, Titulación</a:t>
            </a:r>
            <a:r>
              <a:rPr lang="es-MX" sz="1867" dirty="0">
                <a:solidFill>
                  <a:prstClr val="black"/>
                </a:solidFill>
                <a:latin typeface="Segoe UI" panose="020B0502040204020203" pitchFamily="34" charset="0"/>
                <a:cs typeface="Segoe UI" panose="020B0502040204020203" pitchFamily="34" charset="0"/>
              </a:rPr>
              <a:t>)</a:t>
            </a:r>
          </a:p>
        </p:txBody>
      </p:sp>
      <p:sp>
        <p:nvSpPr>
          <p:cNvPr id="110" name="Rectángulo 109">
            <a:extLst>
              <a:ext uri="{FF2B5EF4-FFF2-40B4-BE49-F238E27FC236}">
                <a16:creationId xmlns:a16="http://schemas.microsoft.com/office/drawing/2014/main" id="{431ED291-B7ED-4E1F-8E74-005688BFD25D}"/>
              </a:ext>
            </a:extLst>
          </p:cNvPr>
          <p:cNvSpPr/>
          <p:nvPr/>
        </p:nvSpPr>
        <p:spPr>
          <a:xfrm>
            <a:off x="143940" y="2973309"/>
            <a:ext cx="3851272" cy="954300"/>
          </a:xfrm>
          <a:prstGeom prst="rect">
            <a:avLst/>
          </a:prstGeom>
        </p:spPr>
        <p:txBody>
          <a:bodyPr wrap="square">
            <a:spAutoFit/>
          </a:bodyPr>
          <a:lstStyle/>
          <a:p>
            <a:pPr defTabSz="609570">
              <a:defRPr/>
            </a:pPr>
            <a:r>
              <a:rPr lang="es-MX" sz="1867" dirty="0">
                <a:solidFill>
                  <a:prstClr val="black"/>
                </a:solidFill>
                <a:latin typeface="Segoe UI" panose="020B0502040204020203" pitchFamily="34" charset="0"/>
                <a:cs typeface="Segoe UI" panose="020B0502040204020203" pitchFamily="34" charset="0"/>
              </a:rPr>
              <a:t>Gestión de activos </a:t>
            </a:r>
            <a:r>
              <a:rPr lang="es-MX" sz="1867" b="1" dirty="0">
                <a:solidFill>
                  <a:prstClr val="black"/>
                </a:solidFill>
                <a:latin typeface="Segoe UI" panose="020B0502040204020203" pitchFamily="34" charset="0"/>
                <a:cs typeface="Segoe UI" panose="020B0502040204020203" pitchFamily="34" charset="0"/>
              </a:rPr>
              <a:t>ambientales</a:t>
            </a:r>
            <a:r>
              <a:rPr lang="es-MX" sz="1867" dirty="0">
                <a:solidFill>
                  <a:prstClr val="black"/>
                </a:solidFill>
                <a:latin typeface="Segoe UI" panose="020B0502040204020203" pitchFamily="34" charset="0"/>
                <a:cs typeface="Segoe UI" panose="020B0502040204020203" pitchFamily="34" charset="0"/>
              </a:rPr>
              <a:t>, Desarrollo sostenible y uso lícito de cada predio.</a:t>
            </a:r>
          </a:p>
        </p:txBody>
      </p:sp>
      <p:sp>
        <p:nvSpPr>
          <p:cNvPr id="111" name="Rectángulo 110">
            <a:extLst>
              <a:ext uri="{FF2B5EF4-FFF2-40B4-BE49-F238E27FC236}">
                <a16:creationId xmlns:a16="http://schemas.microsoft.com/office/drawing/2014/main" id="{69421BD3-6364-4952-A88F-32818F29D31F}"/>
              </a:ext>
            </a:extLst>
          </p:cNvPr>
          <p:cNvSpPr/>
          <p:nvPr/>
        </p:nvSpPr>
        <p:spPr>
          <a:xfrm>
            <a:off x="8765045" y="5587175"/>
            <a:ext cx="2668251" cy="666977"/>
          </a:xfrm>
          <a:prstGeom prst="rect">
            <a:avLst/>
          </a:prstGeom>
        </p:spPr>
        <p:txBody>
          <a:bodyPr wrap="square">
            <a:spAutoFit/>
          </a:bodyPr>
          <a:lstStyle/>
          <a:p>
            <a:pPr algn="r" defTabSz="609570">
              <a:defRPr/>
            </a:pPr>
            <a:r>
              <a:rPr lang="es-CO" sz="1867" dirty="0">
                <a:solidFill>
                  <a:prstClr val="black"/>
                </a:solidFill>
                <a:latin typeface="Segoe UI" panose="020B0502040204020203" pitchFamily="34" charset="0"/>
                <a:cs typeface="Segoe UI" panose="020B0502040204020203" pitchFamily="34" charset="0"/>
              </a:rPr>
              <a:t>Fortalecimiento de las </a:t>
            </a:r>
            <a:r>
              <a:rPr lang="es-CO" sz="1867" b="1" dirty="0">
                <a:solidFill>
                  <a:prstClr val="black"/>
                </a:solidFill>
                <a:latin typeface="Segoe UI" panose="020B0502040204020203" pitchFamily="34" charset="0"/>
                <a:cs typeface="Segoe UI" panose="020B0502040204020203" pitchFamily="34" charset="0"/>
              </a:rPr>
              <a:t>finanzas</a:t>
            </a:r>
            <a:r>
              <a:rPr lang="es-CO" sz="1867" dirty="0">
                <a:solidFill>
                  <a:prstClr val="black"/>
                </a:solidFill>
                <a:latin typeface="Segoe UI" panose="020B0502040204020203" pitchFamily="34" charset="0"/>
                <a:cs typeface="Segoe UI" panose="020B0502040204020203" pitchFamily="34" charset="0"/>
              </a:rPr>
              <a:t> </a:t>
            </a:r>
            <a:r>
              <a:rPr lang="es-CO" sz="1867" b="1" dirty="0">
                <a:solidFill>
                  <a:prstClr val="black"/>
                </a:solidFill>
                <a:latin typeface="Segoe UI" panose="020B0502040204020203" pitchFamily="34" charset="0"/>
                <a:cs typeface="Segoe UI" panose="020B0502040204020203" pitchFamily="34" charset="0"/>
              </a:rPr>
              <a:t>territoriales</a:t>
            </a:r>
          </a:p>
        </p:txBody>
      </p:sp>
      <p:sp>
        <p:nvSpPr>
          <p:cNvPr id="112" name="Rectángulo 111">
            <a:extLst>
              <a:ext uri="{FF2B5EF4-FFF2-40B4-BE49-F238E27FC236}">
                <a16:creationId xmlns:a16="http://schemas.microsoft.com/office/drawing/2014/main" id="{953FB8A3-3220-48B6-918E-681EAB631A35}"/>
              </a:ext>
            </a:extLst>
          </p:cNvPr>
          <p:cNvSpPr/>
          <p:nvPr/>
        </p:nvSpPr>
        <p:spPr>
          <a:xfrm>
            <a:off x="8847676" y="4319200"/>
            <a:ext cx="3230304" cy="666977"/>
          </a:xfrm>
          <a:prstGeom prst="rect">
            <a:avLst/>
          </a:prstGeom>
        </p:spPr>
        <p:txBody>
          <a:bodyPr wrap="square">
            <a:spAutoFit/>
          </a:bodyPr>
          <a:lstStyle/>
          <a:p>
            <a:pPr algn="r" defTabSz="609570">
              <a:defRPr/>
            </a:pPr>
            <a:r>
              <a:rPr lang="es-MX" sz="1867" dirty="0">
                <a:solidFill>
                  <a:prstClr val="black"/>
                </a:solidFill>
                <a:latin typeface="Segoe UI" panose="020B0502040204020203" pitchFamily="34" charset="0"/>
                <a:cs typeface="Segoe UI" panose="020B0502040204020203" pitchFamily="34" charset="0"/>
              </a:rPr>
              <a:t>Base para el </a:t>
            </a:r>
            <a:r>
              <a:rPr lang="es-MX" sz="1867" b="1" dirty="0">
                <a:solidFill>
                  <a:prstClr val="black"/>
                </a:solidFill>
                <a:latin typeface="Segoe UI" panose="020B0502040204020203" pitchFamily="34" charset="0"/>
                <a:cs typeface="Segoe UI" panose="020B0502040204020203" pitchFamily="34" charset="0"/>
              </a:rPr>
              <a:t>ordenamiento</a:t>
            </a:r>
            <a:r>
              <a:rPr lang="es-MX" sz="1867" dirty="0">
                <a:solidFill>
                  <a:prstClr val="black"/>
                </a:solidFill>
                <a:latin typeface="Segoe UI" panose="020B0502040204020203" pitchFamily="34" charset="0"/>
                <a:cs typeface="Segoe UI" panose="020B0502040204020203" pitchFamily="34" charset="0"/>
              </a:rPr>
              <a:t> de su territorio</a:t>
            </a:r>
          </a:p>
        </p:txBody>
      </p:sp>
      <p:sp>
        <p:nvSpPr>
          <p:cNvPr id="113" name="Rectángulo 112">
            <a:extLst>
              <a:ext uri="{FF2B5EF4-FFF2-40B4-BE49-F238E27FC236}">
                <a16:creationId xmlns:a16="http://schemas.microsoft.com/office/drawing/2014/main" id="{4884B399-806D-41DC-8BDD-903612AF4F9D}"/>
              </a:ext>
            </a:extLst>
          </p:cNvPr>
          <p:cNvSpPr/>
          <p:nvPr/>
        </p:nvSpPr>
        <p:spPr>
          <a:xfrm>
            <a:off x="8641327" y="2774929"/>
            <a:ext cx="3427375" cy="946798"/>
          </a:xfrm>
          <a:prstGeom prst="rect">
            <a:avLst/>
          </a:prstGeom>
        </p:spPr>
        <p:txBody>
          <a:bodyPr wrap="square" anchor="t">
            <a:spAutoFit/>
          </a:bodyPr>
          <a:lstStyle/>
          <a:p>
            <a:pPr algn="r" defTabSz="609570">
              <a:defRPr/>
            </a:pPr>
            <a:r>
              <a:rPr lang="es-MX" sz="1851" dirty="0">
                <a:solidFill>
                  <a:prstClr val="black"/>
                </a:solidFill>
                <a:latin typeface="Segoe UI"/>
                <a:cs typeface="Segoe UI"/>
              </a:rPr>
              <a:t>Información actualizada, oportuna y disponible para </a:t>
            </a:r>
            <a:r>
              <a:rPr lang="es-MX" sz="1851" b="1" dirty="0">
                <a:solidFill>
                  <a:prstClr val="black"/>
                </a:solidFill>
                <a:latin typeface="Segoe UI"/>
                <a:cs typeface="Segoe UI"/>
              </a:rPr>
              <a:t>toma de decisiones</a:t>
            </a:r>
          </a:p>
        </p:txBody>
      </p:sp>
      <p:sp>
        <p:nvSpPr>
          <p:cNvPr id="114" name="Rectángulo 113">
            <a:extLst>
              <a:ext uri="{FF2B5EF4-FFF2-40B4-BE49-F238E27FC236}">
                <a16:creationId xmlns:a16="http://schemas.microsoft.com/office/drawing/2014/main" id="{25A27FBA-1F8E-4595-A389-A917B248EBEC}"/>
              </a:ext>
            </a:extLst>
          </p:cNvPr>
          <p:cNvSpPr/>
          <p:nvPr/>
        </p:nvSpPr>
        <p:spPr>
          <a:xfrm>
            <a:off x="429412" y="4615911"/>
            <a:ext cx="2786987" cy="666977"/>
          </a:xfrm>
          <a:prstGeom prst="rect">
            <a:avLst/>
          </a:prstGeom>
        </p:spPr>
        <p:txBody>
          <a:bodyPr wrap="square">
            <a:spAutoFit/>
          </a:bodyPr>
          <a:lstStyle/>
          <a:p>
            <a:pPr defTabSz="609570">
              <a:defRPr/>
            </a:pPr>
            <a:r>
              <a:rPr lang="es-MX" sz="1867" dirty="0">
                <a:solidFill>
                  <a:prstClr val="black"/>
                </a:solidFill>
                <a:latin typeface="Segoe UI" panose="020B0502040204020203" pitchFamily="34" charset="0"/>
                <a:cs typeface="Segoe UI" panose="020B0502040204020203" pitchFamily="34" charset="0"/>
              </a:rPr>
              <a:t>Promueve la </a:t>
            </a:r>
            <a:r>
              <a:rPr lang="es-MX" sz="1867" b="1" dirty="0">
                <a:solidFill>
                  <a:prstClr val="black"/>
                </a:solidFill>
                <a:latin typeface="Segoe UI" panose="020B0502040204020203" pitchFamily="34" charset="0"/>
                <a:cs typeface="Segoe UI" panose="020B0502040204020203" pitchFamily="34" charset="0"/>
              </a:rPr>
              <a:t>seguridad jurídica </a:t>
            </a:r>
          </a:p>
        </p:txBody>
      </p:sp>
      <p:sp>
        <p:nvSpPr>
          <p:cNvPr id="115" name="Rectángulo 114">
            <a:extLst>
              <a:ext uri="{FF2B5EF4-FFF2-40B4-BE49-F238E27FC236}">
                <a16:creationId xmlns:a16="http://schemas.microsoft.com/office/drawing/2014/main" id="{365E6953-C872-4A00-A5DC-9890347E3AEE}"/>
              </a:ext>
            </a:extLst>
          </p:cNvPr>
          <p:cNvSpPr/>
          <p:nvPr/>
        </p:nvSpPr>
        <p:spPr>
          <a:xfrm>
            <a:off x="1420815" y="5799965"/>
            <a:ext cx="3171576" cy="666977"/>
          </a:xfrm>
          <a:prstGeom prst="rect">
            <a:avLst/>
          </a:prstGeom>
        </p:spPr>
        <p:txBody>
          <a:bodyPr wrap="square">
            <a:spAutoFit/>
          </a:bodyPr>
          <a:lstStyle/>
          <a:p>
            <a:pPr defTabSz="609570">
              <a:defRPr/>
            </a:pPr>
            <a:r>
              <a:rPr lang="es-MX" sz="1867" dirty="0">
                <a:solidFill>
                  <a:prstClr val="black"/>
                </a:solidFill>
                <a:latin typeface="Segoe UI" panose="020B0502040204020203" pitchFamily="34" charset="0"/>
                <a:cs typeface="Segoe UI" panose="020B0502040204020203" pitchFamily="34" charset="0"/>
              </a:rPr>
              <a:t>Disminuye la </a:t>
            </a:r>
            <a:r>
              <a:rPr lang="es-MX" sz="1867" b="1" dirty="0">
                <a:solidFill>
                  <a:prstClr val="black"/>
                </a:solidFill>
                <a:latin typeface="Segoe UI" panose="020B0502040204020203" pitchFamily="34" charset="0"/>
                <a:cs typeface="Segoe UI" panose="020B0502040204020203" pitchFamily="34" charset="0"/>
              </a:rPr>
              <a:t>conflictividad</a:t>
            </a:r>
            <a:r>
              <a:rPr lang="es-MX" sz="1867" dirty="0">
                <a:solidFill>
                  <a:prstClr val="black"/>
                </a:solidFill>
                <a:latin typeface="Segoe UI" panose="020B0502040204020203" pitchFamily="34" charset="0"/>
                <a:cs typeface="Segoe UI" panose="020B0502040204020203" pitchFamily="34" charset="0"/>
              </a:rPr>
              <a:t> sobre la propiedad</a:t>
            </a:r>
          </a:p>
        </p:txBody>
      </p:sp>
      <p:sp>
        <p:nvSpPr>
          <p:cNvPr id="116" name="Oval 10">
            <a:extLst>
              <a:ext uri="{FF2B5EF4-FFF2-40B4-BE49-F238E27FC236}">
                <a16:creationId xmlns:a16="http://schemas.microsoft.com/office/drawing/2014/main" id="{DB752320-E63A-49B8-89CB-72603F1C1FEB}"/>
              </a:ext>
            </a:extLst>
          </p:cNvPr>
          <p:cNvSpPr>
            <a:spLocks/>
          </p:cNvSpPr>
          <p:nvPr/>
        </p:nvSpPr>
        <p:spPr bwMode="auto">
          <a:xfrm>
            <a:off x="6491009" y="4665184"/>
            <a:ext cx="479199" cy="479325"/>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pic>
        <p:nvPicPr>
          <p:cNvPr id="117" name="Imagen 116" descr="Imagen que contiene dibujo&#10;&#10;Descripción generada automáticamente">
            <a:extLst>
              <a:ext uri="{FF2B5EF4-FFF2-40B4-BE49-F238E27FC236}">
                <a16:creationId xmlns:a16="http://schemas.microsoft.com/office/drawing/2014/main" id="{29102EDC-D5AC-4E2A-BA21-0D4A86279C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8965" y="2355330"/>
            <a:ext cx="694601" cy="694601"/>
          </a:xfrm>
          <a:prstGeom prst="rect">
            <a:avLst/>
          </a:prstGeom>
        </p:spPr>
      </p:pic>
      <p:pic>
        <p:nvPicPr>
          <p:cNvPr id="118" name="Imagen 117" descr="Imagen que contiene dibujo&#10;&#10;Descripción generada automáticamente">
            <a:extLst>
              <a:ext uri="{FF2B5EF4-FFF2-40B4-BE49-F238E27FC236}">
                <a16:creationId xmlns:a16="http://schemas.microsoft.com/office/drawing/2014/main" id="{D3E4D52B-0F95-4FD2-8F5A-5EA42181B5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5869" y="3817348"/>
            <a:ext cx="617737" cy="617737"/>
          </a:xfrm>
          <a:prstGeom prst="rect">
            <a:avLst/>
          </a:prstGeom>
        </p:spPr>
      </p:pic>
      <p:pic>
        <p:nvPicPr>
          <p:cNvPr id="119" name="Imagen 118" descr="Imagen que contiene dibujo&#10;&#10;Descripción generada automáticamente">
            <a:extLst>
              <a:ext uri="{FF2B5EF4-FFF2-40B4-BE49-F238E27FC236}">
                <a16:creationId xmlns:a16="http://schemas.microsoft.com/office/drawing/2014/main" id="{B9C6A5DB-BE57-4683-9C0A-E241BF7E0C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2188" y="3579836"/>
            <a:ext cx="429299" cy="429299"/>
          </a:xfrm>
          <a:prstGeom prst="rect">
            <a:avLst/>
          </a:prstGeom>
        </p:spPr>
      </p:pic>
      <p:pic>
        <p:nvPicPr>
          <p:cNvPr id="120" name="Imagen 119" descr="Imagen que contiene dibujo, plato&#10;&#10;Descripción generada automáticamente">
            <a:extLst>
              <a:ext uri="{FF2B5EF4-FFF2-40B4-BE49-F238E27FC236}">
                <a16:creationId xmlns:a16="http://schemas.microsoft.com/office/drawing/2014/main" id="{0581AD2B-C954-42B8-8906-2105AF11E9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33281" y="4158695"/>
            <a:ext cx="587727" cy="587727"/>
          </a:xfrm>
          <a:prstGeom prst="rect">
            <a:avLst/>
          </a:prstGeom>
        </p:spPr>
      </p:pic>
      <p:pic>
        <p:nvPicPr>
          <p:cNvPr id="121" name="Imagen 120" descr="Imagen que contiene dibujo&#10;&#10;Descripción generada automáticamente">
            <a:extLst>
              <a:ext uri="{FF2B5EF4-FFF2-40B4-BE49-F238E27FC236}">
                <a16:creationId xmlns:a16="http://schemas.microsoft.com/office/drawing/2014/main" id="{0B5D823F-F388-4ADE-87B9-407099F662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15323" y="2244839"/>
            <a:ext cx="467932" cy="467932"/>
          </a:xfrm>
          <a:prstGeom prst="rect">
            <a:avLst/>
          </a:prstGeom>
        </p:spPr>
      </p:pic>
      <p:pic>
        <p:nvPicPr>
          <p:cNvPr id="122" name="Imagen 121">
            <a:extLst>
              <a:ext uri="{FF2B5EF4-FFF2-40B4-BE49-F238E27FC236}">
                <a16:creationId xmlns:a16="http://schemas.microsoft.com/office/drawing/2014/main" id="{38385566-3654-4E9B-8EA5-CD74A89432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55764" y="3766536"/>
            <a:ext cx="754877" cy="754877"/>
          </a:xfrm>
          <a:prstGeom prst="rect">
            <a:avLst/>
          </a:prstGeom>
        </p:spPr>
      </p:pic>
      <p:pic>
        <p:nvPicPr>
          <p:cNvPr id="123" name="Imagen 122">
            <a:extLst>
              <a:ext uri="{FF2B5EF4-FFF2-40B4-BE49-F238E27FC236}">
                <a16:creationId xmlns:a16="http://schemas.microsoft.com/office/drawing/2014/main" id="{AB045480-F01F-427E-82FE-4BB9F81DF57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46227" y="5046795"/>
            <a:ext cx="612528" cy="610472"/>
          </a:xfrm>
          <a:prstGeom prst="rect">
            <a:avLst/>
          </a:prstGeom>
        </p:spPr>
      </p:pic>
      <p:pic>
        <p:nvPicPr>
          <p:cNvPr id="124" name="Imagen 123" descr="Imagen que contiene dibujo&#10;&#10;Descripción generada automáticamente">
            <a:extLst>
              <a:ext uri="{FF2B5EF4-FFF2-40B4-BE49-F238E27FC236}">
                <a16:creationId xmlns:a16="http://schemas.microsoft.com/office/drawing/2014/main" id="{36583511-F160-49EB-B1EA-B14EEF543E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47248" y="4878316"/>
            <a:ext cx="641429" cy="641429"/>
          </a:xfrm>
          <a:prstGeom prst="rect">
            <a:avLst/>
          </a:prstGeom>
        </p:spPr>
      </p:pic>
      <p:pic>
        <p:nvPicPr>
          <p:cNvPr id="125" name="Imagen 124" descr="Imagen que contiene dibujo, luz&#10;&#10;Descripción generada automáticamente">
            <a:extLst>
              <a:ext uri="{FF2B5EF4-FFF2-40B4-BE49-F238E27FC236}">
                <a16:creationId xmlns:a16="http://schemas.microsoft.com/office/drawing/2014/main" id="{E3178FA1-E31E-4EA8-9F51-E2DE620014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82473" y="3162018"/>
            <a:ext cx="385319" cy="385319"/>
          </a:xfrm>
          <a:prstGeom prst="rect">
            <a:avLst/>
          </a:prstGeom>
        </p:spPr>
      </p:pic>
      <p:pic>
        <p:nvPicPr>
          <p:cNvPr id="126" name="Imagen 125" descr="Imagen que contiene dibujo&#10;&#10;Descripción generada automáticamente">
            <a:extLst>
              <a:ext uri="{FF2B5EF4-FFF2-40B4-BE49-F238E27FC236}">
                <a16:creationId xmlns:a16="http://schemas.microsoft.com/office/drawing/2014/main" id="{0155007B-AB98-44D9-8EEF-A4177EB8A87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059739" y="4963611"/>
            <a:ext cx="772744" cy="772744"/>
          </a:xfrm>
          <a:prstGeom prst="rect">
            <a:avLst/>
          </a:prstGeom>
        </p:spPr>
      </p:pic>
      <p:pic>
        <p:nvPicPr>
          <p:cNvPr id="127" name="Imagen 126" descr="Imagen que contiene dibujo&#10;&#10;Descripción generada automáticamente">
            <a:extLst>
              <a:ext uri="{FF2B5EF4-FFF2-40B4-BE49-F238E27FC236}">
                <a16:creationId xmlns:a16="http://schemas.microsoft.com/office/drawing/2014/main" id="{0DE2684D-FE5D-429B-83DD-0283081C393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43110" y="4535799"/>
            <a:ext cx="574591" cy="574591"/>
          </a:xfrm>
          <a:prstGeom prst="rect">
            <a:avLst/>
          </a:prstGeom>
        </p:spPr>
      </p:pic>
      <p:sp>
        <p:nvSpPr>
          <p:cNvPr id="128" name="Oval 10">
            <a:extLst>
              <a:ext uri="{FF2B5EF4-FFF2-40B4-BE49-F238E27FC236}">
                <a16:creationId xmlns:a16="http://schemas.microsoft.com/office/drawing/2014/main" id="{88677E3A-9872-40D7-A0D2-63FB1082335B}"/>
              </a:ext>
            </a:extLst>
          </p:cNvPr>
          <p:cNvSpPr>
            <a:spLocks/>
          </p:cNvSpPr>
          <p:nvPr/>
        </p:nvSpPr>
        <p:spPr bwMode="auto">
          <a:xfrm>
            <a:off x="4774831" y="1934936"/>
            <a:ext cx="684904" cy="685085"/>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29" name="Oval 10">
            <a:extLst>
              <a:ext uri="{FF2B5EF4-FFF2-40B4-BE49-F238E27FC236}">
                <a16:creationId xmlns:a16="http://schemas.microsoft.com/office/drawing/2014/main" id="{7AE8005B-E1B1-404D-8AC8-A1BE7EEE1F5E}"/>
              </a:ext>
            </a:extLst>
          </p:cNvPr>
          <p:cNvSpPr>
            <a:spLocks/>
          </p:cNvSpPr>
          <p:nvPr/>
        </p:nvSpPr>
        <p:spPr bwMode="auto">
          <a:xfrm>
            <a:off x="2933425" y="3697201"/>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0" name="Oval 10">
            <a:extLst>
              <a:ext uri="{FF2B5EF4-FFF2-40B4-BE49-F238E27FC236}">
                <a16:creationId xmlns:a16="http://schemas.microsoft.com/office/drawing/2014/main" id="{0ABD55E9-26EB-449C-979A-C1FBC00F5E8D}"/>
              </a:ext>
            </a:extLst>
          </p:cNvPr>
          <p:cNvSpPr>
            <a:spLocks/>
          </p:cNvSpPr>
          <p:nvPr/>
        </p:nvSpPr>
        <p:spPr bwMode="auto">
          <a:xfrm>
            <a:off x="3203061" y="3829754"/>
            <a:ext cx="260203" cy="260271"/>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1" name="Oval 10">
            <a:extLst>
              <a:ext uri="{FF2B5EF4-FFF2-40B4-BE49-F238E27FC236}">
                <a16:creationId xmlns:a16="http://schemas.microsoft.com/office/drawing/2014/main" id="{621E527F-1CBA-4C65-A4CA-28817FA08968}"/>
              </a:ext>
            </a:extLst>
          </p:cNvPr>
          <p:cNvSpPr>
            <a:spLocks/>
          </p:cNvSpPr>
          <p:nvPr/>
        </p:nvSpPr>
        <p:spPr bwMode="auto">
          <a:xfrm>
            <a:off x="3628289" y="3790911"/>
            <a:ext cx="386591" cy="38669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2" name="Oval 10">
            <a:extLst>
              <a:ext uri="{FF2B5EF4-FFF2-40B4-BE49-F238E27FC236}">
                <a16:creationId xmlns:a16="http://schemas.microsoft.com/office/drawing/2014/main" id="{8A46296E-AA5A-4E55-8B29-6E3ACFBBD443}"/>
              </a:ext>
            </a:extLst>
          </p:cNvPr>
          <p:cNvSpPr>
            <a:spLocks/>
          </p:cNvSpPr>
          <p:nvPr/>
        </p:nvSpPr>
        <p:spPr bwMode="auto">
          <a:xfrm>
            <a:off x="4389047" y="1801399"/>
            <a:ext cx="379428" cy="379528"/>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3" name="Oval 41">
            <a:extLst>
              <a:ext uri="{FF2B5EF4-FFF2-40B4-BE49-F238E27FC236}">
                <a16:creationId xmlns:a16="http://schemas.microsoft.com/office/drawing/2014/main" id="{46E07892-9AED-45BC-9DEE-0EBADA74D086}"/>
              </a:ext>
            </a:extLst>
          </p:cNvPr>
          <p:cNvSpPr>
            <a:spLocks/>
          </p:cNvSpPr>
          <p:nvPr/>
        </p:nvSpPr>
        <p:spPr bwMode="auto">
          <a:xfrm>
            <a:off x="3827217" y="3399454"/>
            <a:ext cx="799753" cy="799961"/>
          </a:xfrm>
          <a:prstGeom prst="ellipse">
            <a:avLst/>
          </a:prstGeom>
          <a:solidFill>
            <a:srgbClr val="1D9A78">
              <a:lumMod val="75000"/>
            </a:srgb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pic>
        <p:nvPicPr>
          <p:cNvPr id="134" name="Imagen 133" descr="Imagen que contiene dibujo&#10;&#10;Descripción generada automáticamente">
            <a:extLst>
              <a:ext uri="{FF2B5EF4-FFF2-40B4-BE49-F238E27FC236}">
                <a16:creationId xmlns:a16="http://schemas.microsoft.com/office/drawing/2014/main" id="{129D29E1-FDE5-4087-A943-31748A85371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91437" y="3490717"/>
            <a:ext cx="653259" cy="653259"/>
          </a:xfrm>
          <a:prstGeom prst="rect">
            <a:avLst/>
          </a:prstGeom>
        </p:spPr>
      </p:pic>
      <p:sp>
        <p:nvSpPr>
          <p:cNvPr id="135" name="Oval 10">
            <a:extLst>
              <a:ext uri="{FF2B5EF4-FFF2-40B4-BE49-F238E27FC236}">
                <a16:creationId xmlns:a16="http://schemas.microsoft.com/office/drawing/2014/main" id="{FC465CB1-32D2-4B35-A8F3-2F9692C7A964}"/>
              </a:ext>
            </a:extLst>
          </p:cNvPr>
          <p:cNvSpPr>
            <a:spLocks/>
          </p:cNvSpPr>
          <p:nvPr/>
        </p:nvSpPr>
        <p:spPr bwMode="auto">
          <a:xfrm>
            <a:off x="4073879" y="1776765"/>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6" name="Oval 10">
            <a:extLst>
              <a:ext uri="{FF2B5EF4-FFF2-40B4-BE49-F238E27FC236}">
                <a16:creationId xmlns:a16="http://schemas.microsoft.com/office/drawing/2014/main" id="{D6652725-9539-40E9-A19F-B8344301C14C}"/>
              </a:ext>
            </a:extLst>
          </p:cNvPr>
          <p:cNvSpPr>
            <a:spLocks/>
          </p:cNvSpPr>
          <p:nvPr/>
        </p:nvSpPr>
        <p:spPr bwMode="auto">
          <a:xfrm>
            <a:off x="3659433" y="4614215"/>
            <a:ext cx="386591" cy="38669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7" name="Oval 10">
            <a:extLst>
              <a:ext uri="{FF2B5EF4-FFF2-40B4-BE49-F238E27FC236}">
                <a16:creationId xmlns:a16="http://schemas.microsoft.com/office/drawing/2014/main" id="{E2292C8A-7C86-4F31-B731-23295C876FF8}"/>
              </a:ext>
            </a:extLst>
          </p:cNvPr>
          <p:cNvSpPr>
            <a:spLocks/>
          </p:cNvSpPr>
          <p:nvPr/>
        </p:nvSpPr>
        <p:spPr bwMode="auto">
          <a:xfrm>
            <a:off x="3312307" y="4787112"/>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8" name="Oval 10">
            <a:extLst>
              <a:ext uri="{FF2B5EF4-FFF2-40B4-BE49-F238E27FC236}">
                <a16:creationId xmlns:a16="http://schemas.microsoft.com/office/drawing/2014/main" id="{A248D69A-0EAD-4253-B881-3FDB999590BC}"/>
              </a:ext>
            </a:extLst>
          </p:cNvPr>
          <p:cNvSpPr>
            <a:spLocks/>
          </p:cNvSpPr>
          <p:nvPr/>
        </p:nvSpPr>
        <p:spPr bwMode="auto">
          <a:xfrm>
            <a:off x="2953823" y="4926939"/>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39" name="Oval 10">
            <a:extLst>
              <a:ext uri="{FF2B5EF4-FFF2-40B4-BE49-F238E27FC236}">
                <a16:creationId xmlns:a16="http://schemas.microsoft.com/office/drawing/2014/main" id="{990F31F0-ED34-48E1-87FE-3C5CA9406019}"/>
              </a:ext>
            </a:extLst>
          </p:cNvPr>
          <p:cNvSpPr>
            <a:spLocks/>
          </p:cNvSpPr>
          <p:nvPr/>
        </p:nvSpPr>
        <p:spPr bwMode="auto">
          <a:xfrm>
            <a:off x="4011277" y="6219831"/>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0" name="Oval 10">
            <a:extLst>
              <a:ext uri="{FF2B5EF4-FFF2-40B4-BE49-F238E27FC236}">
                <a16:creationId xmlns:a16="http://schemas.microsoft.com/office/drawing/2014/main" id="{570AF532-FFD8-41BC-96FB-2876255D3599}"/>
              </a:ext>
            </a:extLst>
          </p:cNvPr>
          <p:cNvSpPr>
            <a:spLocks/>
          </p:cNvSpPr>
          <p:nvPr/>
        </p:nvSpPr>
        <p:spPr bwMode="auto">
          <a:xfrm>
            <a:off x="4390267" y="6155236"/>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1" name="Oval 10">
            <a:extLst>
              <a:ext uri="{FF2B5EF4-FFF2-40B4-BE49-F238E27FC236}">
                <a16:creationId xmlns:a16="http://schemas.microsoft.com/office/drawing/2014/main" id="{1DD5FC27-1E5C-4F51-B9B6-A4E79AD5B7F2}"/>
              </a:ext>
            </a:extLst>
          </p:cNvPr>
          <p:cNvSpPr>
            <a:spLocks/>
          </p:cNvSpPr>
          <p:nvPr/>
        </p:nvSpPr>
        <p:spPr bwMode="auto">
          <a:xfrm>
            <a:off x="4790229" y="5974974"/>
            <a:ext cx="386591" cy="38669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2" name="Oval 10">
            <a:extLst>
              <a:ext uri="{FF2B5EF4-FFF2-40B4-BE49-F238E27FC236}">
                <a16:creationId xmlns:a16="http://schemas.microsoft.com/office/drawing/2014/main" id="{168B65CF-B492-41FE-BD7A-51A729963F99}"/>
              </a:ext>
            </a:extLst>
          </p:cNvPr>
          <p:cNvSpPr>
            <a:spLocks/>
          </p:cNvSpPr>
          <p:nvPr/>
        </p:nvSpPr>
        <p:spPr bwMode="auto">
          <a:xfrm>
            <a:off x="7515852" y="1999792"/>
            <a:ext cx="684904" cy="685085"/>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3" name="Oval 37">
            <a:extLst>
              <a:ext uri="{FF2B5EF4-FFF2-40B4-BE49-F238E27FC236}">
                <a16:creationId xmlns:a16="http://schemas.microsoft.com/office/drawing/2014/main" id="{C6135AFA-38B4-4BC0-BF94-3AC390DE4101}"/>
              </a:ext>
            </a:extLst>
          </p:cNvPr>
          <p:cNvSpPr>
            <a:spLocks/>
          </p:cNvSpPr>
          <p:nvPr/>
        </p:nvSpPr>
        <p:spPr bwMode="auto">
          <a:xfrm>
            <a:off x="6993306" y="1897069"/>
            <a:ext cx="1075959" cy="1076240"/>
          </a:xfrm>
          <a:prstGeom prst="ellipse">
            <a:avLst/>
          </a:prstGeom>
          <a:solidFill>
            <a:srgbClr val="1D6FA9"/>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4" name="Oval 46">
            <a:extLst>
              <a:ext uri="{FF2B5EF4-FFF2-40B4-BE49-F238E27FC236}">
                <a16:creationId xmlns:a16="http://schemas.microsoft.com/office/drawing/2014/main" id="{3F10AC3E-762B-4140-9C61-C1CA4D0C97A6}"/>
              </a:ext>
            </a:extLst>
          </p:cNvPr>
          <p:cNvSpPr>
            <a:spLocks/>
          </p:cNvSpPr>
          <p:nvPr/>
        </p:nvSpPr>
        <p:spPr bwMode="auto">
          <a:xfrm>
            <a:off x="6681823" y="2422264"/>
            <a:ext cx="447564" cy="447680"/>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pic>
        <p:nvPicPr>
          <p:cNvPr id="145" name="Imagen 144" descr="Imagen que contiene dibujo&#10;&#10;Descripción generada automáticamente">
            <a:extLst>
              <a:ext uri="{FF2B5EF4-FFF2-40B4-BE49-F238E27FC236}">
                <a16:creationId xmlns:a16="http://schemas.microsoft.com/office/drawing/2014/main" id="{66034DAD-6071-4FC9-BA80-E07E0E9D15A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221445" y="2080357"/>
            <a:ext cx="693041" cy="693041"/>
          </a:xfrm>
          <a:prstGeom prst="rect">
            <a:avLst/>
          </a:prstGeom>
        </p:spPr>
      </p:pic>
      <p:sp>
        <p:nvSpPr>
          <p:cNvPr id="146" name="Oval 10">
            <a:extLst>
              <a:ext uri="{FF2B5EF4-FFF2-40B4-BE49-F238E27FC236}">
                <a16:creationId xmlns:a16="http://schemas.microsoft.com/office/drawing/2014/main" id="{866BF95D-73F7-4E99-883C-A48DD9FFEDD1}"/>
              </a:ext>
            </a:extLst>
          </p:cNvPr>
          <p:cNvSpPr>
            <a:spLocks/>
          </p:cNvSpPr>
          <p:nvPr/>
        </p:nvSpPr>
        <p:spPr bwMode="auto">
          <a:xfrm>
            <a:off x="8116755" y="1758400"/>
            <a:ext cx="379428" cy="379528"/>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7" name="Oval 10">
            <a:extLst>
              <a:ext uri="{FF2B5EF4-FFF2-40B4-BE49-F238E27FC236}">
                <a16:creationId xmlns:a16="http://schemas.microsoft.com/office/drawing/2014/main" id="{9523BD9C-DADB-4E0B-A3EA-8AEFA35ACA9A}"/>
              </a:ext>
            </a:extLst>
          </p:cNvPr>
          <p:cNvSpPr>
            <a:spLocks/>
          </p:cNvSpPr>
          <p:nvPr/>
        </p:nvSpPr>
        <p:spPr bwMode="auto">
          <a:xfrm>
            <a:off x="8576655" y="1633348"/>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8" name="Oval 10">
            <a:extLst>
              <a:ext uri="{FF2B5EF4-FFF2-40B4-BE49-F238E27FC236}">
                <a16:creationId xmlns:a16="http://schemas.microsoft.com/office/drawing/2014/main" id="{A35A816E-6D3A-4646-9C5E-8FD0D22989D8}"/>
              </a:ext>
            </a:extLst>
          </p:cNvPr>
          <p:cNvSpPr>
            <a:spLocks/>
          </p:cNvSpPr>
          <p:nvPr/>
        </p:nvSpPr>
        <p:spPr bwMode="auto">
          <a:xfrm>
            <a:off x="8323475" y="2788854"/>
            <a:ext cx="386591" cy="38669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49" name="Oval 10">
            <a:extLst>
              <a:ext uri="{FF2B5EF4-FFF2-40B4-BE49-F238E27FC236}">
                <a16:creationId xmlns:a16="http://schemas.microsoft.com/office/drawing/2014/main" id="{C703DEF9-6D43-41B0-B6B6-22FE932AC3F4}"/>
              </a:ext>
            </a:extLst>
          </p:cNvPr>
          <p:cNvSpPr>
            <a:spLocks/>
          </p:cNvSpPr>
          <p:nvPr/>
        </p:nvSpPr>
        <p:spPr bwMode="auto">
          <a:xfrm>
            <a:off x="8814863" y="2773396"/>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0" name="Oval 10">
            <a:extLst>
              <a:ext uri="{FF2B5EF4-FFF2-40B4-BE49-F238E27FC236}">
                <a16:creationId xmlns:a16="http://schemas.microsoft.com/office/drawing/2014/main" id="{CA8EC854-7F44-400F-8760-BAC5CB48473B}"/>
              </a:ext>
            </a:extLst>
          </p:cNvPr>
          <p:cNvSpPr>
            <a:spLocks/>
          </p:cNvSpPr>
          <p:nvPr/>
        </p:nvSpPr>
        <p:spPr bwMode="auto">
          <a:xfrm>
            <a:off x="9198910" y="2776236"/>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1" name="Oval 10">
            <a:extLst>
              <a:ext uri="{FF2B5EF4-FFF2-40B4-BE49-F238E27FC236}">
                <a16:creationId xmlns:a16="http://schemas.microsoft.com/office/drawing/2014/main" id="{2578DFBE-DC55-4180-A05B-DA8BE990D827}"/>
              </a:ext>
            </a:extLst>
          </p:cNvPr>
          <p:cNvSpPr>
            <a:spLocks/>
          </p:cNvSpPr>
          <p:nvPr/>
        </p:nvSpPr>
        <p:spPr bwMode="auto">
          <a:xfrm>
            <a:off x="8494743" y="4005319"/>
            <a:ext cx="479199" cy="479325"/>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2" name="Oval 10">
            <a:extLst>
              <a:ext uri="{FF2B5EF4-FFF2-40B4-BE49-F238E27FC236}">
                <a16:creationId xmlns:a16="http://schemas.microsoft.com/office/drawing/2014/main" id="{3F2083C2-326B-4EA4-A7A9-DCE37CDD038D}"/>
              </a:ext>
            </a:extLst>
          </p:cNvPr>
          <p:cNvSpPr>
            <a:spLocks/>
          </p:cNvSpPr>
          <p:nvPr/>
        </p:nvSpPr>
        <p:spPr bwMode="auto">
          <a:xfrm>
            <a:off x="9118578" y="4069096"/>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3" name="Oval 10">
            <a:extLst>
              <a:ext uri="{FF2B5EF4-FFF2-40B4-BE49-F238E27FC236}">
                <a16:creationId xmlns:a16="http://schemas.microsoft.com/office/drawing/2014/main" id="{51E27F7C-2162-4C1F-BD45-7CA21C4C98AE}"/>
              </a:ext>
            </a:extLst>
          </p:cNvPr>
          <p:cNvSpPr>
            <a:spLocks/>
          </p:cNvSpPr>
          <p:nvPr/>
        </p:nvSpPr>
        <p:spPr bwMode="auto">
          <a:xfrm>
            <a:off x="9513757" y="4177601"/>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4" name="Oval 7">
            <a:extLst>
              <a:ext uri="{FF2B5EF4-FFF2-40B4-BE49-F238E27FC236}">
                <a16:creationId xmlns:a16="http://schemas.microsoft.com/office/drawing/2014/main" id="{8907CBEA-1136-428B-A65B-248C72EA6A7D}"/>
              </a:ext>
            </a:extLst>
          </p:cNvPr>
          <p:cNvSpPr>
            <a:spLocks/>
          </p:cNvSpPr>
          <p:nvPr/>
        </p:nvSpPr>
        <p:spPr bwMode="auto">
          <a:xfrm>
            <a:off x="7473606" y="5364500"/>
            <a:ext cx="610311" cy="61047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5" name="Oval 10">
            <a:extLst>
              <a:ext uri="{FF2B5EF4-FFF2-40B4-BE49-F238E27FC236}">
                <a16:creationId xmlns:a16="http://schemas.microsoft.com/office/drawing/2014/main" id="{F6922D2C-930B-4C9A-867F-CC9FF0797146}"/>
              </a:ext>
            </a:extLst>
          </p:cNvPr>
          <p:cNvSpPr>
            <a:spLocks/>
          </p:cNvSpPr>
          <p:nvPr/>
        </p:nvSpPr>
        <p:spPr bwMode="auto">
          <a:xfrm>
            <a:off x="8111335" y="5725383"/>
            <a:ext cx="250039" cy="250104"/>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6" name="Oval 10">
            <a:extLst>
              <a:ext uri="{FF2B5EF4-FFF2-40B4-BE49-F238E27FC236}">
                <a16:creationId xmlns:a16="http://schemas.microsoft.com/office/drawing/2014/main" id="{4C387471-A914-4859-96CA-C8F60033C974}"/>
              </a:ext>
            </a:extLst>
          </p:cNvPr>
          <p:cNvSpPr>
            <a:spLocks/>
          </p:cNvSpPr>
          <p:nvPr/>
        </p:nvSpPr>
        <p:spPr bwMode="auto">
          <a:xfrm>
            <a:off x="8528647" y="5792943"/>
            <a:ext cx="187367" cy="187416"/>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
        <p:nvSpPr>
          <p:cNvPr id="157" name="Rectángulo 156">
            <a:extLst>
              <a:ext uri="{FF2B5EF4-FFF2-40B4-BE49-F238E27FC236}">
                <a16:creationId xmlns:a16="http://schemas.microsoft.com/office/drawing/2014/main" id="{58BB9B0B-9218-4082-B23A-C8286961F4C1}"/>
              </a:ext>
            </a:extLst>
          </p:cNvPr>
          <p:cNvSpPr/>
          <p:nvPr/>
        </p:nvSpPr>
        <p:spPr>
          <a:xfrm>
            <a:off x="289402" y="1497912"/>
            <a:ext cx="60959" cy="984885"/>
          </a:xfrm>
          <a:prstGeom prst="rect">
            <a:avLst/>
          </a:prstGeom>
          <a:solidFill>
            <a:srgbClr val="16745A"/>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58" name="Rectángulo 157">
            <a:extLst>
              <a:ext uri="{FF2B5EF4-FFF2-40B4-BE49-F238E27FC236}">
                <a16:creationId xmlns:a16="http://schemas.microsoft.com/office/drawing/2014/main" id="{504187A7-3967-43B6-9ACC-8D66EE2366E0}"/>
              </a:ext>
            </a:extLst>
          </p:cNvPr>
          <p:cNvSpPr/>
          <p:nvPr/>
        </p:nvSpPr>
        <p:spPr>
          <a:xfrm>
            <a:off x="143941" y="3010471"/>
            <a:ext cx="60959" cy="907575"/>
          </a:xfrm>
          <a:prstGeom prst="rect">
            <a:avLst/>
          </a:prstGeom>
          <a:solidFill>
            <a:srgbClr val="4AAE93"/>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59" name="Rectángulo 158">
            <a:extLst>
              <a:ext uri="{FF2B5EF4-FFF2-40B4-BE49-F238E27FC236}">
                <a16:creationId xmlns:a16="http://schemas.microsoft.com/office/drawing/2014/main" id="{145BD689-D7F1-4977-8E78-0BCB1C77AF2C}"/>
              </a:ext>
            </a:extLst>
          </p:cNvPr>
          <p:cNvSpPr/>
          <p:nvPr/>
        </p:nvSpPr>
        <p:spPr>
          <a:xfrm>
            <a:off x="367722" y="4589948"/>
            <a:ext cx="60959" cy="752813"/>
          </a:xfrm>
          <a:prstGeom prst="rect">
            <a:avLst/>
          </a:prstGeom>
          <a:solidFill>
            <a:srgbClr val="5EBFD8"/>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0" name="Rectángulo 159">
            <a:extLst>
              <a:ext uri="{FF2B5EF4-FFF2-40B4-BE49-F238E27FC236}">
                <a16:creationId xmlns:a16="http://schemas.microsoft.com/office/drawing/2014/main" id="{2FDAB292-1470-4B19-8D3C-1C27B040F03B}"/>
              </a:ext>
            </a:extLst>
          </p:cNvPr>
          <p:cNvSpPr/>
          <p:nvPr/>
        </p:nvSpPr>
        <p:spPr>
          <a:xfrm>
            <a:off x="1423286" y="5792944"/>
            <a:ext cx="60959" cy="697627"/>
          </a:xfrm>
          <a:prstGeom prst="rect">
            <a:avLst/>
          </a:prstGeom>
          <a:solidFill>
            <a:srgbClr val="1D6FA9"/>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1" name="Rectángulo 160">
            <a:extLst>
              <a:ext uri="{FF2B5EF4-FFF2-40B4-BE49-F238E27FC236}">
                <a16:creationId xmlns:a16="http://schemas.microsoft.com/office/drawing/2014/main" id="{3B24ABDF-5DA6-4EF3-A351-84A5D15529BA}"/>
              </a:ext>
            </a:extLst>
          </p:cNvPr>
          <p:cNvSpPr/>
          <p:nvPr/>
        </p:nvSpPr>
        <p:spPr>
          <a:xfrm>
            <a:off x="11747570" y="1237940"/>
            <a:ext cx="60959" cy="984885"/>
          </a:xfrm>
          <a:prstGeom prst="rect">
            <a:avLst/>
          </a:prstGeom>
          <a:solidFill>
            <a:srgbClr val="16745A"/>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2" name="Rectángulo 161">
            <a:extLst>
              <a:ext uri="{FF2B5EF4-FFF2-40B4-BE49-F238E27FC236}">
                <a16:creationId xmlns:a16="http://schemas.microsoft.com/office/drawing/2014/main" id="{76A24D3A-CCEC-4413-9F28-B0FE5015CBD3}"/>
              </a:ext>
            </a:extLst>
          </p:cNvPr>
          <p:cNvSpPr/>
          <p:nvPr/>
        </p:nvSpPr>
        <p:spPr>
          <a:xfrm>
            <a:off x="12038222" y="2723995"/>
            <a:ext cx="60959" cy="1005133"/>
          </a:xfrm>
          <a:prstGeom prst="rect">
            <a:avLst/>
          </a:prstGeom>
          <a:solidFill>
            <a:srgbClr val="4AAE93"/>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3" name="Rectángulo 162">
            <a:extLst>
              <a:ext uri="{FF2B5EF4-FFF2-40B4-BE49-F238E27FC236}">
                <a16:creationId xmlns:a16="http://schemas.microsoft.com/office/drawing/2014/main" id="{732DBD7A-EE4C-43AF-BE04-944D718DB707}"/>
              </a:ext>
            </a:extLst>
          </p:cNvPr>
          <p:cNvSpPr/>
          <p:nvPr/>
        </p:nvSpPr>
        <p:spPr>
          <a:xfrm>
            <a:off x="12017023" y="4340268"/>
            <a:ext cx="60959" cy="752813"/>
          </a:xfrm>
          <a:prstGeom prst="rect">
            <a:avLst/>
          </a:prstGeom>
          <a:solidFill>
            <a:srgbClr val="5EBFD8"/>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4" name="Rectángulo 163">
            <a:extLst>
              <a:ext uri="{FF2B5EF4-FFF2-40B4-BE49-F238E27FC236}">
                <a16:creationId xmlns:a16="http://schemas.microsoft.com/office/drawing/2014/main" id="{77290828-CC21-4F92-8533-511B8986E672}"/>
              </a:ext>
            </a:extLst>
          </p:cNvPr>
          <p:cNvSpPr/>
          <p:nvPr/>
        </p:nvSpPr>
        <p:spPr>
          <a:xfrm>
            <a:off x="11420798" y="5587176"/>
            <a:ext cx="60959" cy="697627"/>
          </a:xfrm>
          <a:prstGeom prst="rect">
            <a:avLst/>
          </a:prstGeom>
          <a:solidFill>
            <a:srgbClr val="1D6FA9"/>
          </a:solidFill>
          <a:ln w="12700" cap="flat" cmpd="sng" algn="ctr">
            <a:noFill/>
            <a:prstDash val="solid"/>
            <a:miter lim="800000"/>
          </a:ln>
          <a:effectLst/>
        </p:spPr>
        <p:txBody>
          <a:bodyPr rtlCol="0" anchor="ctr"/>
          <a:lstStyle/>
          <a:p>
            <a:pPr algn="ctr" defTabSz="609570">
              <a:defRPr/>
            </a:pPr>
            <a:endParaRPr lang="es-US" sz="2400" kern="0" dirty="0">
              <a:solidFill>
                <a:prstClr val="white"/>
              </a:solidFill>
              <a:latin typeface="Calibri" panose="020F0502020204030204"/>
            </a:endParaRPr>
          </a:p>
        </p:txBody>
      </p:sp>
      <p:sp>
        <p:nvSpPr>
          <p:cNvPr id="165" name="Oval 10">
            <a:extLst>
              <a:ext uri="{FF2B5EF4-FFF2-40B4-BE49-F238E27FC236}">
                <a16:creationId xmlns:a16="http://schemas.microsoft.com/office/drawing/2014/main" id="{0ADF037A-2B47-454E-9DEB-B03DB252FFD1}"/>
              </a:ext>
            </a:extLst>
          </p:cNvPr>
          <p:cNvSpPr>
            <a:spLocks/>
          </p:cNvSpPr>
          <p:nvPr/>
        </p:nvSpPr>
        <p:spPr bwMode="auto">
          <a:xfrm>
            <a:off x="8826693" y="5870159"/>
            <a:ext cx="104784" cy="104812"/>
          </a:xfrm>
          <a:prstGeom prst="ellipse">
            <a:avLst/>
          </a:prstGeom>
          <a:solidFill>
            <a:sysClr val="window" lastClr="FFFFFF">
              <a:lumMod val="75000"/>
              <a:alpha val="39999"/>
            </a:sysClr>
          </a:solidFill>
          <a:ln w="25400">
            <a:solidFill>
              <a:sysClr val="windowText" lastClr="000000">
                <a:alpha val="0"/>
              </a:sysClr>
            </a:solidFill>
            <a:miter lim="800000"/>
            <a:headEnd/>
            <a:tailEnd/>
          </a:ln>
        </p:spPr>
        <p:txBody>
          <a:bodyPr lIns="0" tIns="0" rIns="0" bIns="0"/>
          <a:lstStyle/>
          <a:p>
            <a:pPr algn="ctr" defTabSz="609570">
              <a:defRPr/>
            </a:pPr>
            <a:endParaRPr lang="en-US" sz="1200" kern="0"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94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ángulo 43">
            <a:extLst>
              <a:ext uri="{FF2B5EF4-FFF2-40B4-BE49-F238E27FC236}">
                <a16:creationId xmlns:a16="http://schemas.microsoft.com/office/drawing/2014/main" id="{32CBE599-B21E-4A36-AD7C-B72A7DFAC339}"/>
              </a:ext>
            </a:extLst>
          </p:cNvPr>
          <p:cNvSpPr/>
          <p:nvPr/>
        </p:nvSpPr>
        <p:spPr>
          <a:xfrm>
            <a:off x="1" y="1652696"/>
            <a:ext cx="12192000" cy="520530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ES">
              <a:solidFill>
                <a:prstClr val="white"/>
              </a:solidFill>
              <a:latin typeface="Segoe UI" panose="020B0502040204020203" pitchFamily="34" charset="0"/>
              <a:cs typeface="Segoe UI" panose="020B0502040204020203" pitchFamily="34" charset="0"/>
            </a:endParaRPr>
          </a:p>
        </p:txBody>
      </p:sp>
      <p:cxnSp>
        <p:nvCxnSpPr>
          <p:cNvPr id="8" name="5 Conector recto">
            <a:extLst>
              <a:ext uri="{FF2B5EF4-FFF2-40B4-BE49-F238E27FC236}">
                <a16:creationId xmlns:a16="http://schemas.microsoft.com/office/drawing/2014/main" id="{31C725BD-07DE-4C26-A73F-3EB93069DF9F}"/>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10" name="17 Rectángulo">
            <a:extLst>
              <a:ext uri="{FF2B5EF4-FFF2-40B4-BE49-F238E27FC236}">
                <a16:creationId xmlns:a16="http://schemas.microsoft.com/office/drawing/2014/main" id="{ADC6EDB9-AAA5-4D03-AFA7-C2A712E2F7DE}"/>
              </a:ext>
            </a:extLst>
          </p:cNvPr>
          <p:cNvSpPr/>
          <p:nvPr/>
        </p:nvSpPr>
        <p:spPr>
          <a:xfrm>
            <a:off x="274321" y="198950"/>
            <a:ext cx="5649351" cy="615553"/>
          </a:xfrm>
          <a:prstGeom prst="rect">
            <a:avLst/>
          </a:prstGeom>
          <a:solidFill>
            <a:schemeClr val="bg1"/>
          </a:solidFill>
        </p:spPr>
        <p:txBody>
          <a:bodyPr wrap="square">
            <a:noAutofit/>
          </a:bodyPr>
          <a:lstStyle/>
          <a:p>
            <a:pPr defTabSz="609585"/>
            <a:r>
              <a:rPr lang="es-CO" sz="3200" b="1" dirty="0">
                <a:solidFill>
                  <a:srgbClr val="065381"/>
                </a:solidFill>
                <a:latin typeface="Segoe UI" panose="020B0502040204020203" pitchFamily="34" charset="0"/>
                <a:cs typeface="Segoe UI" pitchFamily="34" charset="0"/>
              </a:rPr>
              <a:t>Estrategia de intervención</a:t>
            </a:r>
          </a:p>
        </p:txBody>
      </p:sp>
      <p:sp>
        <p:nvSpPr>
          <p:cNvPr id="14" name="Google Shape;164;p15">
            <a:extLst>
              <a:ext uri="{FF2B5EF4-FFF2-40B4-BE49-F238E27FC236}">
                <a16:creationId xmlns:a16="http://schemas.microsoft.com/office/drawing/2014/main" id="{2FC1F8F9-45CF-405A-9336-F172C3F54F83}"/>
              </a:ext>
            </a:extLst>
          </p:cNvPr>
          <p:cNvSpPr txBox="1"/>
          <p:nvPr/>
        </p:nvSpPr>
        <p:spPr>
          <a:xfrm>
            <a:off x="2" y="4923991"/>
            <a:ext cx="2603924" cy="1169496"/>
          </a:xfrm>
          <a:prstGeom prst="rect">
            <a:avLst/>
          </a:prstGeom>
          <a:noFill/>
          <a:ln>
            <a:noFill/>
          </a:ln>
        </p:spPr>
        <p:txBody>
          <a:bodyPr spcFirstLastPara="1" wrap="square" lIns="121900" tIns="60933" rIns="121900" bIns="60933" anchor="t" anchorCtr="0">
            <a:spAutoFit/>
          </a:bodyPr>
          <a:lstStyle/>
          <a:p>
            <a:pPr algn="ctr" defTabSz="609585">
              <a:buClr>
                <a:prstClr val="black"/>
              </a:buClr>
              <a:buSzPts val="1300"/>
            </a:pPr>
            <a:r>
              <a:rPr lang="es-CO" sz="1600">
                <a:solidFill>
                  <a:prstClr val="black"/>
                </a:solidFill>
                <a:latin typeface="Segoe UI"/>
                <a:ea typeface="Open Sans"/>
                <a:cs typeface="Segoe UI"/>
                <a:sym typeface="Open Sans"/>
              </a:rPr>
              <a:t>Intervención efectiva con enfoque territorial</a:t>
            </a:r>
          </a:p>
          <a:p>
            <a:pPr algn="ctr" defTabSz="609585">
              <a:buClr>
                <a:prstClr val="black"/>
              </a:buClr>
              <a:buSzPts val="1300"/>
            </a:pPr>
            <a:r>
              <a:rPr lang="es-CO" sz="1200">
                <a:solidFill>
                  <a:prstClr val="black"/>
                </a:solidFill>
                <a:latin typeface="Segoe UI"/>
                <a:ea typeface="Open Sans"/>
                <a:cs typeface="Segoe UI"/>
                <a:sym typeface="Open Sans"/>
              </a:rPr>
              <a:t>(entender el territorio y sus necesidades, métodos directos e indirectos)</a:t>
            </a:r>
            <a:endParaRPr lang="es-CO" sz="1600">
              <a:solidFill>
                <a:prstClr val="black"/>
              </a:solidFill>
              <a:latin typeface="Segoe UI"/>
              <a:ea typeface="Open Sans"/>
              <a:cs typeface="Segoe UI"/>
              <a:sym typeface="Open Sans"/>
            </a:endParaRPr>
          </a:p>
        </p:txBody>
      </p:sp>
      <p:sp>
        <p:nvSpPr>
          <p:cNvPr id="16" name="Google Shape;172;p15">
            <a:extLst>
              <a:ext uri="{FF2B5EF4-FFF2-40B4-BE49-F238E27FC236}">
                <a16:creationId xmlns:a16="http://schemas.microsoft.com/office/drawing/2014/main" id="{30B202C3-9DB7-4488-9ABC-21DA77C1BA5F}"/>
              </a:ext>
            </a:extLst>
          </p:cNvPr>
          <p:cNvSpPr txBox="1"/>
          <p:nvPr/>
        </p:nvSpPr>
        <p:spPr>
          <a:xfrm>
            <a:off x="54916" y="4246173"/>
            <a:ext cx="2496000" cy="276999"/>
          </a:xfrm>
          <a:prstGeom prst="rect">
            <a:avLst/>
          </a:prstGeom>
          <a:noFill/>
          <a:ln>
            <a:noFill/>
          </a:ln>
        </p:spPr>
        <p:txBody>
          <a:bodyPr spcFirstLastPara="1" wrap="square" lIns="0" tIns="0" rIns="0" bIns="0" anchor="t" anchorCtr="0">
            <a:spAutoFit/>
          </a:bodyPr>
          <a:lstStyle/>
          <a:p>
            <a:pPr algn="ctr" defTabSz="609585">
              <a:buClr>
                <a:srgbClr val="231F20"/>
              </a:buClr>
              <a:buSzPts val="2000"/>
            </a:pPr>
            <a:r>
              <a:rPr lang="es-CO" b="1">
                <a:solidFill>
                  <a:srgbClr val="231F20"/>
                </a:solidFill>
                <a:latin typeface="Segoe UI" panose="020B0502040204020203" pitchFamily="34" charset="0"/>
                <a:ea typeface="Open Sans SemiBold"/>
                <a:cs typeface="Segoe UI" panose="020B0502040204020203" pitchFamily="34" charset="0"/>
                <a:sym typeface="Open Sans SemiBold"/>
              </a:rPr>
              <a:t>Métodos</a:t>
            </a:r>
            <a:endParaRPr lang="es-CO" sz="2100">
              <a:solidFill>
                <a:prstClr val="black"/>
              </a:solidFill>
              <a:latin typeface="Segoe UI" panose="020B0502040204020203" pitchFamily="34" charset="0"/>
              <a:cs typeface="Segoe UI" panose="020B0502040204020203" pitchFamily="34" charset="0"/>
            </a:endParaRPr>
          </a:p>
        </p:txBody>
      </p:sp>
      <p:sp>
        <p:nvSpPr>
          <p:cNvPr id="18" name="Google Shape;173;p15">
            <a:extLst>
              <a:ext uri="{FF2B5EF4-FFF2-40B4-BE49-F238E27FC236}">
                <a16:creationId xmlns:a16="http://schemas.microsoft.com/office/drawing/2014/main" id="{5672DE50-5C12-4025-8311-0E3097A317C7}"/>
              </a:ext>
            </a:extLst>
          </p:cNvPr>
          <p:cNvSpPr txBox="1"/>
          <p:nvPr/>
        </p:nvSpPr>
        <p:spPr>
          <a:xfrm>
            <a:off x="3193327" y="4246173"/>
            <a:ext cx="2496000" cy="276999"/>
          </a:xfrm>
          <a:prstGeom prst="rect">
            <a:avLst/>
          </a:prstGeom>
          <a:noFill/>
          <a:ln>
            <a:noFill/>
          </a:ln>
        </p:spPr>
        <p:txBody>
          <a:bodyPr spcFirstLastPara="1" wrap="square" lIns="0" tIns="0" rIns="0" bIns="0" anchor="t" anchorCtr="0">
            <a:spAutoFit/>
          </a:bodyPr>
          <a:lstStyle/>
          <a:p>
            <a:pPr algn="ctr" defTabSz="609585">
              <a:buClr>
                <a:srgbClr val="231F20"/>
              </a:buClr>
              <a:buSzPts val="2000"/>
            </a:pPr>
            <a:r>
              <a:rPr lang="es-CO" b="1">
                <a:solidFill>
                  <a:srgbClr val="231F20"/>
                </a:solidFill>
                <a:latin typeface="Segoe UI" panose="020B0502040204020203" pitchFamily="34" charset="0"/>
                <a:ea typeface="Open Sans SemiBold"/>
                <a:cs typeface="Segoe UI" panose="020B0502040204020203" pitchFamily="34" charset="0"/>
                <a:sym typeface="Open Sans SemiBold"/>
              </a:rPr>
              <a:t>Insumos</a:t>
            </a:r>
            <a:endParaRPr lang="es-CO" sz="2100">
              <a:solidFill>
                <a:prstClr val="black"/>
              </a:solidFill>
              <a:latin typeface="Segoe UI" panose="020B0502040204020203" pitchFamily="34" charset="0"/>
              <a:cs typeface="Segoe UI" panose="020B0502040204020203" pitchFamily="34" charset="0"/>
            </a:endParaRPr>
          </a:p>
        </p:txBody>
      </p:sp>
      <p:sp>
        <p:nvSpPr>
          <p:cNvPr id="20" name="Google Shape;174;p15">
            <a:extLst>
              <a:ext uri="{FF2B5EF4-FFF2-40B4-BE49-F238E27FC236}">
                <a16:creationId xmlns:a16="http://schemas.microsoft.com/office/drawing/2014/main" id="{CB406A3D-55C6-48E8-9697-BBBB913CA232}"/>
              </a:ext>
            </a:extLst>
          </p:cNvPr>
          <p:cNvSpPr txBox="1"/>
          <p:nvPr/>
        </p:nvSpPr>
        <p:spPr>
          <a:xfrm>
            <a:off x="6331737" y="4246173"/>
            <a:ext cx="2496000" cy="276999"/>
          </a:xfrm>
          <a:prstGeom prst="rect">
            <a:avLst/>
          </a:prstGeom>
          <a:noFill/>
          <a:ln>
            <a:noFill/>
          </a:ln>
        </p:spPr>
        <p:txBody>
          <a:bodyPr spcFirstLastPara="1" wrap="square" lIns="0" tIns="0" rIns="0" bIns="0" anchor="t" anchorCtr="0">
            <a:spAutoFit/>
          </a:bodyPr>
          <a:lstStyle/>
          <a:p>
            <a:pPr algn="ctr" defTabSz="609585">
              <a:buClr>
                <a:srgbClr val="231F20"/>
              </a:buClr>
              <a:buSzPts val="2000"/>
            </a:pPr>
            <a:r>
              <a:rPr lang="es-CO" b="1">
                <a:solidFill>
                  <a:srgbClr val="231F20"/>
                </a:solidFill>
                <a:latin typeface="Segoe UI" panose="020B0502040204020203" pitchFamily="34" charset="0"/>
                <a:ea typeface="Open Sans SemiBold"/>
                <a:cs typeface="Segoe UI" panose="020B0502040204020203" pitchFamily="34" charset="0"/>
                <a:sym typeface="Open Sans SemiBold"/>
              </a:rPr>
              <a:t>Herramientas</a:t>
            </a:r>
            <a:endParaRPr lang="es-CO" sz="2100">
              <a:solidFill>
                <a:prstClr val="black"/>
              </a:solidFill>
              <a:latin typeface="Segoe UI" panose="020B0502040204020203" pitchFamily="34" charset="0"/>
              <a:cs typeface="Segoe UI" panose="020B0502040204020203" pitchFamily="34" charset="0"/>
            </a:endParaRPr>
          </a:p>
        </p:txBody>
      </p:sp>
      <p:sp>
        <p:nvSpPr>
          <p:cNvPr id="22" name="Google Shape;191;p15">
            <a:extLst>
              <a:ext uri="{FF2B5EF4-FFF2-40B4-BE49-F238E27FC236}">
                <a16:creationId xmlns:a16="http://schemas.microsoft.com/office/drawing/2014/main" id="{B1E270EC-503D-4B6F-B2EA-F0D7B653C916}"/>
              </a:ext>
            </a:extLst>
          </p:cNvPr>
          <p:cNvSpPr txBox="1"/>
          <p:nvPr/>
        </p:nvSpPr>
        <p:spPr>
          <a:xfrm>
            <a:off x="2939171" y="4974068"/>
            <a:ext cx="2984500" cy="1046386"/>
          </a:xfrm>
          <a:prstGeom prst="rect">
            <a:avLst/>
          </a:prstGeom>
          <a:noFill/>
          <a:ln>
            <a:noFill/>
          </a:ln>
        </p:spPr>
        <p:txBody>
          <a:bodyPr spcFirstLastPara="1" wrap="square" lIns="121900" tIns="60933" rIns="121900" bIns="60933" anchor="t" anchorCtr="0">
            <a:spAutoFit/>
          </a:bodyPr>
          <a:lstStyle/>
          <a:p>
            <a:pPr algn="ctr" defTabSz="609585">
              <a:buClr>
                <a:prstClr val="black"/>
              </a:buClr>
              <a:buSzPts val="1300"/>
            </a:pPr>
            <a:r>
              <a:rPr lang="es-CO" sz="1600">
                <a:solidFill>
                  <a:prstClr val="black"/>
                </a:solidFill>
                <a:latin typeface="Segoe UI"/>
                <a:ea typeface="Open Sans"/>
                <a:cs typeface="Segoe UI"/>
                <a:sym typeface="Open Sans"/>
              </a:rPr>
              <a:t>Fuentes alternas de información, Registros administrativos</a:t>
            </a:r>
          </a:p>
          <a:p>
            <a:pPr algn="ctr" defTabSz="609585">
              <a:buClr>
                <a:prstClr val="black"/>
              </a:buClr>
              <a:buSzPts val="1300"/>
            </a:pPr>
            <a:r>
              <a:rPr lang="es-CO" sz="1200">
                <a:solidFill>
                  <a:prstClr val="black"/>
                </a:solidFill>
                <a:latin typeface="Segoe UI"/>
                <a:cs typeface="Segoe UI"/>
              </a:rPr>
              <a:t>(Cubrimiento del rezago institucional)</a:t>
            </a:r>
          </a:p>
        </p:txBody>
      </p:sp>
      <p:sp>
        <p:nvSpPr>
          <p:cNvPr id="24" name="Google Shape;192;p15">
            <a:extLst>
              <a:ext uri="{FF2B5EF4-FFF2-40B4-BE49-F238E27FC236}">
                <a16:creationId xmlns:a16="http://schemas.microsoft.com/office/drawing/2014/main" id="{A6FBB713-746F-4E80-BAD9-ED9500E603B4}"/>
              </a:ext>
            </a:extLst>
          </p:cNvPr>
          <p:cNvSpPr txBox="1"/>
          <p:nvPr/>
        </p:nvSpPr>
        <p:spPr>
          <a:xfrm>
            <a:off x="6141983" y="4974069"/>
            <a:ext cx="2875508" cy="800165"/>
          </a:xfrm>
          <a:prstGeom prst="rect">
            <a:avLst/>
          </a:prstGeom>
          <a:noFill/>
          <a:ln>
            <a:noFill/>
          </a:ln>
        </p:spPr>
        <p:txBody>
          <a:bodyPr spcFirstLastPara="1" wrap="square" lIns="121900" tIns="60933" rIns="121900" bIns="60933" anchor="t" anchorCtr="0">
            <a:spAutoFit/>
          </a:bodyPr>
          <a:lstStyle/>
          <a:p>
            <a:pPr algn="ctr" defTabSz="609585">
              <a:buClr>
                <a:prstClr val="black"/>
              </a:buClr>
              <a:buSzPts val="1300"/>
            </a:pPr>
            <a:r>
              <a:rPr lang="es-CO" sz="1600">
                <a:solidFill>
                  <a:prstClr val="black"/>
                </a:solidFill>
                <a:latin typeface="Segoe UI" panose="020B0502040204020203" pitchFamily="34" charset="0"/>
                <a:ea typeface="Open Sans"/>
                <a:cs typeface="Segoe UI" panose="020B0502040204020203" pitchFamily="34" charset="0"/>
                <a:sym typeface="Open Sans"/>
              </a:rPr>
              <a:t>Usar lo mejor de la tecnología disponible</a:t>
            </a:r>
          </a:p>
          <a:p>
            <a:pPr algn="ctr" defTabSz="609585">
              <a:buClr>
                <a:prstClr val="black"/>
              </a:buClr>
              <a:buSzPts val="1300"/>
            </a:pPr>
            <a:r>
              <a:rPr lang="es-CO" sz="1200">
                <a:solidFill>
                  <a:prstClr val="black"/>
                </a:solidFill>
                <a:latin typeface="Segoe UI" panose="020B0502040204020203" pitchFamily="34" charset="0"/>
                <a:ea typeface="Open Sans"/>
                <a:cs typeface="Segoe UI" panose="020B0502040204020203" pitchFamily="34" charset="0"/>
                <a:sym typeface="Open Sans"/>
              </a:rPr>
              <a:t>(Economías de escala)</a:t>
            </a:r>
            <a:endParaRPr lang="es-CO" sz="1400">
              <a:solidFill>
                <a:prstClr val="black"/>
              </a:solidFill>
              <a:latin typeface="Segoe UI"/>
              <a:cs typeface="Segoe UI"/>
            </a:endParaRPr>
          </a:p>
        </p:txBody>
      </p:sp>
      <p:sp>
        <p:nvSpPr>
          <p:cNvPr id="32" name="Google Shape;174;p15">
            <a:extLst>
              <a:ext uri="{FF2B5EF4-FFF2-40B4-BE49-F238E27FC236}">
                <a16:creationId xmlns:a16="http://schemas.microsoft.com/office/drawing/2014/main" id="{52BCF453-4F6C-422C-80F4-5CFE4C659774}"/>
              </a:ext>
            </a:extLst>
          </p:cNvPr>
          <p:cNvSpPr txBox="1"/>
          <p:nvPr/>
        </p:nvSpPr>
        <p:spPr>
          <a:xfrm>
            <a:off x="9470148" y="4246173"/>
            <a:ext cx="2496000" cy="276999"/>
          </a:xfrm>
          <a:prstGeom prst="rect">
            <a:avLst/>
          </a:prstGeom>
          <a:noFill/>
          <a:ln>
            <a:noFill/>
          </a:ln>
        </p:spPr>
        <p:txBody>
          <a:bodyPr spcFirstLastPara="1" wrap="square" lIns="0" tIns="0" rIns="0" bIns="0" anchor="t" anchorCtr="0">
            <a:spAutoFit/>
          </a:bodyPr>
          <a:lstStyle/>
          <a:p>
            <a:pPr algn="ctr" defTabSz="609585">
              <a:buClr>
                <a:srgbClr val="231F20"/>
              </a:buClr>
              <a:buSzPts val="2000"/>
            </a:pPr>
            <a:r>
              <a:rPr lang="es-CO" b="1">
                <a:solidFill>
                  <a:srgbClr val="231F20"/>
                </a:solidFill>
                <a:latin typeface="Segoe UI" panose="020B0502040204020203" pitchFamily="34" charset="0"/>
                <a:ea typeface="Open Sans SemiBold"/>
                <a:cs typeface="Segoe UI" panose="020B0502040204020203" pitchFamily="34" charset="0"/>
                <a:sym typeface="Open Sans SemiBold"/>
              </a:rPr>
              <a:t>Personas</a:t>
            </a:r>
            <a:endParaRPr lang="es-CO" sz="2100">
              <a:solidFill>
                <a:prstClr val="black"/>
              </a:solidFill>
              <a:latin typeface="Segoe UI" panose="020B0502040204020203" pitchFamily="34" charset="0"/>
              <a:cs typeface="Segoe UI" panose="020B0502040204020203" pitchFamily="34" charset="0"/>
            </a:endParaRPr>
          </a:p>
        </p:txBody>
      </p:sp>
      <p:sp>
        <p:nvSpPr>
          <p:cNvPr id="34" name="Google Shape;191;p15">
            <a:extLst>
              <a:ext uri="{FF2B5EF4-FFF2-40B4-BE49-F238E27FC236}">
                <a16:creationId xmlns:a16="http://schemas.microsoft.com/office/drawing/2014/main" id="{7A843C48-7511-416F-9039-B474C72CD729}"/>
              </a:ext>
            </a:extLst>
          </p:cNvPr>
          <p:cNvSpPr txBox="1"/>
          <p:nvPr/>
        </p:nvSpPr>
        <p:spPr>
          <a:xfrm>
            <a:off x="9225899" y="4923988"/>
            <a:ext cx="2984500" cy="861720"/>
          </a:xfrm>
          <a:prstGeom prst="rect">
            <a:avLst/>
          </a:prstGeom>
          <a:noFill/>
          <a:ln>
            <a:noFill/>
          </a:ln>
        </p:spPr>
        <p:txBody>
          <a:bodyPr spcFirstLastPara="1" wrap="square" lIns="121900" tIns="60933" rIns="121900" bIns="60933" anchor="t" anchorCtr="0">
            <a:spAutoFit/>
          </a:bodyPr>
          <a:lstStyle/>
          <a:p>
            <a:pPr algn="ctr" defTabSz="609585">
              <a:buClr>
                <a:prstClr val="black"/>
              </a:buClr>
              <a:buSzPts val="1300"/>
            </a:pPr>
            <a:r>
              <a:rPr lang="es-CO" sz="1600">
                <a:solidFill>
                  <a:prstClr val="black"/>
                </a:solidFill>
                <a:latin typeface="Segoe UI"/>
                <a:ea typeface="Open Sans"/>
                <a:cs typeface="Segoe UI"/>
                <a:sym typeface="Open Sans"/>
              </a:rPr>
              <a:t>Esquemas colaborativos / declarativos, acompañamiento y participación permanente</a:t>
            </a:r>
            <a:endParaRPr lang="es-CO" sz="1600">
              <a:solidFill>
                <a:prstClr val="black"/>
              </a:solidFill>
              <a:latin typeface="Segoe UI"/>
              <a:cs typeface="Segoe UI"/>
            </a:endParaRPr>
          </a:p>
        </p:txBody>
      </p:sp>
      <p:sp>
        <p:nvSpPr>
          <p:cNvPr id="42" name="Google Shape;168;p15">
            <a:extLst>
              <a:ext uri="{FF2B5EF4-FFF2-40B4-BE49-F238E27FC236}">
                <a16:creationId xmlns:a16="http://schemas.microsoft.com/office/drawing/2014/main" id="{917862A7-90F5-4A53-91F3-4208C5C2DC6A}"/>
              </a:ext>
            </a:extLst>
          </p:cNvPr>
          <p:cNvSpPr/>
          <p:nvPr/>
        </p:nvSpPr>
        <p:spPr>
          <a:xfrm>
            <a:off x="9718025" y="2669057"/>
            <a:ext cx="2000249" cy="1009649"/>
          </a:xfrm>
          <a:custGeom>
            <a:avLst/>
            <a:gdLst/>
            <a:ahLst/>
            <a:cxnLst/>
            <a:rect l="l" t="t" r="r" b="b"/>
            <a:pathLst>
              <a:path w="396" h="200" extrusionOk="0">
                <a:moveTo>
                  <a:pt x="202" y="200"/>
                </a:moveTo>
                <a:cubicBezTo>
                  <a:pt x="179" y="200"/>
                  <a:pt x="160" y="199"/>
                  <a:pt x="141" y="194"/>
                </a:cubicBezTo>
                <a:cubicBezTo>
                  <a:pt x="134" y="193"/>
                  <a:pt x="128" y="191"/>
                  <a:pt x="123" y="189"/>
                </a:cubicBezTo>
                <a:cubicBezTo>
                  <a:pt x="112" y="183"/>
                  <a:pt x="109" y="176"/>
                  <a:pt x="108" y="171"/>
                </a:cubicBezTo>
                <a:cubicBezTo>
                  <a:pt x="106" y="164"/>
                  <a:pt x="109" y="157"/>
                  <a:pt x="115" y="151"/>
                </a:cubicBezTo>
                <a:cubicBezTo>
                  <a:pt x="124" y="142"/>
                  <a:pt x="135" y="135"/>
                  <a:pt x="150" y="128"/>
                </a:cubicBezTo>
                <a:cubicBezTo>
                  <a:pt x="155" y="126"/>
                  <a:pt x="159" y="124"/>
                  <a:pt x="164" y="122"/>
                </a:cubicBezTo>
                <a:cubicBezTo>
                  <a:pt x="167" y="121"/>
                  <a:pt x="167" y="121"/>
                  <a:pt x="167" y="121"/>
                </a:cubicBezTo>
                <a:cubicBezTo>
                  <a:pt x="171" y="119"/>
                  <a:pt x="173" y="117"/>
                  <a:pt x="174" y="114"/>
                </a:cubicBezTo>
                <a:cubicBezTo>
                  <a:pt x="174" y="112"/>
                  <a:pt x="173" y="109"/>
                  <a:pt x="171" y="107"/>
                </a:cubicBezTo>
                <a:cubicBezTo>
                  <a:pt x="155" y="91"/>
                  <a:pt x="148" y="71"/>
                  <a:pt x="148" y="46"/>
                </a:cubicBezTo>
                <a:cubicBezTo>
                  <a:pt x="149" y="23"/>
                  <a:pt x="162" y="8"/>
                  <a:pt x="187" y="2"/>
                </a:cubicBezTo>
                <a:cubicBezTo>
                  <a:pt x="192" y="1"/>
                  <a:pt x="197" y="0"/>
                  <a:pt x="202" y="0"/>
                </a:cubicBezTo>
                <a:cubicBezTo>
                  <a:pt x="207" y="0"/>
                  <a:pt x="211" y="1"/>
                  <a:pt x="216" y="2"/>
                </a:cubicBezTo>
                <a:cubicBezTo>
                  <a:pt x="241" y="8"/>
                  <a:pt x="254" y="23"/>
                  <a:pt x="255" y="46"/>
                </a:cubicBezTo>
                <a:cubicBezTo>
                  <a:pt x="256" y="71"/>
                  <a:pt x="248" y="91"/>
                  <a:pt x="233" y="107"/>
                </a:cubicBezTo>
                <a:cubicBezTo>
                  <a:pt x="230" y="109"/>
                  <a:pt x="229" y="112"/>
                  <a:pt x="230" y="114"/>
                </a:cubicBezTo>
                <a:cubicBezTo>
                  <a:pt x="230" y="117"/>
                  <a:pt x="233" y="119"/>
                  <a:pt x="236" y="121"/>
                </a:cubicBezTo>
                <a:cubicBezTo>
                  <a:pt x="240" y="122"/>
                  <a:pt x="240" y="122"/>
                  <a:pt x="240" y="122"/>
                </a:cubicBezTo>
                <a:cubicBezTo>
                  <a:pt x="244" y="124"/>
                  <a:pt x="249" y="126"/>
                  <a:pt x="253" y="128"/>
                </a:cubicBezTo>
                <a:cubicBezTo>
                  <a:pt x="269" y="135"/>
                  <a:pt x="280" y="142"/>
                  <a:pt x="289" y="151"/>
                </a:cubicBezTo>
                <a:cubicBezTo>
                  <a:pt x="294" y="156"/>
                  <a:pt x="296" y="164"/>
                  <a:pt x="295" y="171"/>
                </a:cubicBezTo>
                <a:cubicBezTo>
                  <a:pt x="293" y="178"/>
                  <a:pt x="288" y="185"/>
                  <a:pt x="280" y="189"/>
                </a:cubicBezTo>
                <a:cubicBezTo>
                  <a:pt x="280" y="189"/>
                  <a:pt x="280" y="189"/>
                  <a:pt x="280" y="189"/>
                </a:cubicBezTo>
                <a:cubicBezTo>
                  <a:pt x="275" y="191"/>
                  <a:pt x="269" y="193"/>
                  <a:pt x="263" y="194"/>
                </a:cubicBezTo>
                <a:cubicBezTo>
                  <a:pt x="244" y="199"/>
                  <a:pt x="225" y="200"/>
                  <a:pt x="202" y="200"/>
                </a:cubicBezTo>
                <a:close/>
                <a:moveTo>
                  <a:pt x="202" y="11"/>
                </a:moveTo>
                <a:cubicBezTo>
                  <a:pt x="198" y="11"/>
                  <a:pt x="194" y="11"/>
                  <a:pt x="190" y="12"/>
                </a:cubicBezTo>
                <a:cubicBezTo>
                  <a:pt x="170" y="17"/>
                  <a:pt x="160" y="28"/>
                  <a:pt x="159" y="47"/>
                </a:cubicBezTo>
                <a:cubicBezTo>
                  <a:pt x="159" y="68"/>
                  <a:pt x="165" y="85"/>
                  <a:pt x="179" y="99"/>
                </a:cubicBezTo>
                <a:cubicBezTo>
                  <a:pt x="184" y="104"/>
                  <a:pt x="186" y="110"/>
                  <a:pt x="184" y="116"/>
                </a:cubicBezTo>
                <a:cubicBezTo>
                  <a:pt x="183" y="123"/>
                  <a:pt x="178" y="128"/>
                  <a:pt x="171" y="131"/>
                </a:cubicBezTo>
                <a:cubicBezTo>
                  <a:pt x="168" y="132"/>
                  <a:pt x="168" y="132"/>
                  <a:pt x="168" y="132"/>
                </a:cubicBezTo>
                <a:cubicBezTo>
                  <a:pt x="163" y="134"/>
                  <a:pt x="159" y="136"/>
                  <a:pt x="155" y="137"/>
                </a:cubicBezTo>
                <a:cubicBezTo>
                  <a:pt x="140" y="144"/>
                  <a:pt x="130" y="151"/>
                  <a:pt x="123" y="159"/>
                </a:cubicBezTo>
                <a:cubicBezTo>
                  <a:pt x="119" y="162"/>
                  <a:pt x="118" y="165"/>
                  <a:pt x="118" y="169"/>
                </a:cubicBezTo>
                <a:cubicBezTo>
                  <a:pt x="119" y="173"/>
                  <a:pt x="122" y="176"/>
                  <a:pt x="128" y="179"/>
                </a:cubicBezTo>
                <a:cubicBezTo>
                  <a:pt x="132" y="181"/>
                  <a:pt x="138" y="183"/>
                  <a:pt x="143" y="184"/>
                </a:cubicBezTo>
                <a:cubicBezTo>
                  <a:pt x="161" y="188"/>
                  <a:pt x="180" y="189"/>
                  <a:pt x="202" y="189"/>
                </a:cubicBezTo>
                <a:cubicBezTo>
                  <a:pt x="224" y="189"/>
                  <a:pt x="242" y="188"/>
                  <a:pt x="260" y="184"/>
                </a:cubicBezTo>
                <a:cubicBezTo>
                  <a:pt x="266" y="183"/>
                  <a:pt x="271" y="181"/>
                  <a:pt x="276" y="179"/>
                </a:cubicBezTo>
                <a:cubicBezTo>
                  <a:pt x="280" y="176"/>
                  <a:pt x="283" y="173"/>
                  <a:pt x="284" y="169"/>
                </a:cubicBezTo>
                <a:cubicBezTo>
                  <a:pt x="285" y="165"/>
                  <a:pt x="283" y="161"/>
                  <a:pt x="281" y="159"/>
                </a:cubicBezTo>
                <a:cubicBezTo>
                  <a:pt x="273" y="151"/>
                  <a:pt x="263" y="144"/>
                  <a:pt x="249" y="137"/>
                </a:cubicBezTo>
                <a:cubicBezTo>
                  <a:pt x="245" y="136"/>
                  <a:pt x="240" y="134"/>
                  <a:pt x="236" y="132"/>
                </a:cubicBezTo>
                <a:cubicBezTo>
                  <a:pt x="232" y="131"/>
                  <a:pt x="232" y="131"/>
                  <a:pt x="232" y="131"/>
                </a:cubicBezTo>
                <a:cubicBezTo>
                  <a:pt x="225" y="128"/>
                  <a:pt x="220" y="123"/>
                  <a:pt x="219" y="116"/>
                </a:cubicBezTo>
                <a:cubicBezTo>
                  <a:pt x="218" y="110"/>
                  <a:pt x="220" y="104"/>
                  <a:pt x="225" y="99"/>
                </a:cubicBezTo>
                <a:cubicBezTo>
                  <a:pt x="239" y="86"/>
                  <a:pt x="245" y="68"/>
                  <a:pt x="244" y="47"/>
                </a:cubicBezTo>
                <a:cubicBezTo>
                  <a:pt x="244" y="28"/>
                  <a:pt x="234" y="17"/>
                  <a:pt x="214" y="12"/>
                </a:cubicBezTo>
                <a:cubicBezTo>
                  <a:pt x="210" y="11"/>
                  <a:pt x="206" y="11"/>
                  <a:pt x="202" y="11"/>
                </a:cubicBezTo>
                <a:close/>
                <a:moveTo>
                  <a:pt x="278" y="184"/>
                </a:moveTo>
                <a:cubicBezTo>
                  <a:pt x="278" y="184"/>
                  <a:pt x="278" y="184"/>
                  <a:pt x="278" y="184"/>
                </a:cubicBezTo>
                <a:close/>
                <a:moveTo>
                  <a:pt x="329" y="200"/>
                </a:moveTo>
                <a:cubicBezTo>
                  <a:pt x="325" y="200"/>
                  <a:pt x="325" y="200"/>
                  <a:pt x="325" y="200"/>
                </a:cubicBezTo>
                <a:cubicBezTo>
                  <a:pt x="314" y="200"/>
                  <a:pt x="311" y="200"/>
                  <a:pt x="299" y="199"/>
                </a:cubicBezTo>
                <a:cubicBezTo>
                  <a:pt x="296" y="198"/>
                  <a:pt x="294" y="195"/>
                  <a:pt x="295" y="192"/>
                </a:cubicBezTo>
                <a:cubicBezTo>
                  <a:pt x="295" y="189"/>
                  <a:pt x="298" y="187"/>
                  <a:pt x="301" y="188"/>
                </a:cubicBezTo>
                <a:cubicBezTo>
                  <a:pt x="311" y="189"/>
                  <a:pt x="315" y="189"/>
                  <a:pt x="325" y="189"/>
                </a:cubicBezTo>
                <a:cubicBezTo>
                  <a:pt x="329" y="189"/>
                  <a:pt x="329" y="189"/>
                  <a:pt x="329" y="189"/>
                </a:cubicBezTo>
                <a:cubicBezTo>
                  <a:pt x="344" y="189"/>
                  <a:pt x="357" y="188"/>
                  <a:pt x="369" y="186"/>
                </a:cubicBezTo>
                <a:cubicBezTo>
                  <a:pt x="373" y="185"/>
                  <a:pt x="376" y="183"/>
                  <a:pt x="379" y="182"/>
                </a:cubicBezTo>
                <a:cubicBezTo>
                  <a:pt x="382" y="181"/>
                  <a:pt x="384" y="179"/>
                  <a:pt x="384" y="177"/>
                </a:cubicBezTo>
                <a:cubicBezTo>
                  <a:pt x="384" y="174"/>
                  <a:pt x="384" y="172"/>
                  <a:pt x="382" y="171"/>
                </a:cubicBezTo>
                <a:cubicBezTo>
                  <a:pt x="377" y="165"/>
                  <a:pt x="370" y="161"/>
                  <a:pt x="361" y="156"/>
                </a:cubicBezTo>
                <a:cubicBezTo>
                  <a:pt x="358" y="155"/>
                  <a:pt x="355" y="154"/>
                  <a:pt x="351" y="153"/>
                </a:cubicBezTo>
                <a:cubicBezTo>
                  <a:pt x="349" y="152"/>
                  <a:pt x="349" y="152"/>
                  <a:pt x="349" y="152"/>
                </a:cubicBezTo>
                <a:cubicBezTo>
                  <a:pt x="344" y="150"/>
                  <a:pt x="340" y="145"/>
                  <a:pt x="339" y="140"/>
                </a:cubicBezTo>
                <a:cubicBezTo>
                  <a:pt x="338" y="136"/>
                  <a:pt x="340" y="131"/>
                  <a:pt x="343" y="127"/>
                </a:cubicBezTo>
                <a:cubicBezTo>
                  <a:pt x="353" y="118"/>
                  <a:pt x="357" y="106"/>
                  <a:pt x="356" y="92"/>
                </a:cubicBezTo>
                <a:cubicBezTo>
                  <a:pt x="356" y="80"/>
                  <a:pt x="350" y="73"/>
                  <a:pt x="336" y="69"/>
                </a:cubicBezTo>
                <a:cubicBezTo>
                  <a:pt x="334" y="69"/>
                  <a:pt x="331" y="68"/>
                  <a:pt x="328" y="68"/>
                </a:cubicBezTo>
                <a:cubicBezTo>
                  <a:pt x="326" y="68"/>
                  <a:pt x="323" y="69"/>
                  <a:pt x="321" y="69"/>
                </a:cubicBezTo>
                <a:cubicBezTo>
                  <a:pt x="307" y="73"/>
                  <a:pt x="301" y="80"/>
                  <a:pt x="301" y="92"/>
                </a:cubicBezTo>
                <a:cubicBezTo>
                  <a:pt x="300" y="106"/>
                  <a:pt x="304" y="118"/>
                  <a:pt x="314" y="127"/>
                </a:cubicBezTo>
                <a:cubicBezTo>
                  <a:pt x="318" y="131"/>
                  <a:pt x="320" y="136"/>
                  <a:pt x="319" y="141"/>
                </a:cubicBezTo>
                <a:cubicBezTo>
                  <a:pt x="318" y="145"/>
                  <a:pt x="315" y="149"/>
                  <a:pt x="310" y="151"/>
                </a:cubicBezTo>
                <a:cubicBezTo>
                  <a:pt x="309" y="151"/>
                  <a:pt x="309" y="151"/>
                  <a:pt x="309" y="151"/>
                </a:cubicBezTo>
                <a:cubicBezTo>
                  <a:pt x="306" y="152"/>
                  <a:pt x="303" y="151"/>
                  <a:pt x="302" y="148"/>
                </a:cubicBezTo>
                <a:cubicBezTo>
                  <a:pt x="301" y="145"/>
                  <a:pt x="302" y="142"/>
                  <a:pt x="305" y="141"/>
                </a:cubicBezTo>
                <a:cubicBezTo>
                  <a:pt x="306" y="141"/>
                  <a:pt x="306" y="141"/>
                  <a:pt x="306" y="141"/>
                </a:cubicBezTo>
                <a:cubicBezTo>
                  <a:pt x="307" y="140"/>
                  <a:pt x="308" y="139"/>
                  <a:pt x="308" y="139"/>
                </a:cubicBezTo>
                <a:cubicBezTo>
                  <a:pt x="308" y="138"/>
                  <a:pt x="308" y="137"/>
                  <a:pt x="306" y="135"/>
                </a:cubicBezTo>
                <a:cubicBezTo>
                  <a:pt x="295" y="123"/>
                  <a:pt x="289" y="109"/>
                  <a:pt x="290" y="91"/>
                </a:cubicBezTo>
                <a:cubicBezTo>
                  <a:pt x="290" y="80"/>
                  <a:pt x="295" y="64"/>
                  <a:pt x="318" y="59"/>
                </a:cubicBezTo>
                <a:cubicBezTo>
                  <a:pt x="321" y="58"/>
                  <a:pt x="325" y="58"/>
                  <a:pt x="328" y="58"/>
                </a:cubicBezTo>
                <a:cubicBezTo>
                  <a:pt x="332" y="58"/>
                  <a:pt x="336" y="58"/>
                  <a:pt x="339" y="59"/>
                </a:cubicBezTo>
                <a:cubicBezTo>
                  <a:pt x="362" y="64"/>
                  <a:pt x="367" y="80"/>
                  <a:pt x="367" y="92"/>
                </a:cubicBezTo>
                <a:cubicBezTo>
                  <a:pt x="368" y="109"/>
                  <a:pt x="362" y="124"/>
                  <a:pt x="351" y="135"/>
                </a:cubicBezTo>
                <a:cubicBezTo>
                  <a:pt x="350" y="136"/>
                  <a:pt x="349" y="137"/>
                  <a:pt x="350" y="138"/>
                </a:cubicBezTo>
                <a:cubicBezTo>
                  <a:pt x="350" y="140"/>
                  <a:pt x="351" y="141"/>
                  <a:pt x="353" y="142"/>
                </a:cubicBezTo>
                <a:cubicBezTo>
                  <a:pt x="355" y="142"/>
                  <a:pt x="355" y="142"/>
                  <a:pt x="355" y="142"/>
                </a:cubicBezTo>
                <a:cubicBezTo>
                  <a:pt x="359" y="144"/>
                  <a:pt x="362" y="145"/>
                  <a:pt x="365" y="147"/>
                </a:cubicBezTo>
                <a:cubicBezTo>
                  <a:pt x="376" y="152"/>
                  <a:pt x="384" y="157"/>
                  <a:pt x="390" y="163"/>
                </a:cubicBezTo>
                <a:cubicBezTo>
                  <a:pt x="394" y="167"/>
                  <a:pt x="396" y="173"/>
                  <a:pt x="395" y="178"/>
                </a:cubicBezTo>
                <a:cubicBezTo>
                  <a:pt x="394" y="184"/>
                  <a:pt x="390" y="189"/>
                  <a:pt x="384" y="192"/>
                </a:cubicBezTo>
                <a:cubicBezTo>
                  <a:pt x="380" y="194"/>
                  <a:pt x="376" y="195"/>
                  <a:pt x="371" y="196"/>
                </a:cubicBezTo>
                <a:cubicBezTo>
                  <a:pt x="358" y="199"/>
                  <a:pt x="345" y="200"/>
                  <a:pt x="329" y="200"/>
                </a:cubicBezTo>
                <a:close/>
                <a:moveTo>
                  <a:pt x="74" y="200"/>
                </a:moveTo>
                <a:cubicBezTo>
                  <a:pt x="56" y="200"/>
                  <a:pt x="42" y="199"/>
                  <a:pt x="27" y="196"/>
                </a:cubicBezTo>
                <a:cubicBezTo>
                  <a:pt x="22" y="195"/>
                  <a:pt x="17" y="193"/>
                  <a:pt x="13" y="191"/>
                </a:cubicBezTo>
                <a:cubicBezTo>
                  <a:pt x="6" y="188"/>
                  <a:pt x="2" y="182"/>
                  <a:pt x="1" y="176"/>
                </a:cubicBezTo>
                <a:cubicBezTo>
                  <a:pt x="0" y="171"/>
                  <a:pt x="2" y="165"/>
                  <a:pt x="6" y="160"/>
                </a:cubicBezTo>
                <a:cubicBezTo>
                  <a:pt x="13" y="153"/>
                  <a:pt x="22" y="147"/>
                  <a:pt x="34" y="142"/>
                </a:cubicBezTo>
                <a:cubicBezTo>
                  <a:pt x="37" y="140"/>
                  <a:pt x="41" y="139"/>
                  <a:pt x="45" y="138"/>
                </a:cubicBezTo>
                <a:cubicBezTo>
                  <a:pt x="47" y="136"/>
                  <a:pt x="47" y="136"/>
                  <a:pt x="47" y="136"/>
                </a:cubicBezTo>
                <a:cubicBezTo>
                  <a:pt x="50" y="136"/>
                  <a:pt x="51" y="134"/>
                  <a:pt x="51" y="132"/>
                </a:cubicBezTo>
                <a:cubicBezTo>
                  <a:pt x="52" y="131"/>
                  <a:pt x="51" y="129"/>
                  <a:pt x="50" y="128"/>
                </a:cubicBezTo>
                <a:cubicBezTo>
                  <a:pt x="37" y="115"/>
                  <a:pt x="31" y="99"/>
                  <a:pt x="32" y="80"/>
                </a:cubicBezTo>
                <a:cubicBezTo>
                  <a:pt x="33" y="68"/>
                  <a:pt x="38" y="51"/>
                  <a:pt x="63" y="45"/>
                </a:cubicBezTo>
                <a:cubicBezTo>
                  <a:pt x="67" y="44"/>
                  <a:pt x="71" y="43"/>
                  <a:pt x="74" y="43"/>
                </a:cubicBezTo>
                <a:cubicBezTo>
                  <a:pt x="78" y="43"/>
                  <a:pt x="82" y="44"/>
                  <a:pt x="86" y="45"/>
                </a:cubicBezTo>
                <a:cubicBezTo>
                  <a:pt x="110" y="51"/>
                  <a:pt x="116" y="68"/>
                  <a:pt x="117" y="80"/>
                </a:cubicBezTo>
                <a:cubicBezTo>
                  <a:pt x="117" y="100"/>
                  <a:pt x="111" y="116"/>
                  <a:pt x="99" y="128"/>
                </a:cubicBezTo>
                <a:cubicBezTo>
                  <a:pt x="98" y="129"/>
                  <a:pt x="97" y="131"/>
                  <a:pt x="97" y="132"/>
                </a:cubicBezTo>
                <a:cubicBezTo>
                  <a:pt x="98" y="134"/>
                  <a:pt x="99" y="136"/>
                  <a:pt x="101" y="136"/>
                </a:cubicBezTo>
                <a:cubicBezTo>
                  <a:pt x="104" y="138"/>
                  <a:pt x="104" y="138"/>
                  <a:pt x="104" y="138"/>
                </a:cubicBezTo>
                <a:cubicBezTo>
                  <a:pt x="107" y="139"/>
                  <a:pt x="108" y="142"/>
                  <a:pt x="107" y="145"/>
                </a:cubicBezTo>
                <a:cubicBezTo>
                  <a:pt x="106" y="147"/>
                  <a:pt x="103" y="149"/>
                  <a:pt x="100" y="148"/>
                </a:cubicBezTo>
                <a:cubicBezTo>
                  <a:pt x="97" y="147"/>
                  <a:pt x="97" y="147"/>
                  <a:pt x="97" y="147"/>
                </a:cubicBezTo>
                <a:cubicBezTo>
                  <a:pt x="92" y="144"/>
                  <a:pt x="88" y="140"/>
                  <a:pt x="86" y="135"/>
                </a:cubicBezTo>
                <a:cubicBezTo>
                  <a:pt x="85" y="129"/>
                  <a:pt x="87" y="124"/>
                  <a:pt x="91" y="120"/>
                </a:cubicBezTo>
                <a:cubicBezTo>
                  <a:pt x="102" y="110"/>
                  <a:pt x="106" y="97"/>
                  <a:pt x="106" y="81"/>
                </a:cubicBezTo>
                <a:cubicBezTo>
                  <a:pt x="105" y="67"/>
                  <a:pt x="98" y="59"/>
                  <a:pt x="83" y="55"/>
                </a:cubicBezTo>
                <a:cubicBezTo>
                  <a:pt x="80" y="55"/>
                  <a:pt x="77" y="54"/>
                  <a:pt x="74" y="54"/>
                </a:cubicBezTo>
                <a:cubicBezTo>
                  <a:pt x="71" y="54"/>
                  <a:pt x="69" y="55"/>
                  <a:pt x="66" y="55"/>
                </a:cubicBezTo>
                <a:cubicBezTo>
                  <a:pt x="51" y="59"/>
                  <a:pt x="43" y="67"/>
                  <a:pt x="43" y="81"/>
                </a:cubicBezTo>
                <a:cubicBezTo>
                  <a:pt x="42" y="97"/>
                  <a:pt x="47" y="110"/>
                  <a:pt x="58" y="120"/>
                </a:cubicBezTo>
                <a:cubicBezTo>
                  <a:pt x="62" y="124"/>
                  <a:pt x="63" y="130"/>
                  <a:pt x="62" y="135"/>
                </a:cubicBezTo>
                <a:cubicBezTo>
                  <a:pt x="61" y="140"/>
                  <a:pt x="57" y="144"/>
                  <a:pt x="51" y="147"/>
                </a:cubicBezTo>
                <a:cubicBezTo>
                  <a:pt x="49" y="148"/>
                  <a:pt x="49" y="148"/>
                  <a:pt x="49" y="148"/>
                </a:cubicBezTo>
                <a:cubicBezTo>
                  <a:pt x="45" y="149"/>
                  <a:pt x="42" y="150"/>
                  <a:pt x="39" y="152"/>
                </a:cubicBezTo>
                <a:cubicBezTo>
                  <a:pt x="28" y="157"/>
                  <a:pt x="20" y="162"/>
                  <a:pt x="14" y="168"/>
                </a:cubicBezTo>
                <a:cubicBezTo>
                  <a:pt x="12" y="170"/>
                  <a:pt x="11" y="172"/>
                  <a:pt x="11" y="174"/>
                </a:cubicBezTo>
                <a:cubicBezTo>
                  <a:pt x="12" y="177"/>
                  <a:pt x="14" y="179"/>
                  <a:pt x="18" y="181"/>
                </a:cubicBezTo>
                <a:cubicBezTo>
                  <a:pt x="21" y="183"/>
                  <a:pt x="25" y="184"/>
                  <a:pt x="30" y="185"/>
                </a:cubicBezTo>
                <a:cubicBezTo>
                  <a:pt x="43" y="188"/>
                  <a:pt x="57" y="189"/>
                  <a:pt x="74" y="189"/>
                </a:cubicBezTo>
                <a:cubicBezTo>
                  <a:pt x="85" y="189"/>
                  <a:pt x="93" y="189"/>
                  <a:pt x="101" y="188"/>
                </a:cubicBezTo>
                <a:cubicBezTo>
                  <a:pt x="104" y="188"/>
                  <a:pt x="107" y="190"/>
                  <a:pt x="107" y="193"/>
                </a:cubicBezTo>
                <a:cubicBezTo>
                  <a:pt x="107" y="196"/>
                  <a:pt x="105" y="199"/>
                  <a:pt x="102" y="199"/>
                </a:cubicBezTo>
                <a:cubicBezTo>
                  <a:pt x="94" y="200"/>
                  <a:pt x="85" y="200"/>
                  <a:pt x="74" y="200"/>
                </a:cubicBezTo>
                <a:close/>
              </a:path>
            </a:pathLst>
          </a:custGeom>
          <a:solidFill>
            <a:srgbClr val="FFBF00"/>
          </a:solidFill>
          <a:ln>
            <a:noFill/>
          </a:ln>
        </p:spPr>
        <p:txBody>
          <a:bodyPr spcFirstLastPara="1" wrap="square" lIns="121900" tIns="60933" rIns="121900" bIns="60933" anchor="t" anchorCtr="0">
            <a:noAutofit/>
          </a:bodyPr>
          <a:lstStyle/>
          <a:p>
            <a:pPr defTabSz="609585"/>
            <a:endParaRPr>
              <a:solidFill>
                <a:prstClr val="black"/>
              </a:solidFill>
              <a:latin typeface="Calibri"/>
              <a:ea typeface="Calibri"/>
              <a:cs typeface="Calibri"/>
              <a:sym typeface="Calibri"/>
            </a:endParaRPr>
          </a:p>
        </p:txBody>
      </p:sp>
      <p:pic>
        <p:nvPicPr>
          <p:cNvPr id="50" name="Imagen 49" descr="Imagen que contiene reloj, objeto&#10;&#10;Descripción generada automáticamente">
            <a:extLst>
              <a:ext uri="{FF2B5EF4-FFF2-40B4-BE49-F238E27FC236}">
                <a16:creationId xmlns:a16="http://schemas.microsoft.com/office/drawing/2014/main" id="{05E3C1CC-3CE1-4D1C-A1C9-9E4E80B8B1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7651" y="2523658"/>
            <a:ext cx="1414031" cy="1414031"/>
          </a:xfrm>
          <a:prstGeom prst="rect">
            <a:avLst/>
          </a:prstGeom>
        </p:spPr>
      </p:pic>
      <p:pic>
        <p:nvPicPr>
          <p:cNvPr id="52" name="Imagen 51" descr="Imagen que contiene señal, dibujo&#10;&#10;Descripción generada automáticamente">
            <a:extLst>
              <a:ext uri="{FF2B5EF4-FFF2-40B4-BE49-F238E27FC236}">
                <a16:creationId xmlns:a16="http://schemas.microsoft.com/office/drawing/2014/main" id="{32B51967-B5E6-42B9-AC9C-E9A28C1510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32589" y="2523657"/>
            <a:ext cx="1417475" cy="1417475"/>
          </a:xfrm>
          <a:prstGeom prst="rect">
            <a:avLst/>
          </a:prstGeom>
        </p:spPr>
      </p:pic>
      <p:pic>
        <p:nvPicPr>
          <p:cNvPr id="662" name="Imagen 661">
            <a:extLst>
              <a:ext uri="{FF2B5EF4-FFF2-40B4-BE49-F238E27FC236}">
                <a16:creationId xmlns:a16="http://schemas.microsoft.com/office/drawing/2014/main" id="{72AF3F87-0A6E-4A85-AD6B-5FC828ECD5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64552" y="2488841"/>
            <a:ext cx="1830371" cy="1634344"/>
          </a:xfrm>
          <a:prstGeom prst="rect">
            <a:avLst/>
          </a:prstGeom>
        </p:spPr>
      </p:pic>
      <p:sp>
        <p:nvSpPr>
          <p:cNvPr id="664" name="CuadroTexto 663">
            <a:extLst>
              <a:ext uri="{FF2B5EF4-FFF2-40B4-BE49-F238E27FC236}">
                <a16:creationId xmlns:a16="http://schemas.microsoft.com/office/drawing/2014/main" id="{239ED925-CD59-4E30-BA7A-BB5AC8C4A07D}"/>
              </a:ext>
            </a:extLst>
          </p:cNvPr>
          <p:cNvSpPr txBox="1"/>
          <p:nvPr/>
        </p:nvSpPr>
        <p:spPr>
          <a:xfrm>
            <a:off x="4539785" y="803920"/>
            <a:ext cx="6677587" cy="415498"/>
          </a:xfrm>
          <a:prstGeom prst="rect">
            <a:avLst/>
          </a:prstGeom>
          <a:noFill/>
        </p:spPr>
        <p:txBody>
          <a:bodyPr wrap="square" anchor="t">
            <a:spAutoFit/>
          </a:bodyPr>
          <a:lstStyle/>
          <a:p>
            <a:pPr algn="r" defTabSz="609585"/>
            <a:r>
              <a:rPr lang="es-MX" sz="2100" b="1">
                <a:solidFill>
                  <a:prstClr val="black"/>
                </a:solidFill>
                <a:latin typeface="Segoe UI" panose="020B0502040204020203" pitchFamily="34" charset="0"/>
                <a:cs typeface="Segoe UI" panose="020B0502040204020203" pitchFamily="34" charset="0"/>
              </a:rPr>
              <a:t>innovación en componentes del sistema catastral</a:t>
            </a:r>
            <a:endParaRPr lang="es-ES" sz="210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278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ángulo 69">
            <a:extLst>
              <a:ext uri="{FF2B5EF4-FFF2-40B4-BE49-F238E27FC236}">
                <a16:creationId xmlns:a16="http://schemas.microsoft.com/office/drawing/2014/main" id="{69855BDD-C4E4-4FC7-809F-A7513B5D1B4A}"/>
              </a:ext>
            </a:extLst>
          </p:cNvPr>
          <p:cNvSpPr/>
          <p:nvPr/>
        </p:nvSpPr>
        <p:spPr>
          <a:xfrm>
            <a:off x="0" y="2004912"/>
            <a:ext cx="12192000" cy="48496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s-ES" sz="2400">
              <a:solidFill>
                <a:prstClr val="white"/>
              </a:solidFill>
              <a:latin typeface="Segoe UI" panose="020B0502040204020203" pitchFamily="34" charset="0"/>
              <a:cs typeface="Segoe UI" panose="020B0502040204020203" pitchFamily="34" charset="0"/>
            </a:endParaRPr>
          </a:p>
        </p:txBody>
      </p:sp>
      <p:sp>
        <p:nvSpPr>
          <p:cNvPr id="8" name="17 Rectángulo">
            <a:extLst>
              <a:ext uri="{FF2B5EF4-FFF2-40B4-BE49-F238E27FC236}">
                <a16:creationId xmlns:a16="http://schemas.microsoft.com/office/drawing/2014/main" id="{0D9E7A30-8C57-4A0E-B1D5-97AF01191B23}"/>
              </a:ext>
            </a:extLst>
          </p:cNvPr>
          <p:cNvSpPr/>
          <p:nvPr/>
        </p:nvSpPr>
        <p:spPr>
          <a:xfrm>
            <a:off x="275247" y="697816"/>
            <a:ext cx="11313964" cy="452229"/>
          </a:xfrm>
          <a:prstGeom prst="rect">
            <a:avLst/>
          </a:prstGeom>
          <a:noFill/>
        </p:spPr>
        <p:txBody>
          <a:bodyPr wrap="square" lIns="121920" tIns="60960" rIns="121920" bIns="60960" anchor="t">
            <a:noAutofit/>
          </a:bodyPr>
          <a:lstStyle/>
          <a:p>
            <a:pPr defTabSz="609585">
              <a:defRPr/>
            </a:pPr>
            <a:r>
              <a:rPr lang="es-MX" sz="2400" b="1">
                <a:solidFill>
                  <a:srgbClr val="B6004B"/>
                </a:solidFill>
                <a:latin typeface="Segoe UI"/>
                <a:cs typeface="Segoe UI"/>
              </a:rPr>
              <a:t>El valor de la información</a:t>
            </a:r>
            <a:endParaRPr lang="es-MX" sz="2400" b="1">
              <a:solidFill>
                <a:srgbClr val="B6004B"/>
              </a:solidFill>
              <a:latin typeface="Segoe UI" panose="020B0502040204020203" pitchFamily="34" charset="0"/>
              <a:cs typeface="Segoe UI" panose="020B0502040204020203" pitchFamily="34" charset="0"/>
            </a:endParaRPr>
          </a:p>
        </p:txBody>
      </p:sp>
      <p:sp>
        <p:nvSpPr>
          <p:cNvPr id="10" name="Rectángulo 9">
            <a:extLst>
              <a:ext uri="{FF2B5EF4-FFF2-40B4-BE49-F238E27FC236}">
                <a16:creationId xmlns:a16="http://schemas.microsoft.com/office/drawing/2014/main" id="{6E594F4E-A4FA-47A2-B8E0-78DFCCA04744}"/>
              </a:ext>
            </a:extLst>
          </p:cNvPr>
          <p:cNvSpPr/>
          <p:nvPr/>
        </p:nvSpPr>
        <p:spPr>
          <a:xfrm>
            <a:off x="275247" y="1232238"/>
            <a:ext cx="7118463" cy="379656"/>
          </a:xfrm>
          <a:prstGeom prst="rect">
            <a:avLst/>
          </a:prstGeom>
        </p:spPr>
        <p:txBody>
          <a:bodyPr wrap="square">
            <a:spAutoFit/>
          </a:bodyPr>
          <a:lstStyle/>
          <a:p>
            <a:pPr defTabSz="609585">
              <a:defRPr/>
            </a:pPr>
            <a:r>
              <a:rPr lang="es-MX" sz="1867" b="1">
                <a:solidFill>
                  <a:prstClr val="black">
                    <a:lumMod val="75000"/>
                    <a:lumOff val="25000"/>
                  </a:prstClr>
                </a:solidFill>
                <a:latin typeface="Segoe UI" panose="020B0502040204020203" pitchFamily="34" charset="0"/>
                <a:cs typeface="Segoe UI" panose="020B0502040204020203" pitchFamily="34" charset="0"/>
              </a:rPr>
              <a:t>La revolución de los datos en la era de la información digital</a:t>
            </a:r>
          </a:p>
        </p:txBody>
      </p:sp>
      <p:cxnSp>
        <p:nvCxnSpPr>
          <p:cNvPr id="12" name="Conector recto 11">
            <a:extLst>
              <a:ext uri="{FF2B5EF4-FFF2-40B4-BE49-F238E27FC236}">
                <a16:creationId xmlns:a16="http://schemas.microsoft.com/office/drawing/2014/main" id="{F8219EED-4816-4708-B355-C5490099C437}"/>
              </a:ext>
            </a:extLst>
          </p:cNvPr>
          <p:cNvCxnSpPr>
            <a:cxnSpLocks/>
          </p:cNvCxnSpPr>
          <p:nvPr/>
        </p:nvCxnSpPr>
        <p:spPr>
          <a:xfrm>
            <a:off x="423075" y="1724799"/>
            <a:ext cx="658051" cy="0"/>
          </a:xfrm>
          <a:prstGeom prst="line">
            <a:avLst/>
          </a:prstGeom>
          <a:ln w="12700" cmpd="sng">
            <a:solidFill>
              <a:srgbClr val="D03375"/>
            </a:solidFill>
          </a:ln>
          <a:effectLst/>
        </p:spPr>
        <p:style>
          <a:lnRef idx="2">
            <a:schemeClr val="accent1"/>
          </a:lnRef>
          <a:fillRef idx="0">
            <a:schemeClr val="accent1"/>
          </a:fillRef>
          <a:effectRef idx="1">
            <a:schemeClr val="accent1"/>
          </a:effectRef>
          <a:fontRef idx="minor">
            <a:schemeClr val="tx1"/>
          </a:fontRef>
        </p:style>
      </p:cxnSp>
      <p:sp>
        <p:nvSpPr>
          <p:cNvPr id="16" name="CuadroTexto 15">
            <a:extLst>
              <a:ext uri="{FF2B5EF4-FFF2-40B4-BE49-F238E27FC236}">
                <a16:creationId xmlns:a16="http://schemas.microsoft.com/office/drawing/2014/main" id="{2310162E-E2C3-4A9C-BB88-F4A436546C42}"/>
              </a:ext>
            </a:extLst>
          </p:cNvPr>
          <p:cNvSpPr txBox="1"/>
          <p:nvPr/>
        </p:nvSpPr>
        <p:spPr>
          <a:xfrm>
            <a:off x="435569" y="2895199"/>
            <a:ext cx="5279552" cy="2893100"/>
          </a:xfrm>
          <a:prstGeom prst="rect">
            <a:avLst/>
          </a:prstGeom>
          <a:noFill/>
        </p:spPr>
        <p:txBody>
          <a:bodyPr wrap="square" lIns="121920" tIns="60960" rIns="121920" bIns="60960" anchor="t">
            <a:spAutoFit/>
          </a:bodyPr>
          <a:lstStyle/>
          <a:p>
            <a:pPr algn="just" defTabSz="1219170">
              <a:defRPr/>
            </a:pPr>
            <a:r>
              <a:rPr lang="es-MX" sz="2000" i="1">
                <a:solidFill>
                  <a:srgbClr val="1F1F1F"/>
                </a:solidFill>
                <a:latin typeface="Segoe UI" panose="020B0502040204020203" pitchFamily="34" charset="0"/>
                <a:cs typeface="Segoe UI" panose="020B0502040204020203" pitchFamily="34" charset="0"/>
              </a:rPr>
              <a:t>Surgimiento de términos como Big Data, Open Data, Internet de las cosas, Inteligencia artificial, sensores remotos, entre otras formas de obtención, análisis y visualización de la información</a:t>
            </a:r>
          </a:p>
          <a:p>
            <a:pPr algn="just" defTabSz="1219170">
              <a:defRPr/>
            </a:pPr>
            <a:endParaRPr lang="es-MX" sz="2000" i="1">
              <a:solidFill>
                <a:srgbClr val="1F1F1F"/>
              </a:solidFill>
              <a:latin typeface="Segoe UI" panose="020B0502040204020203" pitchFamily="34" charset="0"/>
              <a:cs typeface="Segoe UI" panose="020B0502040204020203" pitchFamily="34" charset="0"/>
            </a:endParaRPr>
          </a:p>
          <a:p>
            <a:pPr algn="just" defTabSz="1219170">
              <a:defRPr/>
            </a:pPr>
            <a:r>
              <a:rPr lang="es-MX" sz="2000" i="1">
                <a:solidFill>
                  <a:srgbClr val="1F1F1F"/>
                </a:solidFill>
                <a:latin typeface="Segoe UI"/>
                <a:cs typeface="Segoe UI"/>
              </a:rPr>
              <a:t>La era de la información, se puede describir a través de 5 características principales (</a:t>
            </a:r>
            <a:r>
              <a:rPr lang="es-MX" sz="2000" b="1" i="1">
                <a:solidFill>
                  <a:srgbClr val="1F1F1F"/>
                </a:solidFill>
                <a:latin typeface="Segoe UI"/>
                <a:cs typeface="Segoe UI"/>
              </a:rPr>
              <a:t>o las 5 “V”</a:t>
            </a:r>
            <a:r>
              <a:rPr lang="es-MX" sz="2000" i="1">
                <a:solidFill>
                  <a:srgbClr val="1F1F1F"/>
                </a:solidFill>
                <a:latin typeface="Segoe UI"/>
                <a:cs typeface="Segoe UI"/>
              </a:rPr>
              <a:t>):</a:t>
            </a:r>
          </a:p>
        </p:txBody>
      </p:sp>
      <p:grpSp>
        <p:nvGrpSpPr>
          <p:cNvPr id="72" name="Grupo 71">
            <a:extLst>
              <a:ext uri="{FF2B5EF4-FFF2-40B4-BE49-F238E27FC236}">
                <a16:creationId xmlns:a16="http://schemas.microsoft.com/office/drawing/2014/main" id="{4CD57BF6-A8D2-48C7-93E8-5C0500F43B47}"/>
              </a:ext>
            </a:extLst>
          </p:cNvPr>
          <p:cNvGrpSpPr/>
          <p:nvPr/>
        </p:nvGrpSpPr>
        <p:grpSpPr>
          <a:xfrm>
            <a:off x="6763805" y="2300377"/>
            <a:ext cx="5204713" cy="4429372"/>
            <a:chOff x="4788373" y="1293599"/>
            <a:chExt cx="4387026" cy="3733495"/>
          </a:xfrm>
        </p:grpSpPr>
        <p:sp>
          <p:nvSpPr>
            <p:cNvPr id="31" name="Rectangle 73">
              <a:extLst>
                <a:ext uri="{FF2B5EF4-FFF2-40B4-BE49-F238E27FC236}">
                  <a16:creationId xmlns:a16="http://schemas.microsoft.com/office/drawing/2014/main" id="{9A8EDFBF-4FB7-42C8-8E51-2145874578C7}"/>
                </a:ext>
              </a:extLst>
            </p:cNvPr>
            <p:cNvSpPr/>
            <p:nvPr/>
          </p:nvSpPr>
          <p:spPr>
            <a:xfrm>
              <a:off x="4788373" y="3879597"/>
              <a:ext cx="1386239" cy="285365"/>
            </a:xfrm>
            <a:prstGeom prst="rect">
              <a:avLst/>
            </a:prstGeom>
          </p:spPr>
          <p:txBody>
            <a:bodyPr wrap="square" lIns="121920" tIns="60960" rIns="121920" bIns="60960" anchor="t">
              <a:spAutoFit/>
            </a:bodyPr>
            <a:lstStyle/>
            <a:p>
              <a:pPr algn="ctr" defTabSz="609585"/>
              <a:r>
                <a:rPr lang="es-CO" sz="1400" kern="0">
                  <a:solidFill>
                    <a:prstClr val="black">
                      <a:lumMod val="50000"/>
                      <a:lumOff val="50000"/>
                    </a:prstClr>
                  </a:solidFill>
                  <a:latin typeface="Segoe UI" panose="020B0502040204020203" pitchFamily="34" charset="0"/>
                  <a:cs typeface="Segoe UI" panose="020B0502040204020203" pitchFamily="34" charset="0"/>
                </a:rPr>
                <a:t>1.Volumen</a:t>
              </a:r>
            </a:p>
          </p:txBody>
        </p:sp>
        <p:cxnSp>
          <p:nvCxnSpPr>
            <p:cNvPr id="62" name="Straight Connector 9">
              <a:extLst>
                <a:ext uri="{FF2B5EF4-FFF2-40B4-BE49-F238E27FC236}">
                  <a16:creationId xmlns:a16="http://schemas.microsoft.com/office/drawing/2014/main" id="{36183FAF-26DB-4545-9D23-28367105FFC4}"/>
                </a:ext>
              </a:extLst>
            </p:cNvPr>
            <p:cNvCxnSpPr>
              <a:cxnSpLocks/>
            </p:cNvCxnSpPr>
            <p:nvPr/>
          </p:nvCxnSpPr>
          <p:spPr>
            <a:xfrm flipH="1" flipV="1">
              <a:off x="6010500" y="1724516"/>
              <a:ext cx="980865" cy="1295672"/>
            </a:xfrm>
            <a:prstGeom prst="line">
              <a:avLst/>
            </a:prstGeom>
            <a:noFill/>
            <a:ln w="19050" cap="flat" cmpd="sng" algn="ctr">
              <a:solidFill>
                <a:srgbClr val="57687B">
                  <a:lumMod val="20000"/>
                  <a:lumOff val="80000"/>
                </a:srgbClr>
              </a:solidFill>
              <a:prstDash val="sysDash"/>
              <a:miter lim="800000"/>
            </a:ln>
            <a:effectLst/>
          </p:spPr>
        </p:cxnSp>
        <p:cxnSp>
          <p:nvCxnSpPr>
            <p:cNvPr id="57" name="Straight Connector 9">
              <a:extLst>
                <a:ext uri="{FF2B5EF4-FFF2-40B4-BE49-F238E27FC236}">
                  <a16:creationId xmlns:a16="http://schemas.microsoft.com/office/drawing/2014/main" id="{61134B12-C1D4-4C0B-8FFE-21C217C07098}"/>
                </a:ext>
              </a:extLst>
            </p:cNvPr>
            <p:cNvCxnSpPr>
              <a:cxnSpLocks/>
            </p:cNvCxnSpPr>
            <p:nvPr/>
          </p:nvCxnSpPr>
          <p:spPr>
            <a:xfrm flipV="1">
              <a:off x="7011277" y="1684616"/>
              <a:ext cx="877372" cy="1292777"/>
            </a:xfrm>
            <a:prstGeom prst="line">
              <a:avLst/>
            </a:prstGeom>
            <a:noFill/>
            <a:ln w="19050" cap="flat" cmpd="sng" algn="ctr">
              <a:solidFill>
                <a:srgbClr val="57687B">
                  <a:lumMod val="20000"/>
                  <a:lumOff val="80000"/>
                </a:srgbClr>
              </a:solidFill>
              <a:prstDash val="sysDash"/>
              <a:miter lim="800000"/>
            </a:ln>
            <a:effectLst/>
          </p:spPr>
        </p:cxnSp>
        <p:cxnSp>
          <p:nvCxnSpPr>
            <p:cNvPr id="54" name="Straight Connector 9">
              <a:extLst>
                <a:ext uri="{FF2B5EF4-FFF2-40B4-BE49-F238E27FC236}">
                  <a16:creationId xmlns:a16="http://schemas.microsoft.com/office/drawing/2014/main" id="{3BFF3AD7-656C-4630-BFF6-2E1BFAD7EFE0}"/>
                </a:ext>
              </a:extLst>
            </p:cNvPr>
            <p:cNvCxnSpPr>
              <a:cxnSpLocks/>
            </p:cNvCxnSpPr>
            <p:nvPr/>
          </p:nvCxnSpPr>
          <p:spPr>
            <a:xfrm>
              <a:off x="6991365" y="2943693"/>
              <a:ext cx="1477290" cy="458452"/>
            </a:xfrm>
            <a:prstGeom prst="line">
              <a:avLst/>
            </a:prstGeom>
            <a:noFill/>
            <a:ln w="19050" cap="flat" cmpd="sng" algn="ctr">
              <a:solidFill>
                <a:srgbClr val="57687B">
                  <a:lumMod val="20000"/>
                  <a:lumOff val="80000"/>
                </a:srgbClr>
              </a:solidFill>
              <a:prstDash val="sysDash"/>
              <a:miter lim="800000"/>
            </a:ln>
            <a:effectLst/>
          </p:spPr>
        </p:cxnSp>
        <p:cxnSp>
          <p:nvCxnSpPr>
            <p:cNvPr id="51" name="Straight Connector 9">
              <a:extLst>
                <a:ext uri="{FF2B5EF4-FFF2-40B4-BE49-F238E27FC236}">
                  <a16:creationId xmlns:a16="http://schemas.microsoft.com/office/drawing/2014/main" id="{B67A9B62-FEE0-4FB2-B702-E7A33ABEC671}"/>
                </a:ext>
              </a:extLst>
            </p:cNvPr>
            <p:cNvCxnSpPr>
              <a:cxnSpLocks/>
            </p:cNvCxnSpPr>
            <p:nvPr/>
          </p:nvCxnSpPr>
          <p:spPr>
            <a:xfrm>
              <a:off x="6991365" y="2913716"/>
              <a:ext cx="0" cy="1456324"/>
            </a:xfrm>
            <a:prstGeom prst="line">
              <a:avLst/>
            </a:prstGeom>
            <a:noFill/>
            <a:ln w="19050" cap="flat" cmpd="sng" algn="ctr">
              <a:solidFill>
                <a:srgbClr val="57687B">
                  <a:lumMod val="20000"/>
                  <a:lumOff val="80000"/>
                </a:srgbClr>
              </a:solidFill>
              <a:prstDash val="sysDash"/>
              <a:miter lim="800000"/>
            </a:ln>
            <a:effectLst/>
          </p:spPr>
        </p:cxnSp>
        <p:cxnSp>
          <p:nvCxnSpPr>
            <p:cNvPr id="22" name="Straight Connector 9">
              <a:extLst>
                <a:ext uri="{FF2B5EF4-FFF2-40B4-BE49-F238E27FC236}">
                  <a16:creationId xmlns:a16="http://schemas.microsoft.com/office/drawing/2014/main" id="{07A3FEE4-2828-4A05-87F9-7F7AFDFE06BF}"/>
                </a:ext>
              </a:extLst>
            </p:cNvPr>
            <p:cNvCxnSpPr>
              <a:cxnSpLocks/>
            </p:cNvCxnSpPr>
            <p:nvPr/>
          </p:nvCxnSpPr>
          <p:spPr>
            <a:xfrm flipH="1">
              <a:off x="5487525" y="2943693"/>
              <a:ext cx="1503840" cy="490142"/>
            </a:xfrm>
            <a:prstGeom prst="line">
              <a:avLst/>
            </a:prstGeom>
            <a:noFill/>
            <a:ln w="19050" cap="flat" cmpd="sng" algn="ctr">
              <a:solidFill>
                <a:srgbClr val="57687B">
                  <a:lumMod val="20000"/>
                  <a:lumOff val="80000"/>
                </a:srgbClr>
              </a:solidFill>
              <a:prstDash val="sysDash"/>
              <a:miter lim="800000"/>
            </a:ln>
            <a:effectLst/>
          </p:spPr>
        </p:cxnSp>
        <p:sp>
          <p:nvSpPr>
            <p:cNvPr id="26" name="Oval 1">
              <a:extLst>
                <a:ext uri="{FF2B5EF4-FFF2-40B4-BE49-F238E27FC236}">
                  <a16:creationId xmlns:a16="http://schemas.microsoft.com/office/drawing/2014/main" id="{0178D772-65A8-4011-B3D7-37C8EFE9672E}"/>
                </a:ext>
              </a:extLst>
            </p:cNvPr>
            <p:cNvSpPr/>
            <p:nvPr/>
          </p:nvSpPr>
          <p:spPr>
            <a:xfrm>
              <a:off x="6271463" y="2236394"/>
              <a:ext cx="1413254" cy="1414598"/>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7" name="Oval 19">
              <a:extLst>
                <a:ext uri="{FF2B5EF4-FFF2-40B4-BE49-F238E27FC236}">
                  <a16:creationId xmlns:a16="http://schemas.microsoft.com/office/drawing/2014/main" id="{68F8DFF1-8D04-4072-9FFF-B987D51F6712}"/>
                </a:ext>
              </a:extLst>
            </p:cNvPr>
            <p:cNvSpPr/>
            <p:nvPr/>
          </p:nvSpPr>
          <p:spPr>
            <a:xfrm>
              <a:off x="6357637" y="2322009"/>
              <a:ext cx="1240906" cy="1243370"/>
            </a:xfrm>
            <a:prstGeom prst="ellipse">
              <a:avLst/>
            </a:prstGeom>
            <a:solidFill>
              <a:srgbClr val="57687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grpSp>
          <p:nvGrpSpPr>
            <p:cNvPr id="28" name="Group 4">
              <a:extLst>
                <a:ext uri="{FF2B5EF4-FFF2-40B4-BE49-F238E27FC236}">
                  <a16:creationId xmlns:a16="http://schemas.microsoft.com/office/drawing/2014/main" id="{DBB254F7-0A22-4609-8F67-15DCE989EF34}"/>
                </a:ext>
              </a:extLst>
            </p:cNvPr>
            <p:cNvGrpSpPr>
              <a:grpSpLocks noChangeAspect="1"/>
            </p:cNvGrpSpPr>
            <p:nvPr/>
          </p:nvGrpSpPr>
          <p:grpSpPr bwMode="auto">
            <a:xfrm>
              <a:off x="6610335" y="2624707"/>
              <a:ext cx="621860" cy="587193"/>
              <a:chOff x="818" y="189"/>
              <a:chExt cx="1740" cy="1643"/>
            </a:xfrm>
            <a:solidFill>
              <a:sysClr val="window" lastClr="FFFFFF"/>
            </a:solidFill>
          </p:grpSpPr>
          <p:sp>
            <p:nvSpPr>
              <p:cNvPr id="29" name="Freeform 6">
                <a:extLst>
                  <a:ext uri="{FF2B5EF4-FFF2-40B4-BE49-F238E27FC236}">
                    <a16:creationId xmlns:a16="http://schemas.microsoft.com/office/drawing/2014/main" id="{8E0B7C25-EA94-48B7-ABFC-F7578E568B37}"/>
                  </a:ext>
                </a:extLst>
              </p:cNvPr>
              <p:cNvSpPr>
                <a:spLocks noEditPoints="1"/>
              </p:cNvSpPr>
              <p:nvPr/>
            </p:nvSpPr>
            <p:spPr bwMode="auto">
              <a:xfrm>
                <a:off x="835" y="1279"/>
                <a:ext cx="1701" cy="553"/>
              </a:xfrm>
              <a:custGeom>
                <a:avLst/>
                <a:gdLst>
                  <a:gd name="T0" fmla="*/ 587 w 3404"/>
                  <a:gd name="T1" fmla="*/ 986 h 1105"/>
                  <a:gd name="T2" fmla="*/ 2608 w 3404"/>
                  <a:gd name="T3" fmla="*/ 927 h 1105"/>
                  <a:gd name="T4" fmla="*/ 1448 w 3404"/>
                  <a:gd name="T5" fmla="*/ 1044 h 1105"/>
                  <a:gd name="T6" fmla="*/ 1418 w 3404"/>
                  <a:gd name="T7" fmla="*/ 967 h 1105"/>
                  <a:gd name="T8" fmla="*/ 2135 w 3404"/>
                  <a:gd name="T9" fmla="*/ 887 h 1105"/>
                  <a:gd name="T10" fmla="*/ 2496 w 3404"/>
                  <a:gd name="T11" fmla="*/ 1038 h 1105"/>
                  <a:gd name="T12" fmla="*/ 2127 w 3404"/>
                  <a:gd name="T13" fmla="*/ 803 h 1105"/>
                  <a:gd name="T14" fmla="*/ 2251 w 3404"/>
                  <a:gd name="T15" fmla="*/ 838 h 1105"/>
                  <a:gd name="T16" fmla="*/ 1161 w 3404"/>
                  <a:gd name="T17" fmla="*/ 796 h 1105"/>
                  <a:gd name="T18" fmla="*/ 2449 w 3404"/>
                  <a:gd name="T19" fmla="*/ 841 h 1105"/>
                  <a:gd name="T20" fmla="*/ 1042 w 3404"/>
                  <a:gd name="T21" fmla="*/ 866 h 1105"/>
                  <a:gd name="T22" fmla="*/ 2337 w 3404"/>
                  <a:gd name="T23" fmla="*/ 790 h 1105"/>
                  <a:gd name="T24" fmla="*/ 1183 w 3404"/>
                  <a:gd name="T25" fmla="*/ 741 h 1105"/>
                  <a:gd name="T26" fmla="*/ 1498 w 3404"/>
                  <a:gd name="T27" fmla="*/ 793 h 1105"/>
                  <a:gd name="T28" fmla="*/ 605 w 3404"/>
                  <a:gd name="T29" fmla="*/ 793 h 1105"/>
                  <a:gd name="T30" fmla="*/ 667 w 3404"/>
                  <a:gd name="T31" fmla="*/ 950 h 1105"/>
                  <a:gd name="T32" fmla="*/ 756 w 3404"/>
                  <a:gd name="T33" fmla="*/ 918 h 1105"/>
                  <a:gd name="T34" fmla="*/ 2139 w 3404"/>
                  <a:gd name="T35" fmla="*/ 680 h 1105"/>
                  <a:gd name="T36" fmla="*/ 3168 w 3404"/>
                  <a:gd name="T37" fmla="*/ 798 h 1105"/>
                  <a:gd name="T38" fmla="*/ 3348 w 3404"/>
                  <a:gd name="T39" fmla="*/ 695 h 1105"/>
                  <a:gd name="T40" fmla="*/ 2173 w 3404"/>
                  <a:gd name="T41" fmla="*/ 715 h 1105"/>
                  <a:gd name="T42" fmla="*/ 2377 w 3404"/>
                  <a:gd name="T43" fmla="*/ 904 h 1105"/>
                  <a:gd name="T44" fmla="*/ 3345 w 3404"/>
                  <a:gd name="T45" fmla="*/ 725 h 1105"/>
                  <a:gd name="T46" fmla="*/ 3050 w 3404"/>
                  <a:gd name="T47" fmla="*/ 977 h 1105"/>
                  <a:gd name="T48" fmla="*/ 3372 w 3404"/>
                  <a:gd name="T49" fmla="*/ 627 h 1105"/>
                  <a:gd name="T50" fmla="*/ 910 w 3404"/>
                  <a:gd name="T51" fmla="*/ 616 h 1105"/>
                  <a:gd name="T52" fmla="*/ 989 w 3404"/>
                  <a:gd name="T53" fmla="*/ 635 h 1105"/>
                  <a:gd name="T54" fmla="*/ 135 w 3404"/>
                  <a:gd name="T55" fmla="*/ 543 h 1105"/>
                  <a:gd name="T56" fmla="*/ 496 w 3404"/>
                  <a:gd name="T57" fmla="*/ 795 h 1105"/>
                  <a:gd name="T58" fmla="*/ 490 w 3404"/>
                  <a:gd name="T59" fmla="*/ 847 h 1105"/>
                  <a:gd name="T60" fmla="*/ 148 w 3404"/>
                  <a:gd name="T61" fmla="*/ 516 h 1105"/>
                  <a:gd name="T62" fmla="*/ 899 w 3404"/>
                  <a:gd name="T63" fmla="*/ 551 h 1105"/>
                  <a:gd name="T64" fmla="*/ 928 w 3404"/>
                  <a:gd name="T65" fmla="*/ 561 h 1105"/>
                  <a:gd name="T66" fmla="*/ 832 w 3404"/>
                  <a:gd name="T67" fmla="*/ 648 h 1105"/>
                  <a:gd name="T68" fmla="*/ 1687 w 3404"/>
                  <a:gd name="T69" fmla="*/ 476 h 1105"/>
                  <a:gd name="T70" fmla="*/ 1719 w 3404"/>
                  <a:gd name="T71" fmla="*/ 685 h 1105"/>
                  <a:gd name="T72" fmla="*/ 1740 w 3404"/>
                  <a:gd name="T73" fmla="*/ 892 h 1105"/>
                  <a:gd name="T74" fmla="*/ 1268 w 3404"/>
                  <a:gd name="T75" fmla="*/ 578 h 1105"/>
                  <a:gd name="T76" fmla="*/ 1514 w 3404"/>
                  <a:gd name="T77" fmla="*/ 710 h 1105"/>
                  <a:gd name="T78" fmla="*/ 559 w 3404"/>
                  <a:gd name="T79" fmla="*/ 479 h 1105"/>
                  <a:gd name="T80" fmla="*/ 1466 w 3404"/>
                  <a:gd name="T81" fmla="*/ 760 h 1105"/>
                  <a:gd name="T82" fmla="*/ 416 w 3404"/>
                  <a:gd name="T83" fmla="*/ 456 h 1105"/>
                  <a:gd name="T84" fmla="*/ 2802 w 3404"/>
                  <a:gd name="T85" fmla="*/ 391 h 1105"/>
                  <a:gd name="T86" fmla="*/ 2041 w 3404"/>
                  <a:gd name="T87" fmla="*/ 460 h 1105"/>
                  <a:gd name="T88" fmla="*/ 2030 w 3404"/>
                  <a:gd name="T89" fmla="*/ 515 h 1105"/>
                  <a:gd name="T90" fmla="*/ 539 w 3404"/>
                  <a:gd name="T91" fmla="*/ 255 h 1105"/>
                  <a:gd name="T92" fmla="*/ 483 w 3404"/>
                  <a:gd name="T93" fmla="*/ 248 h 1105"/>
                  <a:gd name="T94" fmla="*/ 2572 w 3404"/>
                  <a:gd name="T95" fmla="*/ 202 h 1105"/>
                  <a:gd name="T96" fmla="*/ 2952 w 3404"/>
                  <a:gd name="T97" fmla="*/ 631 h 1105"/>
                  <a:gd name="T98" fmla="*/ 2410 w 3404"/>
                  <a:gd name="T99" fmla="*/ 349 h 1105"/>
                  <a:gd name="T100" fmla="*/ 3091 w 3404"/>
                  <a:gd name="T101" fmla="*/ 286 h 1105"/>
                  <a:gd name="T102" fmla="*/ 3316 w 3404"/>
                  <a:gd name="T103" fmla="*/ 329 h 1105"/>
                  <a:gd name="T104" fmla="*/ 3255 w 3404"/>
                  <a:gd name="T105" fmla="*/ 359 h 1105"/>
                  <a:gd name="T106" fmla="*/ 3152 w 3404"/>
                  <a:gd name="T107" fmla="*/ 484 h 1105"/>
                  <a:gd name="T108" fmla="*/ 3026 w 3404"/>
                  <a:gd name="T109" fmla="*/ 281 h 1105"/>
                  <a:gd name="T110" fmla="*/ 1272 w 3404"/>
                  <a:gd name="T111" fmla="*/ 206 h 1105"/>
                  <a:gd name="T112" fmla="*/ 1410 w 3404"/>
                  <a:gd name="T113" fmla="*/ 233 h 1105"/>
                  <a:gd name="T114" fmla="*/ 2036 w 3404"/>
                  <a:gd name="T115" fmla="*/ 170 h 1105"/>
                  <a:gd name="T116" fmla="*/ 2187 w 3404"/>
                  <a:gd name="T117" fmla="*/ 32 h 1105"/>
                  <a:gd name="T118" fmla="*/ 1760 w 3404"/>
                  <a:gd name="T119" fmla="*/ 321 h 1105"/>
                  <a:gd name="T120" fmla="*/ 2284 w 3404"/>
                  <a:gd name="T121" fmla="*/ 301 h 1105"/>
                  <a:gd name="T122" fmla="*/ 1514 w 3404"/>
                  <a:gd name="T123" fmla="*/ 1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04" h="1105">
                    <a:moveTo>
                      <a:pt x="582" y="1003"/>
                    </a:moveTo>
                    <a:lnTo>
                      <a:pt x="649" y="1020"/>
                    </a:lnTo>
                    <a:lnTo>
                      <a:pt x="645" y="1024"/>
                    </a:lnTo>
                    <a:lnTo>
                      <a:pt x="641" y="1029"/>
                    </a:lnTo>
                    <a:lnTo>
                      <a:pt x="636" y="1032"/>
                    </a:lnTo>
                    <a:lnTo>
                      <a:pt x="628" y="1034"/>
                    </a:lnTo>
                    <a:lnTo>
                      <a:pt x="620" y="1033"/>
                    </a:lnTo>
                    <a:lnTo>
                      <a:pt x="608" y="1030"/>
                    </a:lnTo>
                    <a:lnTo>
                      <a:pt x="608" y="1030"/>
                    </a:lnTo>
                    <a:lnTo>
                      <a:pt x="597" y="1024"/>
                    </a:lnTo>
                    <a:lnTo>
                      <a:pt x="589" y="1018"/>
                    </a:lnTo>
                    <a:lnTo>
                      <a:pt x="584" y="1009"/>
                    </a:lnTo>
                    <a:lnTo>
                      <a:pt x="582" y="1003"/>
                    </a:lnTo>
                    <a:close/>
                    <a:moveTo>
                      <a:pt x="2568" y="984"/>
                    </a:moveTo>
                    <a:lnTo>
                      <a:pt x="2574" y="984"/>
                    </a:lnTo>
                    <a:lnTo>
                      <a:pt x="2574" y="993"/>
                    </a:lnTo>
                    <a:lnTo>
                      <a:pt x="2568" y="993"/>
                    </a:lnTo>
                    <a:lnTo>
                      <a:pt x="2568" y="984"/>
                    </a:lnTo>
                    <a:close/>
                    <a:moveTo>
                      <a:pt x="588" y="981"/>
                    </a:moveTo>
                    <a:lnTo>
                      <a:pt x="657" y="1000"/>
                    </a:lnTo>
                    <a:lnTo>
                      <a:pt x="655" y="1004"/>
                    </a:lnTo>
                    <a:lnTo>
                      <a:pt x="654" y="1007"/>
                    </a:lnTo>
                    <a:lnTo>
                      <a:pt x="653" y="1009"/>
                    </a:lnTo>
                    <a:lnTo>
                      <a:pt x="652" y="1010"/>
                    </a:lnTo>
                    <a:lnTo>
                      <a:pt x="652" y="1011"/>
                    </a:lnTo>
                    <a:lnTo>
                      <a:pt x="651" y="1014"/>
                    </a:lnTo>
                    <a:lnTo>
                      <a:pt x="648" y="1014"/>
                    </a:lnTo>
                    <a:lnTo>
                      <a:pt x="584" y="997"/>
                    </a:lnTo>
                    <a:lnTo>
                      <a:pt x="584" y="994"/>
                    </a:lnTo>
                    <a:lnTo>
                      <a:pt x="584" y="992"/>
                    </a:lnTo>
                    <a:lnTo>
                      <a:pt x="585" y="989"/>
                    </a:lnTo>
                    <a:lnTo>
                      <a:pt x="587" y="986"/>
                    </a:lnTo>
                    <a:lnTo>
                      <a:pt x="588" y="981"/>
                    </a:lnTo>
                    <a:close/>
                    <a:moveTo>
                      <a:pt x="1138" y="926"/>
                    </a:moveTo>
                    <a:lnTo>
                      <a:pt x="1145" y="926"/>
                    </a:lnTo>
                    <a:lnTo>
                      <a:pt x="1145" y="935"/>
                    </a:lnTo>
                    <a:lnTo>
                      <a:pt x="1138" y="935"/>
                    </a:lnTo>
                    <a:lnTo>
                      <a:pt x="1138" y="926"/>
                    </a:lnTo>
                    <a:close/>
                    <a:moveTo>
                      <a:pt x="2631" y="920"/>
                    </a:moveTo>
                    <a:lnTo>
                      <a:pt x="2640" y="920"/>
                    </a:lnTo>
                    <a:lnTo>
                      <a:pt x="2640" y="927"/>
                    </a:lnTo>
                    <a:lnTo>
                      <a:pt x="2631" y="927"/>
                    </a:lnTo>
                    <a:lnTo>
                      <a:pt x="2631" y="925"/>
                    </a:lnTo>
                    <a:lnTo>
                      <a:pt x="2631" y="924"/>
                    </a:lnTo>
                    <a:lnTo>
                      <a:pt x="2631" y="922"/>
                    </a:lnTo>
                    <a:lnTo>
                      <a:pt x="2631" y="920"/>
                    </a:lnTo>
                    <a:close/>
                    <a:moveTo>
                      <a:pt x="2503" y="920"/>
                    </a:moveTo>
                    <a:lnTo>
                      <a:pt x="2511" y="920"/>
                    </a:lnTo>
                    <a:lnTo>
                      <a:pt x="2511" y="922"/>
                    </a:lnTo>
                    <a:lnTo>
                      <a:pt x="2511" y="924"/>
                    </a:lnTo>
                    <a:lnTo>
                      <a:pt x="2511" y="925"/>
                    </a:lnTo>
                    <a:lnTo>
                      <a:pt x="2511" y="927"/>
                    </a:lnTo>
                    <a:lnTo>
                      <a:pt x="2503" y="927"/>
                    </a:lnTo>
                    <a:lnTo>
                      <a:pt x="2503" y="920"/>
                    </a:lnTo>
                    <a:close/>
                    <a:moveTo>
                      <a:pt x="1514" y="881"/>
                    </a:moveTo>
                    <a:lnTo>
                      <a:pt x="1504" y="891"/>
                    </a:lnTo>
                    <a:lnTo>
                      <a:pt x="1602" y="952"/>
                    </a:lnTo>
                    <a:lnTo>
                      <a:pt x="1612" y="944"/>
                    </a:lnTo>
                    <a:lnTo>
                      <a:pt x="1514" y="881"/>
                    </a:lnTo>
                    <a:close/>
                    <a:moveTo>
                      <a:pt x="2569" y="870"/>
                    </a:moveTo>
                    <a:lnTo>
                      <a:pt x="2573" y="870"/>
                    </a:lnTo>
                    <a:lnTo>
                      <a:pt x="2573" y="920"/>
                    </a:lnTo>
                    <a:lnTo>
                      <a:pt x="2608" y="920"/>
                    </a:lnTo>
                    <a:lnTo>
                      <a:pt x="2608" y="927"/>
                    </a:lnTo>
                    <a:lnTo>
                      <a:pt x="2569" y="927"/>
                    </a:lnTo>
                    <a:lnTo>
                      <a:pt x="2569" y="870"/>
                    </a:lnTo>
                    <a:close/>
                    <a:moveTo>
                      <a:pt x="1201" y="863"/>
                    </a:moveTo>
                    <a:lnTo>
                      <a:pt x="1210" y="863"/>
                    </a:lnTo>
                    <a:lnTo>
                      <a:pt x="1210" y="870"/>
                    </a:lnTo>
                    <a:lnTo>
                      <a:pt x="1201" y="870"/>
                    </a:lnTo>
                    <a:lnTo>
                      <a:pt x="1201" y="868"/>
                    </a:lnTo>
                    <a:lnTo>
                      <a:pt x="1202" y="866"/>
                    </a:lnTo>
                    <a:lnTo>
                      <a:pt x="1201" y="865"/>
                    </a:lnTo>
                    <a:lnTo>
                      <a:pt x="1201" y="863"/>
                    </a:lnTo>
                    <a:close/>
                    <a:moveTo>
                      <a:pt x="1073" y="863"/>
                    </a:moveTo>
                    <a:lnTo>
                      <a:pt x="1081" y="863"/>
                    </a:lnTo>
                    <a:lnTo>
                      <a:pt x="1081" y="870"/>
                    </a:lnTo>
                    <a:lnTo>
                      <a:pt x="1073" y="870"/>
                    </a:lnTo>
                    <a:lnTo>
                      <a:pt x="1073" y="863"/>
                    </a:lnTo>
                    <a:close/>
                    <a:moveTo>
                      <a:pt x="2568" y="855"/>
                    </a:moveTo>
                    <a:lnTo>
                      <a:pt x="2574" y="855"/>
                    </a:lnTo>
                    <a:lnTo>
                      <a:pt x="2574" y="864"/>
                    </a:lnTo>
                    <a:lnTo>
                      <a:pt x="2568" y="864"/>
                    </a:lnTo>
                    <a:lnTo>
                      <a:pt x="2568" y="855"/>
                    </a:lnTo>
                    <a:close/>
                    <a:moveTo>
                      <a:pt x="1521" y="854"/>
                    </a:moveTo>
                    <a:lnTo>
                      <a:pt x="1641" y="930"/>
                    </a:lnTo>
                    <a:lnTo>
                      <a:pt x="1622" y="950"/>
                    </a:lnTo>
                    <a:lnTo>
                      <a:pt x="1621" y="950"/>
                    </a:lnTo>
                    <a:lnTo>
                      <a:pt x="1514" y="1069"/>
                    </a:lnTo>
                    <a:lnTo>
                      <a:pt x="1514" y="1067"/>
                    </a:lnTo>
                    <a:lnTo>
                      <a:pt x="1501" y="1074"/>
                    </a:lnTo>
                    <a:lnTo>
                      <a:pt x="1487" y="1076"/>
                    </a:lnTo>
                    <a:lnTo>
                      <a:pt x="1473" y="1074"/>
                    </a:lnTo>
                    <a:lnTo>
                      <a:pt x="1460" y="1066"/>
                    </a:lnTo>
                    <a:lnTo>
                      <a:pt x="1452" y="1056"/>
                    </a:lnTo>
                    <a:lnTo>
                      <a:pt x="1448" y="1044"/>
                    </a:lnTo>
                    <a:lnTo>
                      <a:pt x="1447" y="1031"/>
                    </a:lnTo>
                    <a:lnTo>
                      <a:pt x="1450" y="1019"/>
                    </a:lnTo>
                    <a:lnTo>
                      <a:pt x="1458" y="1008"/>
                    </a:lnTo>
                    <a:lnTo>
                      <a:pt x="1468" y="1001"/>
                    </a:lnTo>
                    <a:lnTo>
                      <a:pt x="1480" y="996"/>
                    </a:lnTo>
                    <a:lnTo>
                      <a:pt x="1492" y="995"/>
                    </a:lnTo>
                    <a:lnTo>
                      <a:pt x="1505" y="998"/>
                    </a:lnTo>
                    <a:lnTo>
                      <a:pt x="1516" y="1006"/>
                    </a:lnTo>
                    <a:lnTo>
                      <a:pt x="1522" y="1014"/>
                    </a:lnTo>
                    <a:lnTo>
                      <a:pt x="1526" y="1023"/>
                    </a:lnTo>
                    <a:lnTo>
                      <a:pt x="1529" y="1033"/>
                    </a:lnTo>
                    <a:lnTo>
                      <a:pt x="1596" y="959"/>
                    </a:lnTo>
                    <a:lnTo>
                      <a:pt x="1500" y="897"/>
                    </a:lnTo>
                    <a:lnTo>
                      <a:pt x="1403" y="1002"/>
                    </a:lnTo>
                    <a:lnTo>
                      <a:pt x="1403" y="1002"/>
                    </a:lnTo>
                    <a:lnTo>
                      <a:pt x="1390" y="1008"/>
                    </a:lnTo>
                    <a:lnTo>
                      <a:pt x="1376" y="1010"/>
                    </a:lnTo>
                    <a:lnTo>
                      <a:pt x="1362" y="1007"/>
                    </a:lnTo>
                    <a:lnTo>
                      <a:pt x="1350" y="1000"/>
                    </a:lnTo>
                    <a:lnTo>
                      <a:pt x="1341" y="990"/>
                    </a:lnTo>
                    <a:lnTo>
                      <a:pt x="1337" y="978"/>
                    </a:lnTo>
                    <a:lnTo>
                      <a:pt x="1337" y="965"/>
                    </a:lnTo>
                    <a:lnTo>
                      <a:pt x="1340" y="953"/>
                    </a:lnTo>
                    <a:lnTo>
                      <a:pt x="1348" y="942"/>
                    </a:lnTo>
                    <a:lnTo>
                      <a:pt x="1357" y="935"/>
                    </a:lnTo>
                    <a:lnTo>
                      <a:pt x="1369" y="931"/>
                    </a:lnTo>
                    <a:lnTo>
                      <a:pt x="1381" y="930"/>
                    </a:lnTo>
                    <a:lnTo>
                      <a:pt x="1394" y="933"/>
                    </a:lnTo>
                    <a:lnTo>
                      <a:pt x="1405" y="940"/>
                    </a:lnTo>
                    <a:lnTo>
                      <a:pt x="1411" y="948"/>
                    </a:lnTo>
                    <a:lnTo>
                      <a:pt x="1416" y="958"/>
                    </a:lnTo>
                    <a:lnTo>
                      <a:pt x="1418" y="967"/>
                    </a:lnTo>
                    <a:lnTo>
                      <a:pt x="1510" y="866"/>
                    </a:lnTo>
                    <a:lnTo>
                      <a:pt x="1521" y="854"/>
                    </a:lnTo>
                    <a:close/>
                    <a:moveTo>
                      <a:pt x="2571" y="851"/>
                    </a:moveTo>
                    <a:lnTo>
                      <a:pt x="2552" y="854"/>
                    </a:lnTo>
                    <a:lnTo>
                      <a:pt x="2534" y="861"/>
                    </a:lnTo>
                    <a:lnTo>
                      <a:pt x="2519" y="872"/>
                    </a:lnTo>
                    <a:lnTo>
                      <a:pt x="2509" y="887"/>
                    </a:lnTo>
                    <a:lnTo>
                      <a:pt x="2501" y="905"/>
                    </a:lnTo>
                    <a:lnTo>
                      <a:pt x="2499" y="924"/>
                    </a:lnTo>
                    <a:lnTo>
                      <a:pt x="2501" y="942"/>
                    </a:lnTo>
                    <a:lnTo>
                      <a:pt x="2508" y="960"/>
                    </a:lnTo>
                    <a:lnTo>
                      <a:pt x="2518" y="974"/>
                    </a:lnTo>
                    <a:lnTo>
                      <a:pt x="2533" y="986"/>
                    </a:lnTo>
                    <a:lnTo>
                      <a:pt x="2550" y="993"/>
                    </a:lnTo>
                    <a:lnTo>
                      <a:pt x="2570" y="996"/>
                    </a:lnTo>
                    <a:lnTo>
                      <a:pt x="2589" y="993"/>
                    </a:lnTo>
                    <a:lnTo>
                      <a:pt x="2607" y="986"/>
                    </a:lnTo>
                    <a:lnTo>
                      <a:pt x="2622" y="975"/>
                    </a:lnTo>
                    <a:lnTo>
                      <a:pt x="2634" y="960"/>
                    </a:lnTo>
                    <a:lnTo>
                      <a:pt x="2640" y="942"/>
                    </a:lnTo>
                    <a:lnTo>
                      <a:pt x="2642" y="923"/>
                    </a:lnTo>
                    <a:lnTo>
                      <a:pt x="2641" y="905"/>
                    </a:lnTo>
                    <a:lnTo>
                      <a:pt x="2636" y="889"/>
                    </a:lnTo>
                    <a:lnTo>
                      <a:pt x="2624" y="873"/>
                    </a:lnTo>
                    <a:lnTo>
                      <a:pt x="2609" y="862"/>
                    </a:lnTo>
                    <a:lnTo>
                      <a:pt x="2592" y="854"/>
                    </a:lnTo>
                    <a:lnTo>
                      <a:pt x="2571" y="851"/>
                    </a:lnTo>
                    <a:close/>
                    <a:moveTo>
                      <a:pt x="2183" y="835"/>
                    </a:moveTo>
                    <a:lnTo>
                      <a:pt x="2168" y="851"/>
                    </a:lnTo>
                    <a:lnTo>
                      <a:pt x="2155" y="866"/>
                    </a:lnTo>
                    <a:lnTo>
                      <a:pt x="2144" y="878"/>
                    </a:lnTo>
                    <a:lnTo>
                      <a:pt x="2135" y="887"/>
                    </a:lnTo>
                    <a:lnTo>
                      <a:pt x="2128" y="895"/>
                    </a:lnTo>
                    <a:lnTo>
                      <a:pt x="2149" y="914"/>
                    </a:lnTo>
                    <a:lnTo>
                      <a:pt x="2173" y="930"/>
                    </a:lnTo>
                    <a:lnTo>
                      <a:pt x="2197" y="941"/>
                    </a:lnTo>
                    <a:lnTo>
                      <a:pt x="2200" y="928"/>
                    </a:lnTo>
                    <a:lnTo>
                      <a:pt x="2202" y="912"/>
                    </a:lnTo>
                    <a:lnTo>
                      <a:pt x="2202" y="894"/>
                    </a:lnTo>
                    <a:lnTo>
                      <a:pt x="2200" y="875"/>
                    </a:lnTo>
                    <a:lnTo>
                      <a:pt x="2193" y="854"/>
                    </a:lnTo>
                    <a:lnTo>
                      <a:pt x="2183" y="835"/>
                    </a:lnTo>
                    <a:close/>
                    <a:moveTo>
                      <a:pt x="2571" y="824"/>
                    </a:moveTo>
                    <a:lnTo>
                      <a:pt x="2594" y="827"/>
                    </a:lnTo>
                    <a:lnTo>
                      <a:pt x="2615" y="835"/>
                    </a:lnTo>
                    <a:lnTo>
                      <a:pt x="2634" y="847"/>
                    </a:lnTo>
                    <a:lnTo>
                      <a:pt x="2649" y="862"/>
                    </a:lnTo>
                    <a:lnTo>
                      <a:pt x="2661" y="880"/>
                    </a:lnTo>
                    <a:lnTo>
                      <a:pt x="2668" y="900"/>
                    </a:lnTo>
                    <a:lnTo>
                      <a:pt x="2671" y="923"/>
                    </a:lnTo>
                    <a:lnTo>
                      <a:pt x="2668" y="948"/>
                    </a:lnTo>
                    <a:lnTo>
                      <a:pt x="2659" y="969"/>
                    </a:lnTo>
                    <a:lnTo>
                      <a:pt x="2645" y="989"/>
                    </a:lnTo>
                    <a:lnTo>
                      <a:pt x="2628" y="1005"/>
                    </a:lnTo>
                    <a:lnTo>
                      <a:pt x="2643" y="1038"/>
                    </a:lnTo>
                    <a:lnTo>
                      <a:pt x="2629" y="1038"/>
                    </a:lnTo>
                    <a:lnTo>
                      <a:pt x="2617" y="1012"/>
                    </a:lnTo>
                    <a:lnTo>
                      <a:pt x="2595" y="1020"/>
                    </a:lnTo>
                    <a:lnTo>
                      <a:pt x="2571" y="1023"/>
                    </a:lnTo>
                    <a:lnTo>
                      <a:pt x="2554" y="1022"/>
                    </a:lnTo>
                    <a:lnTo>
                      <a:pt x="2538" y="1018"/>
                    </a:lnTo>
                    <a:lnTo>
                      <a:pt x="2523" y="1011"/>
                    </a:lnTo>
                    <a:lnTo>
                      <a:pt x="2511" y="1038"/>
                    </a:lnTo>
                    <a:lnTo>
                      <a:pt x="2496" y="1038"/>
                    </a:lnTo>
                    <a:lnTo>
                      <a:pt x="2512" y="1004"/>
                    </a:lnTo>
                    <a:lnTo>
                      <a:pt x="2496" y="989"/>
                    </a:lnTo>
                    <a:lnTo>
                      <a:pt x="2483" y="969"/>
                    </a:lnTo>
                    <a:lnTo>
                      <a:pt x="2474" y="948"/>
                    </a:lnTo>
                    <a:lnTo>
                      <a:pt x="2472" y="924"/>
                    </a:lnTo>
                    <a:lnTo>
                      <a:pt x="2474" y="900"/>
                    </a:lnTo>
                    <a:lnTo>
                      <a:pt x="2482" y="880"/>
                    </a:lnTo>
                    <a:lnTo>
                      <a:pt x="2494" y="862"/>
                    </a:lnTo>
                    <a:lnTo>
                      <a:pt x="2509" y="847"/>
                    </a:lnTo>
                    <a:lnTo>
                      <a:pt x="2527" y="835"/>
                    </a:lnTo>
                    <a:lnTo>
                      <a:pt x="2548" y="827"/>
                    </a:lnTo>
                    <a:lnTo>
                      <a:pt x="2571" y="824"/>
                    </a:lnTo>
                    <a:close/>
                    <a:moveTo>
                      <a:pt x="1139" y="812"/>
                    </a:moveTo>
                    <a:lnTo>
                      <a:pt x="1144" y="812"/>
                    </a:lnTo>
                    <a:lnTo>
                      <a:pt x="1144" y="863"/>
                    </a:lnTo>
                    <a:lnTo>
                      <a:pt x="1178" y="863"/>
                    </a:lnTo>
                    <a:lnTo>
                      <a:pt x="1178" y="870"/>
                    </a:lnTo>
                    <a:lnTo>
                      <a:pt x="1139" y="870"/>
                    </a:lnTo>
                    <a:lnTo>
                      <a:pt x="1139" y="812"/>
                    </a:lnTo>
                    <a:close/>
                    <a:moveTo>
                      <a:pt x="655" y="808"/>
                    </a:moveTo>
                    <a:lnTo>
                      <a:pt x="628" y="963"/>
                    </a:lnTo>
                    <a:lnTo>
                      <a:pt x="630" y="964"/>
                    </a:lnTo>
                    <a:lnTo>
                      <a:pt x="639" y="966"/>
                    </a:lnTo>
                    <a:lnTo>
                      <a:pt x="714" y="828"/>
                    </a:lnTo>
                    <a:lnTo>
                      <a:pt x="707" y="826"/>
                    </a:lnTo>
                    <a:lnTo>
                      <a:pt x="696" y="824"/>
                    </a:lnTo>
                    <a:lnTo>
                      <a:pt x="684" y="821"/>
                    </a:lnTo>
                    <a:lnTo>
                      <a:pt x="679" y="820"/>
                    </a:lnTo>
                    <a:lnTo>
                      <a:pt x="673" y="819"/>
                    </a:lnTo>
                    <a:lnTo>
                      <a:pt x="663" y="813"/>
                    </a:lnTo>
                    <a:lnTo>
                      <a:pt x="655" y="808"/>
                    </a:lnTo>
                    <a:close/>
                    <a:moveTo>
                      <a:pt x="2127" y="803"/>
                    </a:moveTo>
                    <a:lnTo>
                      <a:pt x="2113" y="805"/>
                    </a:lnTo>
                    <a:lnTo>
                      <a:pt x="2100" y="807"/>
                    </a:lnTo>
                    <a:lnTo>
                      <a:pt x="2091" y="810"/>
                    </a:lnTo>
                    <a:lnTo>
                      <a:pt x="2096" y="838"/>
                    </a:lnTo>
                    <a:lnTo>
                      <a:pt x="2107" y="863"/>
                    </a:lnTo>
                    <a:lnTo>
                      <a:pt x="2121" y="885"/>
                    </a:lnTo>
                    <a:lnTo>
                      <a:pt x="2130" y="876"/>
                    </a:lnTo>
                    <a:lnTo>
                      <a:pt x="2142" y="862"/>
                    </a:lnTo>
                    <a:lnTo>
                      <a:pt x="2158" y="844"/>
                    </a:lnTo>
                    <a:lnTo>
                      <a:pt x="2176" y="825"/>
                    </a:lnTo>
                    <a:lnTo>
                      <a:pt x="2160" y="813"/>
                    </a:lnTo>
                    <a:lnTo>
                      <a:pt x="2144" y="806"/>
                    </a:lnTo>
                    <a:lnTo>
                      <a:pt x="2127" y="803"/>
                    </a:lnTo>
                    <a:close/>
                    <a:moveTo>
                      <a:pt x="2218" y="801"/>
                    </a:moveTo>
                    <a:lnTo>
                      <a:pt x="2192" y="826"/>
                    </a:lnTo>
                    <a:lnTo>
                      <a:pt x="2204" y="848"/>
                    </a:lnTo>
                    <a:lnTo>
                      <a:pt x="2211" y="870"/>
                    </a:lnTo>
                    <a:lnTo>
                      <a:pt x="2215" y="893"/>
                    </a:lnTo>
                    <a:lnTo>
                      <a:pt x="2215" y="913"/>
                    </a:lnTo>
                    <a:lnTo>
                      <a:pt x="2212" y="931"/>
                    </a:lnTo>
                    <a:lnTo>
                      <a:pt x="2210" y="945"/>
                    </a:lnTo>
                    <a:lnTo>
                      <a:pt x="2228" y="948"/>
                    </a:lnTo>
                    <a:lnTo>
                      <a:pt x="2246" y="949"/>
                    </a:lnTo>
                    <a:lnTo>
                      <a:pt x="2272" y="947"/>
                    </a:lnTo>
                    <a:lnTo>
                      <a:pt x="2295" y="940"/>
                    </a:lnTo>
                    <a:lnTo>
                      <a:pt x="2318" y="931"/>
                    </a:lnTo>
                    <a:lnTo>
                      <a:pt x="2338" y="919"/>
                    </a:lnTo>
                    <a:lnTo>
                      <a:pt x="2328" y="909"/>
                    </a:lnTo>
                    <a:lnTo>
                      <a:pt x="2313" y="896"/>
                    </a:lnTo>
                    <a:lnTo>
                      <a:pt x="2294" y="880"/>
                    </a:lnTo>
                    <a:lnTo>
                      <a:pt x="2274" y="859"/>
                    </a:lnTo>
                    <a:lnTo>
                      <a:pt x="2251" y="838"/>
                    </a:lnTo>
                    <a:lnTo>
                      <a:pt x="2228" y="813"/>
                    </a:lnTo>
                    <a:lnTo>
                      <a:pt x="2222" y="807"/>
                    </a:lnTo>
                    <a:lnTo>
                      <a:pt x="2218" y="801"/>
                    </a:lnTo>
                    <a:close/>
                    <a:moveTo>
                      <a:pt x="1138" y="797"/>
                    </a:moveTo>
                    <a:lnTo>
                      <a:pt x="1145" y="797"/>
                    </a:lnTo>
                    <a:lnTo>
                      <a:pt x="1145" y="806"/>
                    </a:lnTo>
                    <a:lnTo>
                      <a:pt x="1138" y="806"/>
                    </a:lnTo>
                    <a:lnTo>
                      <a:pt x="1138" y="797"/>
                    </a:lnTo>
                    <a:close/>
                    <a:moveTo>
                      <a:pt x="1141" y="794"/>
                    </a:moveTo>
                    <a:lnTo>
                      <a:pt x="1122" y="796"/>
                    </a:lnTo>
                    <a:lnTo>
                      <a:pt x="1104" y="803"/>
                    </a:lnTo>
                    <a:lnTo>
                      <a:pt x="1090" y="814"/>
                    </a:lnTo>
                    <a:lnTo>
                      <a:pt x="1078" y="829"/>
                    </a:lnTo>
                    <a:lnTo>
                      <a:pt x="1071" y="847"/>
                    </a:lnTo>
                    <a:lnTo>
                      <a:pt x="1069" y="866"/>
                    </a:lnTo>
                    <a:lnTo>
                      <a:pt x="1071" y="885"/>
                    </a:lnTo>
                    <a:lnTo>
                      <a:pt x="1078" y="901"/>
                    </a:lnTo>
                    <a:lnTo>
                      <a:pt x="1089" y="917"/>
                    </a:lnTo>
                    <a:lnTo>
                      <a:pt x="1103" y="928"/>
                    </a:lnTo>
                    <a:lnTo>
                      <a:pt x="1119" y="936"/>
                    </a:lnTo>
                    <a:lnTo>
                      <a:pt x="1140" y="938"/>
                    </a:lnTo>
                    <a:lnTo>
                      <a:pt x="1159" y="936"/>
                    </a:lnTo>
                    <a:lnTo>
                      <a:pt x="1176" y="928"/>
                    </a:lnTo>
                    <a:lnTo>
                      <a:pt x="1192" y="917"/>
                    </a:lnTo>
                    <a:lnTo>
                      <a:pt x="1203" y="901"/>
                    </a:lnTo>
                    <a:lnTo>
                      <a:pt x="1211" y="884"/>
                    </a:lnTo>
                    <a:lnTo>
                      <a:pt x="1213" y="865"/>
                    </a:lnTo>
                    <a:lnTo>
                      <a:pt x="1211" y="848"/>
                    </a:lnTo>
                    <a:lnTo>
                      <a:pt x="1206" y="831"/>
                    </a:lnTo>
                    <a:lnTo>
                      <a:pt x="1194" y="816"/>
                    </a:lnTo>
                    <a:lnTo>
                      <a:pt x="1179" y="803"/>
                    </a:lnTo>
                    <a:lnTo>
                      <a:pt x="1161" y="796"/>
                    </a:lnTo>
                    <a:lnTo>
                      <a:pt x="1141" y="794"/>
                    </a:lnTo>
                    <a:close/>
                    <a:moveTo>
                      <a:pt x="2641" y="790"/>
                    </a:moveTo>
                    <a:lnTo>
                      <a:pt x="2657" y="793"/>
                    </a:lnTo>
                    <a:lnTo>
                      <a:pt x="2671" y="800"/>
                    </a:lnTo>
                    <a:lnTo>
                      <a:pt x="2683" y="811"/>
                    </a:lnTo>
                    <a:lnTo>
                      <a:pt x="2690" y="825"/>
                    </a:lnTo>
                    <a:lnTo>
                      <a:pt x="2693" y="841"/>
                    </a:lnTo>
                    <a:lnTo>
                      <a:pt x="2690" y="858"/>
                    </a:lnTo>
                    <a:lnTo>
                      <a:pt x="2681" y="872"/>
                    </a:lnTo>
                    <a:lnTo>
                      <a:pt x="2668" y="883"/>
                    </a:lnTo>
                    <a:lnTo>
                      <a:pt x="2659" y="866"/>
                    </a:lnTo>
                    <a:lnTo>
                      <a:pt x="2648" y="850"/>
                    </a:lnTo>
                    <a:lnTo>
                      <a:pt x="2633" y="837"/>
                    </a:lnTo>
                    <a:lnTo>
                      <a:pt x="2614" y="827"/>
                    </a:lnTo>
                    <a:lnTo>
                      <a:pt x="2595" y="821"/>
                    </a:lnTo>
                    <a:lnTo>
                      <a:pt x="2602" y="809"/>
                    </a:lnTo>
                    <a:lnTo>
                      <a:pt x="2613" y="799"/>
                    </a:lnTo>
                    <a:lnTo>
                      <a:pt x="2626" y="793"/>
                    </a:lnTo>
                    <a:lnTo>
                      <a:pt x="2641" y="790"/>
                    </a:lnTo>
                    <a:close/>
                    <a:moveTo>
                      <a:pt x="2501" y="790"/>
                    </a:moveTo>
                    <a:lnTo>
                      <a:pt x="2515" y="793"/>
                    </a:lnTo>
                    <a:lnTo>
                      <a:pt x="2529" y="799"/>
                    </a:lnTo>
                    <a:lnTo>
                      <a:pt x="2540" y="809"/>
                    </a:lnTo>
                    <a:lnTo>
                      <a:pt x="2547" y="821"/>
                    </a:lnTo>
                    <a:lnTo>
                      <a:pt x="2528" y="827"/>
                    </a:lnTo>
                    <a:lnTo>
                      <a:pt x="2510" y="837"/>
                    </a:lnTo>
                    <a:lnTo>
                      <a:pt x="2495" y="850"/>
                    </a:lnTo>
                    <a:lnTo>
                      <a:pt x="2483" y="866"/>
                    </a:lnTo>
                    <a:lnTo>
                      <a:pt x="2474" y="883"/>
                    </a:lnTo>
                    <a:lnTo>
                      <a:pt x="2461" y="872"/>
                    </a:lnTo>
                    <a:lnTo>
                      <a:pt x="2453" y="858"/>
                    </a:lnTo>
                    <a:lnTo>
                      <a:pt x="2449" y="841"/>
                    </a:lnTo>
                    <a:lnTo>
                      <a:pt x="2453" y="825"/>
                    </a:lnTo>
                    <a:lnTo>
                      <a:pt x="2459" y="811"/>
                    </a:lnTo>
                    <a:lnTo>
                      <a:pt x="2471" y="800"/>
                    </a:lnTo>
                    <a:lnTo>
                      <a:pt x="2485" y="793"/>
                    </a:lnTo>
                    <a:lnTo>
                      <a:pt x="2501" y="790"/>
                    </a:lnTo>
                    <a:close/>
                    <a:moveTo>
                      <a:pt x="1142" y="767"/>
                    </a:moveTo>
                    <a:lnTo>
                      <a:pt x="1165" y="769"/>
                    </a:lnTo>
                    <a:lnTo>
                      <a:pt x="1185" y="776"/>
                    </a:lnTo>
                    <a:lnTo>
                      <a:pt x="1203" y="788"/>
                    </a:lnTo>
                    <a:lnTo>
                      <a:pt x="1220" y="803"/>
                    </a:lnTo>
                    <a:lnTo>
                      <a:pt x="1231" y="822"/>
                    </a:lnTo>
                    <a:lnTo>
                      <a:pt x="1238" y="843"/>
                    </a:lnTo>
                    <a:lnTo>
                      <a:pt x="1241" y="866"/>
                    </a:lnTo>
                    <a:lnTo>
                      <a:pt x="1238" y="890"/>
                    </a:lnTo>
                    <a:lnTo>
                      <a:pt x="1229" y="912"/>
                    </a:lnTo>
                    <a:lnTo>
                      <a:pt x="1216" y="932"/>
                    </a:lnTo>
                    <a:lnTo>
                      <a:pt x="1198" y="947"/>
                    </a:lnTo>
                    <a:lnTo>
                      <a:pt x="1214" y="981"/>
                    </a:lnTo>
                    <a:lnTo>
                      <a:pt x="1199" y="981"/>
                    </a:lnTo>
                    <a:lnTo>
                      <a:pt x="1187" y="954"/>
                    </a:lnTo>
                    <a:lnTo>
                      <a:pt x="1173" y="961"/>
                    </a:lnTo>
                    <a:lnTo>
                      <a:pt x="1157" y="964"/>
                    </a:lnTo>
                    <a:lnTo>
                      <a:pt x="1141" y="965"/>
                    </a:lnTo>
                    <a:lnTo>
                      <a:pt x="1116" y="962"/>
                    </a:lnTo>
                    <a:lnTo>
                      <a:pt x="1094" y="953"/>
                    </a:lnTo>
                    <a:lnTo>
                      <a:pt x="1081" y="981"/>
                    </a:lnTo>
                    <a:lnTo>
                      <a:pt x="1066" y="981"/>
                    </a:lnTo>
                    <a:lnTo>
                      <a:pt x="1082" y="946"/>
                    </a:lnTo>
                    <a:lnTo>
                      <a:pt x="1066" y="931"/>
                    </a:lnTo>
                    <a:lnTo>
                      <a:pt x="1053" y="911"/>
                    </a:lnTo>
                    <a:lnTo>
                      <a:pt x="1045" y="890"/>
                    </a:lnTo>
                    <a:lnTo>
                      <a:pt x="1042" y="866"/>
                    </a:lnTo>
                    <a:lnTo>
                      <a:pt x="1044" y="843"/>
                    </a:lnTo>
                    <a:lnTo>
                      <a:pt x="1052" y="823"/>
                    </a:lnTo>
                    <a:lnTo>
                      <a:pt x="1063" y="803"/>
                    </a:lnTo>
                    <a:lnTo>
                      <a:pt x="1080" y="788"/>
                    </a:lnTo>
                    <a:lnTo>
                      <a:pt x="1098" y="776"/>
                    </a:lnTo>
                    <a:lnTo>
                      <a:pt x="1118" y="769"/>
                    </a:lnTo>
                    <a:lnTo>
                      <a:pt x="1142" y="767"/>
                    </a:lnTo>
                    <a:close/>
                    <a:moveTo>
                      <a:pt x="2263" y="761"/>
                    </a:moveTo>
                    <a:lnTo>
                      <a:pt x="2249" y="773"/>
                    </a:lnTo>
                    <a:lnTo>
                      <a:pt x="2234" y="785"/>
                    </a:lnTo>
                    <a:lnTo>
                      <a:pt x="2231" y="788"/>
                    </a:lnTo>
                    <a:lnTo>
                      <a:pt x="2226" y="793"/>
                    </a:lnTo>
                    <a:lnTo>
                      <a:pt x="2232" y="798"/>
                    </a:lnTo>
                    <a:lnTo>
                      <a:pt x="2237" y="805"/>
                    </a:lnTo>
                    <a:lnTo>
                      <a:pt x="2258" y="826"/>
                    </a:lnTo>
                    <a:lnTo>
                      <a:pt x="2278" y="847"/>
                    </a:lnTo>
                    <a:lnTo>
                      <a:pt x="2296" y="864"/>
                    </a:lnTo>
                    <a:lnTo>
                      <a:pt x="2314" y="880"/>
                    </a:lnTo>
                    <a:lnTo>
                      <a:pt x="2328" y="893"/>
                    </a:lnTo>
                    <a:lnTo>
                      <a:pt x="2340" y="903"/>
                    </a:lnTo>
                    <a:lnTo>
                      <a:pt x="2348" y="910"/>
                    </a:lnTo>
                    <a:lnTo>
                      <a:pt x="2366" y="892"/>
                    </a:lnTo>
                    <a:lnTo>
                      <a:pt x="2382" y="870"/>
                    </a:lnTo>
                    <a:lnTo>
                      <a:pt x="2392" y="845"/>
                    </a:lnTo>
                    <a:lnTo>
                      <a:pt x="2400" y="821"/>
                    </a:lnTo>
                    <a:lnTo>
                      <a:pt x="2402" y="793"/>
                    </a:lnTo>
                    <a:lnTo>
                      <a:pt x="2402" y="790"/>
                    </a:lnTo>
                    <a:lnTo>
                      <a:pt x="2401" y="788"/>
                    </a:lnTo>
                    <a:lnTo>
                      <a:pt x="2389" y="789"/>
                    </a:lnTo>
                    <a:lnTo>
                      <a:pt x="2374" y="792"/>
                    </a:lnTo>
                    <a:lnTo>
                      <a:pt x="2357" y="792"/>
                    </a:lnTo>
                    <a:lnTo>
                      <a:pt x="2337" y="790"/>
                    </a:lnTo>
                    <a:lnTo>
                      <a:pt x="2317" y="788"/>
                    </a:lnTo>
                    <a:lnTo>
                      <a:pt x="2298" y="783"/>
                    </a:lnTo>
                    <a:lnTo>
                      <a:pt x="2279" y="773"/>
                    </a:lnTo>
                    <a:lnTo>
                      <a:pt x="2263" y="761"/>
                    </a:lnTo>
                    <a:close/>
                    <a:moveTo>
                      <a:pt x="1571" y="741"/>
                    </a:moveTo>
                    <a:lnTo>
                      <a:pt x="1573" y="748"/>
                    </a:lnTo>
                    <a:lnTo>
                      <a:pt x="1575" y="757"/>
                    </a:lnTo>
                    <a:lnTo>
                      <a:pt x="1574" y="767"/>
                    </a:lnTo>
                    <a:lnTo>
                      <a:pt x="1567" y="779"/>
                    </a:lnTo>
                    <a:lnTo>
                      <a:pt x="1554" y="792"/>
                    </a:lnTo>
                    <a:lnTo>
                      <a:pt x="1554" y="792"/>
                    </a:lnTo>
                    <a:lnTo>
                      <a:pt x="1542" y="800"/>
                    </a:lnTo>
                    <a:lnTo>
                      <a:pt x="1529" y="805"/>
                    </a:lnTo>
                    <a:lnTo>
                      <a:pt x="1517" y="805"/>
                    </a:lnTo>
                    <a:lnTo>
                      <a:pt x="1508" y="802"/>
                    </a:lnTo>
                    <a:lnTo>
                      <a:pt x="1571" y="741"/>
                    </a:lnTo>
                    <a:close/>
                    <a:moveTo>
                      <a:pt x="1212" y="732"/>
                    </a:moveTo>
                    <a:lnTo>
                      <a:pt x="1228" y="736"/>
                    </a:lnTo>
                    <a:lnTo>
                      <a:pt x="1242" y="742"/>
                    </a:lnTo>
                    <a:lnTo>
                      <a:pt x="1253" y="753"/>
                    </a:lnTo>
                    <a:lnTo>
                      <a:pt x="1259" y="767"/>
                    </a:lnTo>
                    <a:lnTo>
                      <a:pt x="1263" y="783"/>
                    </a:lnTo>
                    <a:lnTo>
                      <a:pt x="1259" y="800"/>
                    </a:lnTo>
                    <a:lnTo>
                      <a:pt x="1251" y="815"/>
                    </a:lnTo>
                    <a:lnTo>
                      <a:pt x="1239" y="826"/>
                    </a:lnTo>
                    <a:lnTo>
                      <a:pt x="1229" y="808"/>
                    </a:lnTo>
                    <a:lnTo>
                      <a:pt x="1217" y="793"/>
                    </a:lnTo>
                    <a:lnTo>
                      <a:pt x="1202" y="780"/>
                    </a:lnTo>
                    <a:lnTo>
                      <a:pt x="1185" y="770"/>
                    </a:lnTo>
                    <a:lnTo>
                      <a:pt x="1166" y="764"/>
                    </a:lnTo>
                    <a:lnTo>
                      <a:pt x="1173" y="751"/>
                    </a:lnTo>
                    <a:lnTo>
                      <a:pt x="1183" y="741"/>
                    </a:lnTo>
                    <a:lnTo>
                      <a:pt x="1197" y="734"/>
                    </a:lnTo>
                    <a:lnTo>
                      <a:pt x="1212" y="732"/>
                    </a:lnTo>
                    <a:close/>
                    <a:moveTo>
                      <a:pt x="1071" y="732"/>
                    </a:moveTo>
                    <a:lnTo>
                      <a:pt x="1086" y="734"/>
                    </a:lnTo>
                    <a:lnTo>
                      <a:pt x="1099" y="741"/>
                    </a:lnTo>
                    <a:lnTo>
                      <a:pt x="1110" y="751"/>
                    </a:lnTo>
                    <a:lnTo>
                      <a:pt x="1117" y="764"/>
                    </a:lnTo>
                    <a:lnTo>
                      <a:pt x="1098" y="770"/>
                    </a:lnTo>
                    <a:lnTo>
                      <a:pt x="1081" y="780"/>
                    </a:lnTo>
                    <a:lnTo>
                      <a:pt x="1066" y="793"/>
                    </a:lnTo>
                    <a:lnTo>
                      <a:pt x="1053" y="808"/>
                    </a:lnTo>
                    <a:lnTo>
                      <a:pt x="1044" y="826"/>
                    </a:lnTo>
                    <a:lnTo>
                      <a:pt x="1031" y="815"/>
                    </a:lnTo>
                    <a:lnTo>
                      <a:pt x="1022" y="800"/>
                    </a:lnTo>
                    <a:lnTo>
                      <a:pt x="1020" y="783"/>
                    </a:lnTo>
                    <a:lnTo>
                      <a:pt x="1022" y="767"/>
                    </a:lnTo>
                    <a:lnTo>
                      <a:pt x="1030" y="753"/>
                    </a:lnTo>
                    <a:lnTo>
                      <a:pt x="1041" y="742"/>
                    </a:lnTo>
                    <a:lnTo>
                      <a:pt x="1055" y="736"/>
                    </a:lnTo>
                    <a:lnTo>
                      <a:pt x="1071" y="732"/>
                    </a:lnTo>
                    <a:close/>
                    <a:moveTo>
                      <a:pt x="1553" y="718"/>
                    </a:moveTo>
                    <a:lnTo>
                      <a:pt x="1556" y="723"/>
                    </a:lnTo>
                    <a:lnTo>
                      <a:pt x="1559" y="726"/>
                    </a:lnTo>
                    <a:lnTo>
                      <a:pt x="1560" y="728"/>
                    </a:lnTo>
                    <a:lnTo>
                      <a:pt x="1561" y="730"/>
                    </a:lnTo>
                    <a:lnTo>
                      <a:pt x="1562" y="731"/>
                    </a:lnTo>
                    <a:lnTo>
                      <a:pt x="1562" y="732"/>
                    </a:lnTo>
                    <a:lnTo>
                      <a:pt x="1565" y="736"/>
                    </a:lnTo>
                    <a:lnTo>
                      <a:pt x="1562" y="739"/>
                    </a:lnTo>
                    <a:lnTo>
                      <a:pt x="1503" y="797"/>
                    </a:lnTo>
                    <a:lnTo>
                      <a:pt x="1500" y="794"/>
                    </a:lnTo>
                    <a:lnTo>
                      <a:pt x="1498" y="793"/>
                    </a:lnTo>
                    <a:lnTo>
                      <a:pt x="1496" y="790"/>
                    </a:lnTo>
                    <a:lnTo>
                      <a:pt x="1494" y="788"/>
                    </a:lnTo>
                    <a:lnTo>
                      <a:pt x="1493" y="786"/>
                    </a:lnTo>
                    <a:lnTo>
                      <a:pt x="1489" y="782"/>
                    </a:lnTo>
                    <a:lnTo>
                      <a:pt x="1553" y="718"/>
                    </a:lnTo>
                    <a:close/>
                    <a:moveTo>
                      <a:pt x="2369" y="697"/>
                    </a:moveTo>
                    <a:lnTo>
                      <a:pt x="2359" y="701"/>
                    </a:lnTo>
                    <a:lnTo>
                      <a:pt x="2347" y="708"/>
                    </a:lnTo>
                    <a:lnTo>
                      <a:pt x="2331" y="716"/>
                    </a:lnTo>
                    <a:lnTo>
                      <a:pt x="2314" y="726"/>
                    </a:lnTo>
                    <a:lnTo>
                      <a:pt x="2294" y="739"/>
                    </a:lnTo>
                    <a:lnTo>
                      <a:pt x="2273" y="754"/>
                    </a:lnTo>
                    <a:lnTo>
                      <a:pt x="2288" y="764"/>
                    </a:lnTo>
                    <a:lnTo>
                      <a:pt x="2304" y="771"/>
                    </a:lnTo>
                    <a:lnTo>
                      <a:pt x="2322" y="776"/>
                    </a:lnTo>
                    <a:lnTo>
                      <a:pt x="2341" y="779"/>
                    </a:lnTo>
                    <a:lnTo>
                      <a:pt x="2359" y="779"/>
                    </a:lnTo>
                    <a:lnTo>
                      <a:pt x="2376" y="778"/>
                    </a:lnTo>
                    <a:lnTo>
                      <a:pt x="2390" y="776"/>
                    </a:lnTo>
                    <a:lnTo>
                      <a:pt x="2401" y="775"/>
                    </a:lnTo>
                    <a:lnTo>
                      <a:pt x="2394" y="746"/>
                    </a:lnTo>
                    <a:lnTo>
                      <a:pt x="2384" y="720"/>
                    </a:lnTo>
                    <a:lnTo>
                      <a:pt x="2369" y="697"/>
                    </a:lnTo>
                    <a:close/>
                    <a:moveTo>
                      <a:pt x="721" y="696"/>
                    </a:moveTo>
                    <a:lnTo>
                      <a:pt x="706" y="698"/>
                    </a:lnTo>
                    <a:lnTo>
                      <a:pt x="691" y="704"/>
                    </a:lnTo>
                    <a:lnTo>
                      <a:pt x="676" y="715"/>
                    </a:lnTo>
                    <a:lnTo>
                      <a:pt x="659" y="728"/>
                    </a:lnTo>
                    <a:lnTo>
                      <a:pt x="643" y="743"/>
                    </a:lnTo>
                    <a:lnTo>
                      <a:pt x="629" y="759"/>
                    </a:lnTo>
                    <a:lnTo>
                      <a:pt x="615" y="776"/>
                    </a:lnTo>
                    <a:lnTo>
                      <a:pt x="605" y="793"/>
                    </a:lnTo>
                    <a:lnTo>
                      <a:pt x="595" y="810"/>
                    </a:lnTo>
                    <a:lnTo>
                      <a:pt x="587" y="824"/>
                    </a:lnTo>
                    <a:lnTo>
                      <a:pt x="582" y="843"/>
                    </a:lnTo>
                    <a:lnTo>
                      <a:pt x="581" y="863"/>
                    </a:lnTo>
                    <a:lnTo>
                      <a:pt x="584" y="882"/>
                    </a:lnTo>
                    <a:lnTo>
                      <a:pt x="591" y="899"/>
                    </a:lnTo>
                    <a:lnTo>
                      <a:pt x="600" y="915"/>
                    </a:lnTo>
                    <a:lnTo>
                      <a:pt x="614" y="930"/>
                    </a:lnTo>
                    <a:lnTo>
                      <a:pt x="619" y="934"/>
                    </a:lnTo>
                    <a:lnTo>
                      <a:pt x="609" y="958"/>
                    </a:lnTo>
                    <a:lnTo>
                      <a:pt x="612" y="959"/>
                    </a:lnTo>
                    <a:lnTo>
                      <a:pt x="621" y="961"/>
                    </a:lnTo>
                    <a:lnTo>
                      <a:pt x="651" y="793"/>
                    </a:lnTo>
                    <a:lnTo>
                      <a:pt x="656" y="798"/>
                    </a:lnTo>
                    <a:lnTo>
                      <a:pt x="657" y="799"/>
                    </a:lnTo>
                    <a:lnTo>
                      <a:pt x="662" y="803"/>
                    </a:lnTo>
                    <a:lnTo>
                      <a:pt x="668" y="808"/>
                    </a:lnTo>
                    <a:lnTo>
                      <a:pt x="677" y="812"/>
                    </a:lnTo>
                    <a:lnTo>
                      <a:pt x="681" y="813"/>
                    </a:lnTo>
                    <a:lnTo>
                      <a:pt x="685" y="814"/>
                    </a:lnTo>
                    <a:lnTo>
                      <a:pt x="699" y="817"/>
                    </a:lnTo>
                    <a:lnTo>
                      <a:pt x="710" y="820"/>
                    </a:lnTo>
                    <a:lnTo>
                      <a:pt x="718" y="821"/>
                    </a:lnTo>
                    <a:lnTo>
                      <a:pt x="721" y="822"/>
                    </a:lnTo>
                    <a:lnTo>
                      <a:pt x="726" y="823"/>
                    </a:lnTo>
                    <a:lnTo>
                      <a:pt x="647" y="968"/>
                    </a:lnTo>
                    <a:lnTo>
                      <a:pt x="648" y="969"/>
                    </a:lnTo>
                    <a:lnTo>
                      <a:pt x="651" y="970"/>
                    </a:lnTo>
                    <a:lnTo>
                      <a:pt x="653" y="970"/>
                    </a:lnTo>
                    <a:lnTo>
                      <a:pt x="655" y="972"/>
                    </a:lnTo>
                    <a:lnTo>
                      <a:pt x="663" y="950"/>
                    </a:lnTo>
                    <a:lnTo>
                      <a:pt x="667" y="950"/>
                    </a:lnTo>
                    <a:lnTo>
                      <a:pt x="690" y="948"/>
                    </a:lnTo>
                    <a:lnTo>
                      <a:pt x="711" y="939"/>
                    </a:lnTo>
                    <a:lnTo>
                      <a:pt x="729" y="927"/>
                    </a:lnTo>
                    <a:lnTo>
                      <a:pt x="745" y="910"/>
                    </a:lnTo>
                    <a:lnTo>
                      <a:pt x="755" y="890"/>
                    </a:lnTo>
                    <a:lnTo>
                      <a:pt x="761" y="873"/>
                    </a:lnTo>
                    <a:lnTo>
                      <a:pt x="765" y="855"/>
                    </a:lnTo>
                    <a:lnTo>
                      <a:pt x="767" y="835"/>
                    </a:lnTo>
                    <a:lnTo>
                      <a:pt x="769" y="813"/>
                    </a:lnTo>
                    <a:lnTo>
                      <a:pt x="769" y="792"/>
                    </a:lnTo>
                    <a:lnTo>
                      <a:pt x="767" y="770"/>
                    </a:lnTo>
                    <a:lnTo>
                      <a:pt x="765" y="750"/>
                    </a:lnTo>
                    <a:lnTo>
                      <a:pt x="760" y="731"/>
                    </a:lnTo>
                    <a:lnTo>
                      <a:pt x="753" y="716"/>
                    </a:lnTo>
                    <a:lnTo>
                      <a:pt x="745" y="704"/>
                    </a:lnTo>
                    <a:lnTo>
                      <a:pt x="733" y="697"/>
                    </a:lnTo>
                    <a:lnTo>
                      <a:pt x="721" y="696"/>
                    </a:lnTo>
                    <a:close/>
                    <a:moveTo>
                      <a:pt x="723" y="681"/>
                    </a:moveTo>
                    <a:lnTo>
                      <a:pt x="738" y="684"/>
                    </a:lnTo>
                    <a:lnTo>
                      <a:pt x="751" y="691"/>
                    </a:lnTo>
                    <a:lnTo>
                      <a:pt x="762" y="703"/>
                    </a:lnTo>
                    <a:lnTo>
                      <a:pt x="770" y="718"/>
                    </a:lnTo>
                    <a:lnTo>
                      <a:pt x="776" y="737"/>
                    </a:lnTo>
                    <a:lnTo>
                      <a:pt x="780" y="757"/>
                    </a:lnTo>
                    <a:lnTo>
                      <a:pt x="782" y="778"/>
                    </a:lnTo>
                    <a:lnTo>
                      <a:pt x="783" y="800"/>
                    </a:lnTo>
                    <a:lnTo>
                      <a:pt x="782" y="822"/>
                    </a:lnTo>
                    <a:lnTo>
                      <a:pt x="781" y="843"/>
                    </a:lnTo>
                    <a:lnTo>
                      <a:pt x="778" y="863"/>
                    </a:lnTo>
                    <a:lnTo>
                      <a:pt x="774" y="880"/>
                    </a:lnTo>
                    <a:lnTo>
                      <a:pt x="769" y="895"/>
                    </a:lnTo>
                    <a:lnTo>
                      <a:pt x="756" y="918"/>
                    </a:lnTo>
                    <a:lnTo>
                      <a:pt x="740" y="936"/>
                    </a:lnTo>
                    <a:lnTo>
                      <a:pt x="720" y="951"/>
                    </a:lnTo>
                    <a:lnTo>
                      <a:pt x="697" y="961"/>
                    </a:lnTo>
                    <a:lnTo>
                      <a:pt x="672" y="964"/>
                    </a:lnTo>
                    <a:lnTo>
                      <a:pt x="665" y="986"/>
                    </a:lnTo>
                    <a:lnTo>
                      <a:pt x="662" y="986"/>
                    </a:lnTo>
                    <a:lnTo>
                      <a:pt x="658" y="994"/>
                    </a:lnTo>
                    <a:lnTo>
                      <a:pt x="591" y="976"/>
                    </a:lnTo>
                    <a:lnTo>
                      <a:pt x="595" y="965"/>
                    </a:lnTo>
                    <a:lnTo>
                      <a:pt x="594" y="964"/>
                    </a:lnTo>
                    <a:lnTo>
                      <a:pt x="593" y="962"/>
                    </a:lnTo>
                    <a:lnTo>
                      <a:pt x="593" y="960"/>
                    </a:lnTo>
                    <a:lnTo>
                      <a:pt x="593" y="956"/>
                    </a:lnTo>
                    <a:lnTo>
                      <a:pt x="595" y="953"/>
                    </a:lnTo>
                    <a:lnTo>
                      <a:pt x="600" y="938"/>
                    </a:lnTo>
                    <a:lnTo>
                      <a:pt x="586" y="922"/>
                    </a:lnTo>
                    <a:lnTo>
                      <a:pt x="575" y="904"/>
                    </a:lnTo>
                    <a:lnTo>
                      <a:pt x="569" y="883"/>
                    </a:lnTo>
                    <a:lnTo>
                      <a:pt x="567" y="862"/>
                    </a:lnTo>
                    <a:lnTo>
                      <a:pt x="568" y="840"/>
                    </a:lnTo>
                    <a:lnTo>
                      <a:pt x="574" y="819"/>
                    </a:lnTo>
                    <a:lnTo>
                      <a:pt x="581" y="803"/>
                    </a:lnTo>
                    <a:lnTo>
                      <a:pt x="592" y="786"/>
                    </a:lnTo>
                    <a:lnTo>
                      <a:pt x="603" y="769"/>
                    </a:lnTo>
                    <a:lnTo>
                      <a:pt x="619" y="751"/>
                    </a:lnTo>
                    <a:lnTo>
                      <a:pt x="635" y="732"/>
                    </a:lnTo>
                    <a:lnTo>
                      <a:pt x="652" y="716"/>
                    </a:lnTo>
                    <a:lnTo>
                      <a:pt x="669" y="702"/>
                    </a:lnTo>
                    <a:lnTo>
                      <a:pt x="687" y="690"/>
                    </a:lnTo>
                    <a:lnTo>
                      <a:pt x="706" y="684"/>
                    </a:lnTo>
                    <a:lnTo>
                      <a:pt x="723" y="681"/>
                    </a:lnTo>
                    <a:close/>
                    <a:moveTo>
                      <a:pt x="2139" y="680"/>
                    </a:moveTo>
                    <a:lnTo>
                      <a:pt x="2122" y="698"/>
                    </a:lnTo>
                    <a:lnTo>
                      <a:pt x="2109" y="718"/>
                    </a:lnTo>
                    <a:lnTo>
                      <a:pt x="2098" y="742"/>
                    </a:lnTo>
                    <a:lnTo>
                      <a:pt x="2092" y="767"/>
                    </a:lnTo>
                    <a:lnTo>
                      <a:pt x="2090" y="793"/>
                    </a:lnTo>
                    <a:lnTo>
                      <a:pt x="2090" y="795"/>
                    </a:lnTo>
                    <a:lnTo>
                      <a:pt x="2091" y="797"/>
                    </a:lnTo>
                    <a:lnTo>
                      <a:pt x="2100" y="794"/>
                    </a:lnTo>
                    <a:lnTo>
                      <a:pt x="2112" y="792"/>
                    </a:lnTo>
                    <a:lnTo>
                      <a:pt x="2125" y="790"/>
                    </a:lnTo>
                    <a:lnTo>
                      <a:pt x="2140" y="793"/>
                    </a:lnTo>
                    <a:lnTo>
                      <a:pt x="2154" y="796"/>
                    </a:lnTo>
                    <a:lnTo>
                      <a:pt x="2169" y="805"/>
                    </a:lnTo>
                    <a:lnTo>
                      <a:pt x="2184" y="816"/>
                    </a:lnTo>
                    <a:lnTo>
                      <a:pt x="2209" y="792"/>
                    </a:lnTo>
                    <a:lnTo>
                      <a:pt x="2192" y="768"/>
                    </a:lnTo>
                    <a:lnTo>
                      <a:pt x="2177" y="746"/>
                    </a:lnTo>
                    <a:lnTo>
                      <a:pt x="2164" y="725"/>
                    </a:lnTo>
                    <a:lnTo>
                      <a:pt x="2153" y="706"/>
                    </a:lnTo>
                    <a:lnTo>
                      <a:pt x="2145" y="691"/>
                    </a:lnTo>
                    <a:lnTo>
                      <a:pt x="2139" y="680"/>
                    </a:lnTo>
                    <a:close/>
                    <a:moveTo>
                      <a:pt x="3326" y="672"/>
                    </a:moveTo>
                    <a:lnTo>
                      <a:pt x="3299" y="689"/>
                    </a:lnTo>
                    <a:lnTo>
                      <a:pt x="3274" y="705"/>
                    </a:lnTo>
                    <a:lnTo>
                      <a:pt x="3252" y="722"/>
                    </a:lnTo>
                    <a:lnTo>
                      <a:pt x="3231" y="736"/>
                    </a:lnTo>
                    <a:lnTo>
                      <a:pt x="3214" y="748"/>
                    </a:lnTo>
                    <a:lnTo>
                      <a:pt x="3201" y="760"/>
                    </a:lnTo>
                    <a:lnTo>
                      <a:pt x="3191" y="769"/>
                    </a:lnTo>
                    <a:lnTo>
                      <a:pt x="3187" y="775"/>
                    </a:lnTo>
                    <a:lnTo>
                      <a:pt x="3201" y="803"/>
                    </a:lnTo>
                    <a:lnTo>
                      <a:pt x="3168" y="798"/>
                    </a:lnTo>
                    <a:lnTo>
                      <a:pt x="3163" y="802"/>
                    </a:lnTo>
                    <a:lnTo>
                      <a:pt x="3156" y="810"/>
                    </a:lnTo>
                    <a:lnTo>
                      <a:pt x="3148" y="820"/>
                    </a:lnTo>
                    <a:lnTo>
                      <a:pt x="3142" y="831"/>
                    </a:lnTo>
                    <a:lnTo>
                      <a:pt x="3138" y="844"/>
                    </a:lnTo>
                    <a:lnTo>
                      <a:pt x="3138" y="857"/>
                    </a:lnTo>
                    <a:lnTo>
                      <a:pt x="3140" y="868"/>
                    </a:lnTo>
                    <a:lnTo>
                      <a:pt x="3146" y="878"/>
                    </a:lnTo>
                    <a:lnTo>
                      <a:pt x="3148" y="879"/>
                    </a:lnTo>
                    <a:lnTo>
                      <a:pt x="3149" y="881"/>
                    </a:lnTo>
                    <a:lnTo>
                      <a:pt x="3152" y="879"/>
                    </a:lnTo>
                    <a:lnTo>
                      <a:pt x="3275" y="756"/>
                    </a:lnTo>
                    <a:lnTo>
                      <a:pt x="3278" y="757"/>
                    </a:lnTo>
                    <a:lnTo>
                      <a:pt x="3160" y="886"/>
                    </a:lnTo>
                    <a:lnTo>
                      <a:pt x="3160" y="887"/>
                    </a:lnTo>
                    <a:lnTo>
                      <a:pt x="3171" y="892"/>
                    </a:lnTo>
                    <a:lnTo>
                      <a:pt x="3184" y="893"/>
                    </a:lnTo>
                    <a:lnTo>
                      <a:pt x="3198" y="892"/>
                    </a:lnTo>
                    <a:lnTo>
                      <a:pt x="3211" y="889"/>
                    </a:lnTo>
                    <a:lnTo>
                      <a:pt x="3222" y="884"/>
                    </a:lnTo>
                    <a:lnTo>
                      <a:pt x="3230" y="880"/>
                    </a:lnTo>
                    <a:lnTo>
                      <a:pt x="3235" y="876"/>
                    </a:lnTo>
                    <a:lnTo>
                      <a:pt x="3232" y="847"/>
                    </a:lnTo>
                    <a:lnTo>
                      <a:pt x="3257" y="858"/>
                    </a:lnTo>
                    <a:lnTo>
                      <a:pt x="3263" y="852"/>
                    </a:lnTo>
                    <a:lnTo>
                      <a:pt x="3270" y="840"/>
                    </a:lnTo>
                    <a:lnTo>
                      <a:pt x="3280" y="824"/>
                    </a:lnTo>
                    <a:lnTo>
                      <a:pt x="3292" y="803"/>
                    </a:lnTo>
                    <a:lnTo>
                      <a:pt x="3305" y="780"/>
                    </a:lnTo>
                    <a:lnTo>
                      <a:pt x="3317" y="753"/>
                    </a:lnTo>
                    <a:lnTo>
                      <a:pt x="3333" y="725"/>
                    </a:lnTo>
                    <a:lnTo>
                      <a:pt x="3348" y="695"/>
                    </a:lnTo>
                    <a:lnTo>
                      <a:pt x="3326" y="697"/>
                    </a:lnTo>
                    <a:lnTo>
                      <a:pt x="3326" y="672"/>
                    </a:lnTo>
                    <a:close/>
                    <a:moveTo>
                      <a:pt x="2290" y="643"/>
                    </a:moveTo>
                    <a:lnTo>
                      <a:pt x="2285" y="650"/>
                    </a:lnTo>
                    <a:lnTo>
                      <a:pt x="2277" y="660"/>
                    </a:lnTo>
                    <a:lnTo>
                      <a:pt x="2270" y="672"/>
                    </a:lnTo>
                    <a:lnTo>
                      <a:pt x="2263" y="685"/>
                    </a:lnTo>
                    <a:lnTo>
                      <a:pt x="2259" y="699"/>
                    </a:lnTo>
                    <a:lnTo>
                      <a:pt x="2257" y="714"/>
                    </a:lnTo>
                    <a:lnTo>
                      <a:pt x="2259" y="729"/>
                    </a:lnTo>
                    <a:lnTo>
                      <a:pt x="2265" y="744"/>
                    </a:lnTo>
                    <a:lnTo>
                      <a:pt x="2289" y="727"/>
                    </a:lnTo>
                    <a:lnTo>
                      <a:pt x="2312" y="713"/>
                    </a:lnTo>
                    <a:lnTo>
                      <a:pt x="2331" y="702"/>
                    </a:lnTo>
                    <a:lnTo>
                      <a:pt x="2348" y="694"/>
                    </a:lnTo>
                    <a:lnTo>
                      <a:pt x="2360" y="687"/>
                    </a:lnTo>
                    <a:lnTo>
                      <a:pt x="2340" y="669"/>
                    </a:lnTo>
                    <a:lnTo>
                      <a:pt x="2316" y="654"/>
                    </a:lnTo>
                    <a:lnTo>
                      <a:pt x="2290" y="643"/>
                    </a:lnTo>
                    <a:close/>
                    <a:moveTo>
                      <a:pt x="3375" y="641"/>
                    </a:moveTo>
                    <a:lnTo>
                      <a:pt x="3335" y="667"/>
                    </a:lnTo>
                    <a:lnTo>
                      <a:pt x="3335" y="688"/>
                    </a:lnTo>
                    <a:lnTo>
                      <a:pt x="3352" y="686"/>
                    </a:lnTo>
                    <a:lnTo>
                      <a:pt x="3375" y="641"/>
                    </a:lnTo>
                    <a:close/>
                    <a:moveTo>
                      <a:pt x="2246" y="636"/>
                    </a:moveTo>
                    <a:lnTo>
                      <a:pt x="2219" y="640"/>
                    </a:lnTo>
                    <a:lnTo>
                      <a:pt x="2194" y="646"/>
                    </a:lnTo>
                    <a:lnTo>
                      <a:pt x="2170" y="657"/>
                    </a:lnTo>
                    <a:lnTo>
                      <a:pt x="2149" y="671"/>
                    </a:lnTo>
                    <a:lnTo>
                      <a:pt x="2154" y="682"/>
                    </a:lnTo>
                    <a:lnTo>
                      <a:pt x="2162" y="697"/>
                    </a:lnTo>
                    <a:lnTo>
                      <a:pt x="2173" y="715"/>
                    </a:lnTo>
                    <a:lnTo>
                      <a:pt x="2186" y="736"/>
                    </a:lnTo>
                    <a:lnTo>
                      <a:pt x="2201" y="759"/>
                    </a:lnTo>
                    <a:lnTo>
                      <a:pt x="2219" y="783"/>
                    </a:lnTo>
                    <a:lnTo>
                      <a:pt x="2222" y="780"/>
                    </a:lnTo>
                    <a:lnTo>
                      <a:pt x="2226" y="775"/>
                    </a:lnTo>
                    <a:lnTo>
                      <a:pt x="2254" y="751"/>
                    </a:lnTo>
                    <a:lnTo>
                      <a:pt x="2246" y="733"/>
                    </a:lnTo>
                    <a:lnTo>
                      <a:pt x="2244" y="715"/>
                    </a:lnTo>
                    <a:lnTo>
                      <a:pt x="2246" y="697"/>
                    </a:lnTo>
                    <a:lnTo>
                      <a:pt x="2252" y="680"/>
                    </a:lnTo>
                    <a:lnTo>
                      <a:pt x="2260" y="663"/>
                    </a:lnTo>
                    <a:lnTo>
                      <a:pt x="2268" y="650"/>
                    </a:lnTo>
                    <a:lnTo>
                      <a:pt x="2276" y="640"/>
                    </a:lnTo>
                    <a:lnTo>
                      <a:pt x="2246" y="636"/>
                    </a:lnTo>
                    <a:close/>
                    <a:moveTo>
                      <a:pt x="1773" y="630"/>
                    </a:moveTo>
                    <a:lnTo>
                      <a:pt x="1804" y="828"/>
                    </a:lnTo>
                    <a:lnTo>
                      <a:pt x="1874" y="716"/>
                    </a:lnTo>
                    <a:lnTo>
                      <a:pt x="1773" y="630"/>
                    </a:lnTo>
                    <a:close/>
                    <a:moveTo>
                      <a:pt x="2246" y="620"/>
                    </a:moveTo>
                    <a:lnTo>
                      <a:pt x="2277" y="623"/>
                    </a:lnTo>
                    <a:lnTo>
                      <a:pt x="2306" y="631"/>
                    </a:lnTo>
                    <a:lnTo>
                      <a:pt x="2333" y="644"/>
                    </a:lnTo>
                    <a:lnTo>
                      <a:pt x="2357" y="661"/>
                    </a:lnTo>
                    <a:lnTo>
                      <a:pt x="2377" y="682"/>
                    </a:lnTo>
                    <a:lnTo>
                      <a:pt x="2394" y="705"/>
                    </a:lnTo>
                    <a:lnTo>
                      <a:pt x="2407" y="732"/>
                    </a:lnTo>
                    <a:lnTo>
                      <a:pt x="2416" y="761"/>
                    </a:lnTo>
                    <a:lnTo>
                      <a:pt x="2418" y="793"/>
                    </a:lnTo>
                    <a:lnTo>
                      <a:pt x="2416" y="824"/>
                    </a:lnTo>
                    <a:lnTo>
                      <a:pt x="2407" y="853"/>
                    </a:lnTo>
                    <a:lnTo>
                      <a:pt x="2394" y="880"/>
                    </a:lnTo>
                    <a:lnTo>
                      <a:pt x="2377" y="904"/>
                    </a:lnTo>
                    <a:lnTo>
                      <a:pt x="2357" y="925"/>
                    </a:lnTo>
                    <a:lnTo>
                      <a:pt x="2333" y="941"/>
                    </a:lnTo>
                    <a:lnTo>
                      <a:pt x="2306" y="954"/>
                    </a:lnTo>
                    <a:lnTo>
                      <a:pt x="2277" y="963"/>
                    </a:lnTo>
                    <a:lnTo>
                      <a:pt x="2246" y="965"/>
                    </a:lnTo>
                    <a:lnTo>
                      <a:pt x="2215" y="963"/>
                    </a:lnTo>
                    <a:lnTo>
                      <a:pt x="2186" y="954"/>
                    </a:lnTo>
                    <a:lnTo>
                      <a:pt x="2159" y="941"/>
                    </a:lnTo>
                    <a:lnTo>
                      <a:pt x="2135" y="925"/>
                    </a:lnTo>
                    <a:lnTo>
                      <a:pt x="2114" y="904"/>
                    </a:lnTo>
                    <a:lnTo>
                      <a:pt x="2097" y="880"/>
                    </a:lnTo>
                    <a:lnTo>
                      <a:pt x="2084" y="853"/>
                    </a:lnTo>
                    <a:lnTo>
                      <a:pt x="2076" y="824"/>
                    </a:lnTo>
                    <a:lnTo>
                      <a:pt x="2074" y="793"/>
                    </a:lnTo>
                    <a:lnTo>
                      <a:pt x="2076" y="761"/>
                    </a:lnTo>
                    <a:lnTo>
                      <a:pt x="2084" y="732"/>
                    </a:lnTo>
                    <a:lnTo>
                      <a:pt x="2097" y="705"/>
                    </a:lnTo>
                    <a:lnTo>
                      <a:pt x="2114" y="682"/>
                    </a:lnTo>
                    <a:lnTo>
                      <a:pt x="2135" y="661"/>
                    </a:lnTo>
                    <a:lnTo>
                      <a:pt x="2159" y="644"/>
                    </a:lnTo>
                    <a:lnTo>
                      <a:pt x="2186" y="631"/>
                    </a:lnTo>
                    <a:lnTo>
                      <a:pt x="2215" y="623"/>
                    </a:lnTo>
                    <a:lnTo>
                      <a:pt x="2246" y="620"/>
                    </a:lnTo>
                    <a:close/>
                    <a:moveTo>
                      <a:pt x="3404" y="608"/>
                    </a:moveTo>
                    <a:lnTo>
                      <a:pt x="3394" y="627"/>
                    </a:lnTo>
                    <a:lnTo>
                      <a:pt x="3393" y="630"/>
                    </a:lnTo>
                    <a:lnTo>
                      <a:pt x="3390" y="637"/>
                    </a:lnTo>
                    <a:lnTo>
                      <a:pt x="3383" y="649"/>
                    </a:lnTo>
                    <a:lnTo>
                      <a:pt x="3376" y="665"/>
                    </a:lnTo>
                    <a:lnTo>
                      <a:pt x="3367" y="684"/>
                    </a:lnTo>
                    <a:lnTo>
                      <a:pt x="3356" y="703"/>
                    </a:lnTo>
                    <a:lnTo>
                      <a:pt x="3345" y="725"/>
                    </a:lnTo>
                    <a:lnTo>
                      <a:pt x="3335" y="747"/>
                    </a:lnTo>
                    <a:lnTo>
                      <a:pt x="3320" y="775"/>
                    </a:lnTo>
                    <a:lnTo>
                      <a:pt x="3307" y="799"/>
                    </a:lnTo>
                    <a:lnTo>
                      <a:pt x="3296" y="819"/>
                    </a:lnTo>
                    <a:lnTo>
                      <a:pt x="3287" y="835"/>
                    </a:lnTo>
                    <a:lnTo>
                      <a:pt x="3280" y="847"/>
                    </a:lnTo>
                    <a:lnTo>
                      <a:pt x="3273" y="855"/>
                    </a:lnTo>
                    <a:lnTo>
                      <a:pt x="3269" y="862"/>
                    </a:lnTo>
                    <a:lnTo>
                      <a:pt x="3265" y="866"/>
                    </a:lnTo>
                    <a:lnTo>
                      <a:pt x="3261" y="869"/>
                    </a:lnTo>
                    <a:lnTo>
                      <a:pt x="3259" y="870"/>
                    </a:lnTo>
                    <a:lnTo>
                      <a:pt x="3257" y="870"/>
                    </a:lnTo>
                    <a:lnTo>
                      <a:pt x="3256" y="871"/>
                    </a:lnTo>
                    <a:lnTo>
                      <a:pt x="3253" y="870"/>
                    </a:lnTo>
                    <a:lnTo>
                      <a:pt x="3246" y="867"/>
                    </a:lnTo>
                    <a:lnTo>
                      <a:pt x="3247" y="875"/>
                    </a:lnTo>
                    <a:lnTo>
                      <a:pt x="3247" y="876"/>
                    </a:lnTo>
                    <a:lnTo>
                      <a:pt x="3247" y="879"/>
                    </a:lnTo>
                    <a:lnTo>
                      <a:pt x="3245" y="881"/>
                    </a:lnTo>
                    <a:lnTo>
                      <a:pt x="3240" y="886"/>
                    </a:lnTo>
                    <a:lnTo>
                      <a:pt x="3229" y="893"/>
                    </a:lnTo>
                    <a:lnTo>
                      <a:pt x="3216" y="898"/>
                    </a:lnTo>
                    <a:lnTo>
                      <a:pt x="3200" y="903"/>
                    </a:lnTo>
                    <a:lnTo>
                      <a:pt x="3184" y="904"/>
                    </a:lnTo>
                    <a:lnTo>
                      <a:pt x="3166" y="903"/>
                    </a:lnTo>
                    <a:lnTo>
                      <a:pt x="3151" y="896"/>
                    </a:lnTo>
                    <a:lnTo>
                      <a:pt x="3140" y="907"/>
                    </a:lnTo>
                    <a:lnTo>
                      <a:pt x="3148" y="915"/>
                    </a:lnTo>
                    <a:lnTo>
                      <a:pt x="3141" y="922"/>
                    </a:lnTo>
                    <a:lnTo>
                      <a:pt x="3133" y="913"/>
                    </a:lnTo>
                    <a:lnTo>
                      <a:pt x="3081" y="965"/>
                    </a:lnTo>
                    <a:lnTo>
                      <a:pt x="3050" y="977"/>
                    </a:lnTo>
                    <a:lnTo>
                      <a:pt x="3124" y="905"/>
                    </a:lnTo>
                    <a:lnTo>
                      <a:pt x="3113" y="894"/>
                    </a:lnTo>
                    <a:lnTo>
                      <a:pt x="3119" y="887"/>
                    </a:lnTo>
                    <a:lnTo>
                      <a:pt x="3131" y="898"/>
                    </a:lnTo>
                    <a:lnTo>
                      <a:pt x="3141" y="889"/>
                    </a:lnTo>
                    <a:lnTo>
                      <a:pt x="3140" y="889"/>
                    </a:lnTo>
                    <a:lnTo>
                      <a:pt x="3138" y="886"/>
                    </a:lnTo>
                    <a:lnTo>
                      <a:pt x="3129" y="875"/>
                    </a:lnTo>
                    <a:lnTo>
                      <a:pt x="3125" y="861"/>
                    </a:lnTo>
                    <a:lnTo>
                      <a:pt x="3126" y="844"/>
                    </a:lnTo>
                    <a:lnTo>
                      <a:pt x="3131" y="827"/>
                    </a:lnTo>
                    <a:lnTo>
                      <a:pt x="3137" y="815"/>
                    </a:lnTo>
                    <a:lnTo>
                      <a:pt x="3145" y="805"/>
                    </a:lnTo>
                    <a:lnTo>
                      <a:pt x="3154" y="795"/>
                    </a:lnTo>
                    <a:lnTo>
                      <a:pt x="3161" y="788"/>
                    </a:lnTo>
                    <a:lnTo>
                      <a:pt x="3168" y="785"/>
                    </a:lnTo>
                    <a:lnTo>
                      <a:pt x="3170" y="785"/>
                    </a:lnTo>
                    <a:lnTo>
                      <a:pt x="3180" y="787"/>
                    </a:lnTo>
                    <a:lnTo>
                      <a:pt x="3174" y="778"/>
                    </a:lnTo>
                    <a:lnTo>
                      <a:pt x="3174" y="775"/>
                    </a:lnTo>
                    <a:lnTo>
                      <a:pt x="3177" y="768"/>
                    </a:lnTo>
                    <a:lnTo>
                      <a:pt x="3186" y="758"/>
                    </a:lnTo>
                    <a:lnTo>
                      <a:pt x="3198" y="747"/>
                    </a:lnTo>
                    <a:lnTo>
                      <a:pt x="3213" y="734"/>
                    </a:lnTo>
                    <a:lnTo>
                      <a:pt x="3231" y="720"/>
                    </a:lnTo>
                    <a:lnTo>
                      <a:pt x="3252" y="705"/>
                    </a:lnTo>
                    <a:lnTo>
                      <a:pt x="3273" y="691"/>
                    </a:lnTo>
                    <a:lnTo>
                      <a:pt x="3295" y="676"/>
                    </a:lnTo>
                    <a:lnTo>
                      <a:pt x="3316" y="662"/>
                    </a:lnTo>
                    <a:lnTo>
                      <a:pt x="3337" y="649"/>
                    </a:lnTo>
                    <a:lnTo>
                      <a:pt x="3356" y="637"/>
                    </a:lnTo>
                    <a:lnTo>
                      <a:pt x="3372" y="627"/>
                    </a:lnTo>
                    <a:lnTo>
                      <a:pt x="3385" y="619"/>
                    </a:lnTo>
                    <a:lnTo>
                      <a:pt x="3404" y="608"/>
                    </a:lnTo>
                    <a:close/>
                    <a:moveTo>
                      <a:pt x="894" y="606"/>
                    </a:moveTo>
                    <a:lnTo>
                      <a:pt x="880" y="622"/>
                    </a:lnTo>
                    <a:lnTo>
                      <a:pt x="868" y="635"/>
                    </a:lnTo>
                    <a:lnTo>
                      <a:pt x="859" y="646"/>
                    </a:lnTo>
                    <a:lnTo>
                      <a:pt x="852" y="654"/>
                    </a:lnTo>
                    <a:lnTo>
                      <a:pt x="867" y="669"/>
                    </a:lnTo>
                    <a:lnTo>
                      <a:pt x="886" y="681"/>
                    </a:lnTo>
                    <a:lnTo>
                      <a:pt x="906" y="689"/>
                    </a:lnTo>
                    <a:lnTo>
                      <a:pt x="907" y="677"/>
                    </a:lnTo>
                    <a:lnTo>
                      <a:pt x="908" y="661"/>
                    </a:lnTo>
                    <a:lnTo>
                      <a:pt x="907" y="643"/>
                    </a:lnTo>
                    <a:lnTo>
                      <a:pt x="903" y="625"/>
                    </a:lnTo>
                    <a:lnTo>
                      <a:pt x="894" y="606"/>
                    </a:lnTo>
                    <a:close/>
                    <a:moveTo>
                      <a:pt x="851" y="583"/>
                    </a:moveTo>
                    <a:lnTo>
                      <a:pt x="839" y="583"/>
                    </a:lnTo>
                    <a:lnTo>
                      <a:pt x="830" y="585"/>
                    </a:lnTo>
                    <a:lnTo>
                      <a:pt x="822" y="587"/>
                    </a:lnTo>
                    <a:lnTo>
                      <a:pt x="826" y="608"/>
                    </a:lnTo>
                    <a:lnTo>
                      <a:pt x="835" y="628"/>
                    </a:lnTo>
                    <a:lnTo>
                      <a:pt x="846" y="646"/>
                    </a:lnTo>
                    <a:lnTo>
                      <a:pt x="852" y="637"/>
                    </a:lnTo>
                    <a:lnTo>
                      <a:pt x="862" y="627"/>
                    </a:lnTo>
                    <a:lnTo>
                      <a:pt x="874" y="614"/>
                    </a:lnTo>
                    <a:lnTo>
                      <a:pt x="888" y="599"/>
                    </a:lnTo>
                    <a:lnTo>
                      <a:pt x="876" y="589"/>
                    </a:lnTo>
                    <a:lnTo>
                      <a:pt x="863" y="584"/>
                    </a:lnTo>
                    <a:lnTo>
                      <a:pt x="851" y="583"/>
                    </a:lnTo>
                    <a:close/>
                    <a:moveTo>
                      <a:pt x="921" y="579"/>
                    </a:moveTo>
                    <a:lnTo>
                      <a:pt x="902" y="600"/>
                    </a:lnTo>
                    <a:lnTo>
                      <a:pt x="910" y="616"/>
                    </a:lnTo>
                    <a:lnTo>
                      <a:pt x="916" y="634"/>
                    </a:lnTo>
                    <a:lnTo>
                      <a:pt x="919" y="651"/>
                    </a:lnTo>
                    <a:lnTo>
                      <a:pt x="919" y="668"/>
                    </a:lnTo>
                    <a:lnTo>
                      <a:pt x="917" y="682"/>
                    </a:lnTo>
                    <a:lnTo>
                      <a:pt x="916" y="692"/>
                    </a:lnTo>
                    <a:lnTo>
                      <a:pt x="929" y="694"/>
                    </a:lnTo>
                    <a:lnTo>
                      <a:pt x="943" y="695"/>
                    </a:lnTo>
                    <a:lnTo>
                      <a:pt x="970" y="692"/>
                    </a:lnTo>
                    <a:lnTo>
                      <a:pt x="993" y="684"/>
                    </a:lnTo>
                    <a:lnTo>
                      <a:pt x="1015" y="671"/>
                    </a:lnTo>
                    <a:lnTo>
                      <a:pt x="1006" y="663"/>
                    </a:lnTo>
                    <a:lnTo>
                      <a:pt x="994" y="654"/>
                    </a:lnTo>
                    <a:lnTo>
                      <a:pt x="980" y="641"/>
                    </a:lnTo>
                    <a:lnTo>
                      <a:pt x="964" y="626"/>
                    </a:lnTo>
                    <a:lnTo>
                      <a:pt x="947" y="608"/>
                    </a:lnTo>
                    <a:lnTo>
                      <a:pt x="929" y="589"/>
                    </a:lnTo>
                    <a:lnTo>
                      <a:pt x="926" y="585"/>
                    </a:lnTo>
                    <a:lnTo>
                      <a:pt x="921" y="579"/>
                    </a:lnTo>
                    <a:close/>
                    <a:moveTo>
                      <a:pt x="1744" y="578"/>
                    </a:moveTo>
                    <a:lnTo>
                      <a:pt x="1901" y="712"/>
                    </a:lnTo>
                    <a:lnTo>
                      <a:pt x="1792" y="887"/>
                    </a:lnTo>
                    <a:lnTo>
                      <a:pt x="1744" y="578"/>
                    </a:lnTo>
                    <a:close/>
                    <a:moveTo>
                      <a:pt x="957" y="549"/>
                    </a:moveTo>
                    <a:lnTo>
                      <a:pt x="946" y="558"/>
                    </a:lnTo>
                    <a:lnTo>
                      <a:pt x="934" y="567"/>
                    </a:lnTo>
                    <a:lnTo>
                      <a:pt x="931" y="571"/>
                    </a:lnTo>
                    <a:lnTo>
                      <a:pt x="929" y="573"/>
                    </a:lnTo>
                    <a:lnTo>
                      <a:pt x="932" y="577"/>
                    </a:lnTo>
                    <a:lnTo>
                      <a:pt x="936" y="583"/>
                    </a:lnTo>
                    <a:lnTo>
                      <a:pt x="955" y="602"/>
                    </a:lnTo>
                    <a:lnTo>
                      <a:pt x="973" y="620"/>
                    </a:lnTo>
                    <a:lnTo>
                      <a:pt x="989" y="635"/>
                    </a:lnTo>
                    <a:lnTo>
                      <a:pt x="1003" y="648"/>
                    </a:lnTo>
                    <a:lnTo>
                      <a:pt x="1015" y="658"/>
                    </a:lnTo>
                    <a:lnTo>
                      <a:pt x="1022" y="665"/>
                    </a:lnTo>
                    <a:lnTo>
                      <a:pt x="1040" y="646"/>
                    </a:lnTo>
                    <a:lnTo>
                      <a:pt x="1053" y="625"/>
                    </a:lnTo>
                    <a:lnTo>
                      <a:pt x="1061" y="600"/>
                    </a:lnTo>
                    <a:lnTo>
                      <a:pt x="1064" y="574"/>
                    </a:lnTo>
                    <a:lnTo>
                      <a:pt x="1064" y="570"/>
                    </a:lnTo>
                    <a:lnTo>
                      <a:pt x="1055" y="571"/>
                    </a:lnTo>
                    <a:lnTo>
                      <a:pt x="1043" y="572"/>
                    </a:lnTo>
                    <a:lnTo>
                      <a:pt x="1030" y="573"/>
                    </a:lnTo>
                    <a:lnTo>
                      <a:pt x="1014" y="572"/>
                    </a:lnTo>
                    <a:lnTo>
                      <a:pt x="999" y="570"/>
                    </a:lnTo>
                    <a:lnTo>
                      <a:pt x="983" y="565"/>
                    </a:lnTo>
                    <a:lnTo>
                      <a:pt x="969" y="559"/>
                    </a:lnTo>
                    <a:lnTo>
                      <a:pt x="957" y="549"/>
                    </a:lnTo>
                    <a:close/>
                    <a:moveTo>
                      <a:pt x="1404" y="545"/>
                    </a:moveTo>
                    <a:lnTo>
                      <a:pt x="1397" y="552"/>
                    </a:lnTo>
                    <a:lnTo>
                      <a:pt x="1388" y="562"/>
                    </a:lnTo>
                    <a:lnTo>
                      <a:pt x="1377" y="574"/>
                    </a:lnTo>
                    <a:lnTo>
                      <a:pt x="1371" y="578"/>
                    </a:lnTo>
                    <a:lnTo>
                      <a:pt x="1366" y="583"/>
                    </a:lnTo>
                    <a:lnTo>
                      <a:pt x="1354" y="591"/>
                    </a:lnTo>
                    <a:lnTo>
                      <a:pt x="1343" y="597"/>
                    </a:lnTo>
                    <a:lnTo>
                      <a:pt x="1494" y="727"/>
                    </a:lnTo>
                    <a:lnTo>
                      <a:pt x="1496" y="725"/>
                    </a:lnTo>
                    <a:lnTo>
                      <a:pt x="1506" y="716"/>
                    </a:lnTo>
                    <a:lnTo>
                      <a:pt x="1404" y="545"/>
                    </a:lnTo>
                    <a:close/>
                    <a:moveTo>
                      <a:pt x="210" y="528"/>
                    </a:moveTo>
                    <a:lnTo>
                      <a:pt x="182" y="529"/>
                    </a:lnTo>
                    <a:lnTo>
                      <a:pt x="158" y="534"/>
                    </a:lnTo>
                    <a:lnTo>
                      <a:pt x="135" y="543"/>
                    </a:lnTo>
                    <a:lnTo>
                      <a:pt x="115" y="555"/>
                    </a:lnTo>
                    <a:lnTo>
                      <a:pt x="97" y="570"/>
                    </a:lnTo>
                    <a:lnTo>
                      <a:pt x="84" y="588"/>
                    </a:lnTo>
                    <a:lnTo>
                      <a:pt x="75" y="611"/>
                    </a:lnTo>
                    <a:lnTo>
                      <a:pt x="70" y="635"/>
                    </a:lnTo>
                    <a:lnTo>
                      <a:pt x="71" y="661"/>
                    </a:lnTo>
                    <a:lnTo>
                      <a:pt x="78" y="688"/>
                    </a:lnTo>
                    <a:lnTo>
                      <a:pt x="90" y="716"/>
                    </a:lnTo>
                    <a:lnTo>
                      <a:pt x="106" y="744"/>
                    </a:lnTo>
                    <a:lnTo>
                      <a:pt x="112" y="753"/>
                    </a:lnTo>
                    <a:lnTo>
                      <a:pt x="47" y="792"/>
                    </a:lnTo>
                    <a:lnTo>
                      <a:pt x="65" y="798"/>
                    </a:lnTo>
                    <a:lnTo>
                      <a:pt x="85" y="806"/>
                    </a:lnTo>
                    <a:lnTo>
                      <a:pt x="111" y="814"/>
                    </a:lnTo>
                    <a:lnTo>
                      <a:pt x="138" y="824"/>
                    </a:lnTo>
                    <a:lnTo>
                      <a:pt x="167" y="833"/>
                    </a:lnTo>
                    <a:lnTo>
                      <a:pt x="196" y="842"/>
                    </a:lnTo>
                    <a:lnTo>
                      <a:pt x="225" y="850"/>
                    </a:lnTo>
                    <a:lnTo>
                      <a:pt x="255" y="857"/>
                    </a:lnTo>
                    <a:lnTo>
                      <a:pt x="270" y="861"/>
                    </a:lnTo>
                    <a:lnTo>
                      <a:pt x="288" y="864"/>
                    </a:lnTo>
                    <a:lnTo>
                      <a:pt x="307" y="867"/>
                    </a:lnTo>
                    <a:lnTo>
                      <a:pt x="330" y="869"/>
                    </a:lnTo>
                    <a:lnTo>
                      <a:pt x="353" y="870"/>
                    </a:lnTo>
                    <a:lnTo>
                      <a:pt x="375" y="870"/>
                    </a:lnTo>
                    <a:lnTo>
                      <a:pt x="398" y="868"/>
                    </a:lnTo>
                    <a:lnTo>
                      <a:pt x="419" y="864"/>
                    </a:lnTo>
                    <a:lnTo>
                      <a:pt x="440" y="857"/>
                    </a:lnTo>
                    <a:lnTo>
                      <a:pt x="458" y="848"/>
                    </a:lnTo>
                    <a:lnTo>
                      <a:pt x="474" y="835"/>
                    </a:lnTo>
                    <a:lnTo>
                      <a:pt x="486" y="817"/>
                    </a:lnTo>
                    <a:lnTo>
                      <a:pt x="496" y="795"/>
                    </a:lnTo>
                    <a:lnTo>
                      <a:pt x="500" y="770"/>
                    </a:lnTo>
                    <a:lnTo>
                      <a:pt x="499" y="744"/>
                    </a:lnTo>
                    <a:lnTo>
                      <a:pt x="493" y="717"/>
                    </a:lnTo>
                    <a:lnTo>
                      <a:pt x="481" y="690"/>
                    </a:lnTo>
                    <a:lnTo>
                      <a:pt x="465" y="663"/>
                    </a:lnTo>
                    <a:lnTo>
                      <a:pt x="444" y="637"/>
                    </a:lnTo>
                    <a:lnTo>
                      <a:pt x="420" y="613"/>
                    </a:lnTo>
                    <a:lnTo>
                      <a:pt x="392" y="590"/>
                    </a:lnTo>
                    <a:lnTo>
                      <a:pt x="360" y="570"/>
                    </a:lnTo>
                    <a:lnTo>
                      <a:pt x="330" y="555"/>
                    </a:lnTo>
                    <a:lnTo>
                      <a:pt x="300" y="543"/>
                    </a:lnTo>
                    <a:lnTo>
                      <a:pt x="269" y="534"/>
                    </a:lnTo>
                    <a:lnTo>
                      <a:pt x="239" y="529"/>
                    </a:lnTo>
                    <a:lnTo>
                      <a:pt x="210" y="528"/>
                    </a:lnTo>
                    <a:close/>
                    <a:moveTo>
                      <a:pt x="206" y="507"/>
                    </a:moveTo>
                    <a:lnTo>
                      <a:pt x="238" y="508"/>
                    </a:lnTo>
                    <a:lnTo>
                      <a:pt x="271" y="514"/>
                    </a:lnTo>
                    <a:lnTo>
                      <a:pt x="304" y="522"/>
                    </a:lnTo>
                    <a:lnTo>
                      <a:pt x="337" y="535"/>
                    </a:lnTo>
                    <a:lnTo>
                      <a:pt x="371" y="552"/>
                    </a:lnTo>
                    <a:lnTo>
                      <a:pt x="402" y="572"/>
                    </a:lnTo>
                    <a:lnTo>
                      <a:pt x="431" y="594"/>
                    </a:lnTo>
                    <a:lnTo>
                      <a:pt x="456" y="618"/>
                    </a:lnTo>
                    <a:lnTo>
                      <a:pt x="476" y="644"/>
                    </a:lnTo>
                    <a:lnTo>
                      <a:pt x="494" y="671"/>
                    </a:lnTo>
                    <a:lnTo>
                      <a:pt x="507" y="698"/>
                    </a:lnTo>
                    <a:lnTo>
                      <a:pt x="515" y="726"/>
                    </a:lnTo>
                    <a:lnTo>
                      <a:pt x="521" y="753"/>
                    </a:lnTo>
                    <a:lnTo>
                      <a:pt x="519" y="779"/>
                    </a:lnTo>
                    <a:lnTo>
                      <a:pt x="514" y="805"/>
                    </a:lnTo>
                    <a:lnTo>
                      <a:pt x="504" y="827"/>
                    </a:lnTo>
                    <a:lnTo>
                      <a:pt x="490" y="847"/>
                    </a:lnTo>
                    <a:lnTo>
                      <a:pt x="473" y="862"/>
                    </a:lnTo>
                    <a:lnTo>
                      <a:pt x="451" y="875"/>
                    </a:lnTo>
                    <a:lnTo>
                      <a:pt x="426" y="883"/>
                    </a:lnTo>
                    <a:lnTo>
                      <a:pt x="397" y="889"/>
                    </a:lnTo>
                    <a:lnTo>
                      <a:pt x="364" y="891"/>
                    </a:lnTo>
                    <a:lnTo>
                      <a:pt x="329" y="890"/>
                    </a:lnTo>
                    <a:lnTo>
                      <a:pt x="290" y="885"/>
                    </a:lnTo>
                    <a:lnTo>
                      <a:pt x="249" y="877"/>
                    </a:lnTo>
                    <a:lnTo>
                      <a:pt x="224" y="870"/>
                    </a:lnTo>
                    <a:lnTo>
                      <a:pt x="199" y="864"/>
                    </a:lnTo>
                    <a:lnTo>
                      <a:pt x="173" y="855"/>
                    </a:lnTo>
                    <a:lnTo>
                      <a:pt x="147" y="848"/>
                    </a:lnTo>
                    <a:lnTo>
                      <a:pt x="122" y="839"/>
                    </a:lnTo>
                    <a:lnTo>
                      <a:pt x="98" y="831"/>
                    </a:lnTo>
                    <a:lnTo>
                      <a:pt x="77" y="824"/>
                    </a:lnTo>
                    <a:lnTo>
                      <a:pt x="59" y="817"/>
                    </a:lnTo>
                    <a:lnTo>
                      <a:pt x="42" y="812"/>
                    </a:lnTo>
                    <a:lnTo>
                      <a:pt x="31" y="808"/>
                    </a:lnTo>
                    <a:lnTo>
                      <a:pt x="23" y="805"/>
                    </a:lnTo>
                    <a:lnTo>
                      <a:pt x="20" y="803"/>
                    </a:lnTo>
                    <a:lnTo>
                      <a:pt x="0" y="796"/>
                    </a:lnTo>
                    <a:lnTo>
                      <a:pt x="84" y="746"/>
                    </a:lnTo>
                    <a:lnTo>
                      <a:pt x="67" y="716"/>
                    </a:lnTo>
                    <a:lnTo>
                      <a:pt x="56" y="687"/>
                    </a:lnTo>
                    <a:lnTo>
                      <a:pt x="51" y="657"/>
                    </a:lnTo>
                    <a:lnTo>
                      <a:pt x="51" y="629"/>
                    </a:lnTo>
                    <a:lnTo>
                      <a:pt x="55" y="602"/>
                    </a:lnTo>
                    <a:lnTo>
                      <a:pt x="66" y="577"/>
                    </a:lnTo>
                    <a:lnTo>
                      <a:pt x="81" y="557"/>
                    </a:lnTo>
                    <a:lnTo>
                      <a:pt x="101" y="539"/>
                    </a:lnTo>
                    <a:lnTo>
                      <a:pt x="123" y="525"/>
                    </a:lnTo>
                    <a:lnTo>
                      <a:pt x="148" y="516"/>
                    </a:lnTo>
                    <a:lnTo>
                      <a:pt x="177" y="509"/>
                    </a:lnTo>
                    <a:lnTo>
                      <a:pt x="206" y="507"/>
                    </a:lnTo>
                    <a:close/>
                    <a:moveTo>
                      <a:pt x="1039" y="500"/>
                    </a:moveTo>
                    <a:lnTo>
                      <a:pt x="1030" y="503"/>
                    </a:lnTo>
                    <a:lnTo>
                      <a:pt x="1017" y="509"/>
                    </a:lnTo>
                    <a:lnTo>
                      <a:pt x="1001" y="519"/>
                    </a:lnTo>
                    <a:lnTo>
                      <a:pt x="984" y="530"/>
                    </a:lnTo>
                    <a:lnTo>
                      <a:pt x="964" y="544"/>
                    </a:lnTo>
                    <a:lnTo>
                      <a:pt x="977" y="552"/>
                    </a:lnTo>
                    <a:lnTo>
                      <a:pt x="992" y="559"/>
                    </a:lnTo>
                    <a:lnTo>
                      <a:pt x="1008" y="562"/>
                    </a:lnTo>
                    <a:lnTo>
                      <a:pt x="1026" y="563"/>
                    </a:lnTo>
                    <a:lnTo>
                      <a:pt x="1041" y="562"/>
                    </a:lnTo>
                    <a:lnTo>
                      <a:pt x="1054" y="561"/>
                    </a:lnTo>
                    <a:lnTo>
                      <a:pt x="1063" y="560"/>
                    </a:lnTo>
                    <a:lnTo>
                      <a:pt x="1059" y="538"/>
                    </a:lnTo>
                    <a:lnTo>
                      <a:pt x="1050" y="518"/>
                    </a:lnTo>
                    <a:lnTo>
                      <a:pt x="1039" y="500"/>
                    </a:lnTo>
                    <a:close/>
                    <a:moveTo>
                      <a:pt x="860" y="486"/>
                    </a:moveTo>
                    <a:lnTo>
                      <a:pt x="844" y="504"/>
                    </a:lnTo>
                    <a:lnTo>
                      <a:pt x="832" y="524"/>
                    </a:lnTo>
                    <a:lnTo>
                      <a:pt x="824" y="548"/>
                    </a:lnTo>
                    <a:lnTo>
                      <a:pt x="822" y="574"/>
                    </a:lnTo>
                    <a:lnTo>
                      <a:pt x="822" y="576"/>
                    </a:lnTo>
                    <a:lnTo>
                      <a:pt x="831" y="574"/>
                    </a:lnTo>
                    <a:lnTo>
                      <a:pt x="843" y="573"/>
                    </a:lnTo>
                    <a:lnTo>
                      <a:pt x="854" y="573"/>
                    </a:lnTo>
                    <a:lnTo>
                      <a:pt x="868" y="575"/>
                    </a:lnTo>
                    <a:lnTo>
                      <a:pt x="882" y="581"/>
                    </a:lnTo>
                    <a:lnTo>
                      <a:pt x="895" y="592"/>
                    </a:lnTo>
                    <a:lnTo>
                      <a:pt x="916" y="572"/>
                    </a:lnTo>
                    <a:lnTo>
                      <a:pt x="899" y="551"/>
                    </a:lnTo>
                    <a:lnTo>
                      <a:pt x="886" y="531"/>
                    </a:lnTo>
                    <a:lnTo>
                      <a:pt x="874" y="512"/>
                    </a:lnTo>
                    <a:lnTo>
                      <a:pt x="866" y="496"/>
                    </a:lnTo>
                    <a:lnTo>
                      <a:pt x="860" y="486"/>
                    </a:lnTo>
                    <a:close/>
                    <a:moveTo>
                      <a:pt x="977" y="456"/>
                    </a:moveTo>
                    <a:lnTo>
                      <a:pt x="972" y="463"/>
                    </a:lnTo>
                    <a:lnTo>
                      <a:pt x="965" y="473"/>
                    </a:lnTo>
                    <a:lnTo>
                      <a:pt x="960" y="483"/>
                    </a:lnTo>
                    <a:lnTo>
                      <a:pt x="955" y="495"/>
                    </a:lnTo>
                    <a:lnTo>
                      <a:pt x="951" y="509"/>
                    </a:lnTo>
                    <a:lnTo>
                      <a:pt x="952" y="522"/>
                    </a:lnTo>
                    <a:lnTo>
                      <a:pt x="958" y="535"/>
                    </a:lnTo>
                    <a:lnTo>
                      <a:pt x="976" y="522"/>
                    </a:lnTo>
                    <a:lnTo>
                      <a:pt x="993" y="511"/>
                    </a:lnTo>
                    <a:lnTo>
                      <a:pt x="1010" y="503"/>
                    </a:lnTo>
                    <a:lnTo>
                      <a:pt x="1022" y="496"/>
                    </a:lnTo>
                    <a:lnTo>
                      <a:pt x="1032" y="491"/>
                    </a:lnTo>
                    <a:lnTo>
                      <a:pt x="1016" y="477"/>
                    </a:lnTo>
                    <a:lnTo>
                      <a:pt x="998" y="465"/>
                    </a:lnTo>
                    <a:lnTo>
                      <a:pt x="977" y="456"/>
                    </a:lnTo>
                    <a:close/>
                    <a:moveTo>
                      <a:pt x="943" y="452"/>
                    </a:moveTo>
                    <a:lnTo>
                      <a:pt x="916" y="455"/>
                    </a:lnTo>
                    <a:lnTo>
                      <a:pt x="890" y="465"/>
                    </a:lnTo>
                    <a:lnTo>
                      <a:pt x="867" y="479"/>
                    </a:lnTo>
                    <a:lnTo>
                      <a:pt x="872" y="487"/>
                    </a:lnTo>
                    <a:lnTo>
                      <a:pt x="878" y="498"/>
                    </a:lnTo>
                    <a:lnTo>
                      <a:pt x="886" y="512"/>
                    </a:lnTo>
                    <a:lnTo>
                      <a:pt x="896" y="530"/>
                    </a:lnTo>
                    <a:lnTo>
                      <a:pt x="908" y="547"/>
                    </a:lnTo>
                    <a:lnTo>
                      <a:pt x="922" y="565"/>
                    </a:lnTo>
                    <a:lnTo>
                      <a:pt x="924" y="563"/>
                    </a:lnTo>
                    <a:lnTo>
                      <a:pt x="928" y="561"/>
                    </a:lnTo>
                    <a:lnTo>
                      <a:pt x="950" y="542"/>
                    </a:lnTo>
                    <a:lnTo>
                      <a:pt x="944" y="528"/>
                    </a:lnTo>
                    <a:lnTo>
                      <a:pt x="942" y="512"/>
                    </a:lnTo>
                    <a:lnTo>
                      <a:pt x="944" y="498"/>
                    </a:lnTo>
                    <a:lnTo>
                      <a:pt x="948" y="486"/>
                    </a:lnTo>
                    <a:lnTo>
                      <a:pt x="954" y="474"/>
                    </a:lnTo>
                    <a:lnTo>
                      <a:pt x="960" y="463"/>
                    </a:lnTo>
                    <a:lnTo>
                      <a:pt x="966" y="454"/>
                    </a:lnTo>
                    <a:lnTo>
                      <a:pt x="955" y="453"/>
                    </a:lnTo>
                    <a:lnTo>
                      <a:pt x="943" y="452"/>
                    </a:lnTo>
                    <a:close/>
                    <a:moveTo>
                      <a:pt x="943" y="439"/>
                    </a:moveTo>
                    <a:lnTo>
                      <a:pt x="970" y="442"/>
                    </a:lnTo>
                    <a:lnTo>
                      <a:pt x="996" y="450"/>
                    </a:lnTo>
                    <a:lnTo>
                      <a:pt x="1018" y="462"/>
                    </a:lnTo>
                    <a:lnTo>
                      <a:pt x="1038" y="479"/>
                    </a:lnTo>
                    <a:lnTo>
                      <a:pt x="1054" y="498"/>
                    </a:lnTo>
                    <a:lnTo>
                      <a:pt x="1067" y="521"/>
                    </a:lnTo>
                    <a:lnTo>
                      <a:pt x="1074" y="547"/>
                    </a:lnTo>
                    <a:lnTo>
                      <a:pt x="1077" y="574"/>
                    </a:lnTo>
                    <a:lnTo>
                      <a:pt x="1074" y="601"/>
                    </a:lnTo>
                    <a:lnTo>
                      <a:pt x="1067" y="626"/>
                    </a:lnTo>
                    <a:lnTo>
                      <a:pt x="1055" y="648"/>
                    </a:lnTo>
                    <a:lnTo>
                      <a:pt x="1038" y="669"/>
                    </a:lnTo>
                    <a:lnTo>
                      <a:pt x="1018" y="685"/>
                    </a:lnTo>
                    <a:lnTo>
                      <a:pt x="996" y="698"/>
                    </a:lnTo>
                    <a:lnTo>
                      <a:pt x="970" y="705"/>
                    </a:lnTo>
                    <a:lnTo>
                      <a:pt x="943" y="708"/>
                    </a:lnTo>
                    <a:lnTo>
                      <a:pt x="916" y="705"/>
                    </a:lnTo>
                    <a:lnTo>
                      <a:pt x="891" y="698"/>
                    </a:lnTo>
                    <a:lnTo>
                      <a:pt x="868" y="685"/>
                    </a:lnTo>
                    <a:lnTo>
                      <a:pt x="848" y="669"/>
                    </a:lnTo>
                    <a:lnTo>
                      <a:pt x="832" y="648"/>
                    </a:lnTo>
                    <a:lnTo>
                      <a:pt x="819" y="626"/>
                    </a:lnTo>
                    <a:lnTo>
                      <a:pt x="811" y="601"/>
                    </a:lnTo>
                    <a:lnTo>
                      <a:pt x="808" y="574"/>
                    </a:lnTo>
                    <a:lnTo>
                      <a:pt x="811" y="547"/>
                    </a:lnTo>
                    <a:lnTo>
                      <a:pt x="819" y="521"/>
                    </a:lnTo>
                    <a:lnTo>
                      <a:pt x="832" y="498"/>
                    </a:lnTo>
                    <a:lnTo>
                      <a:pt x="848" y="479"/>
                    </a:lnTo>
                    <a:lnTo>
                      <a:pt x="868" y="462"/>
                    </a:lnTo>
                    <a:lnTo>
                      <a:pt x="891" y="450"/>
                    </a:lnTo>
                    <a:lnTo>
                      <a:pt x="916" y="442"/>
                    </a:lnTo>
                    <a:lnTo>
                      <a:pt x="943" y="439"/>
                    </a:lnTo>
                    <a:close/>
                    <a:moveTo>
                      <a:pt x="475" y="437"/>
                    </a:moveTo>
                    <a:lnTo>
                      <a:pt x="466" y="439"/>
                    </a:lnTo>
                    <a:lnTo>
                      <a:pt x="457" y="445"/>
                    </a:lnTo>
                    <a:lnTo>
                      <a:pt x="453" y="453"/>
                    </a:lnTo>
                    <a:lnTo>
                      <a:pt x="451" y="464"/>
                    </a:lnTo>
                    <a:lnTo>
                      <a:pt x="454" y="476"/>
                    </a:lnTo>
                    <a:lnTo>
                      <a:pt x="459" y="486"/>
                    </a:lnTo>
                    <a:lnTo>
                      <a:pt x="468" y="492"/>
                    </a:lnTo>
                    <a:lnTo>
                      <a:pt x="477" y="495"/>
                    </a:lnTo>
                    <a:lnTo>
                      <a:pt x="487" y="493"/>
                    </a:lnTo>
                    <a:lnTo>
                      <a:pt x="496" y="488"/>
                    </a:lnTo>
                    <a:lnTo>
                      <a:pt x="501" y="479"/>
                    </a:lnTo>
                    <a:lnTo>
                      <a:pt x="502" y="468"/>
                    </a:lnTo>
                    <a:lnTo>
                      <a:pt x="499" y="456"/>
                    </a:lnTo>
                    <a:lnTo>
                      <a:pt x="494" y="447"/>
                    </a:lnTo>
                    <a:lnTo>
                      <a:pt x="485" y="440"/>
                    </a:lnTo>
                    <a:lnTo>
                      <a:pt x="475" y="437"/>
                    </a:lnTo>
                    <a:close/>
                    <a:moveTo>
                      <a:pt x="1662" y="431"/>
                    </a:moveTo>
                    <a:lnTo>
                      <a:pt x="1669" y="467"/>
                    </a:lnTo>
                    <a:lnTo>
                      <a:pt x="1685" y="464"/>
                    </a:lnTo>
                    <a:lnTo>
                      <a:pt x="1687" y="476"/>
                    </a:lnTo>
                    <a:lnTo>
                      <a:pt x="1671" y="479"/>
                    </a:lnTo>
                    <a:lnTo>
                      <a:pt x="1672" y="491"/>
                    </a:lnTo>
                    <a:lnTo>
                      <a:pt x="1700" y="487"/>
                    </a:lnTo>
                    <a:lnTo>
                      <a:pt x="1701" y="498"/>
                    </a:lnTo>
                    <a:lnTo>
                      <a:pt x="1674" y="502"/>
                    </a:lnTo>
                    <a:lnTo>
                      <a:pt x="1677" y="520"/>
                    </a:lnTo>
                    <a:lnTo>
                      <a:pt x="1693" y="517"/>
                    </a:lnTo>
                    <a:lnTo>
                      <a:pt x="1696" y="529"/>
                    </a:lnTo>
                    <a:lnTo>
                      <a:pt x="1678" y="531"/>
                    </a:lnTo>
                    <a:lnTo>
                      <a:pt x="1680" y="544"/>
                    </a:lnTo>
                    <a:lnTo>
                      <a:pt x="1708" y="539"/>
                    </a:lnTo>
                    <a:lnTo>
                      <a:pt x="1711" y="550"/>
                    </a:lnTo>
                    <a:lnTo>
                      <a:pt x="1683" y="556"/>
                    </a:lnTo>
                    <a:lnTo>
                      <a:pt x="1685" y="571"/>
                    </a:lnTo>
                    <a:lnTo>
                      <a:pt x="1703" y="567"/>
                    </a:lnTo>
                    <a:lnTo>
                      <a:pt x="1704" y="579"/>
                    </a:lnTo>
                    <a:lnTo>
                      <a:pt x="1687" y="583"/>
                    </a:lnTo>
                    <a:lnTo>
                      <a:pt x="1689" y="594"/>
                    </a:lnTo>
                    <a:lnTo>
                      <a:pt x="1717" y="590"/>
                    </a:lnTo>
                    <a:lnTo>
                      <a:pt x="1719" y="602"/>
                    </a:lnTo>
                    <a:lnTo>
                      <a:pt x="1691" y="606"/>
                    </a:lnTo>
                    <a:lnTo>
                      <a:pt x="1693" y="623"/>
                    </a:lnTo>
                    <a:lnTo>
                      <a:pt x="1712" y="621"/>
                    </a:lnTo>
                    <a:lnTo>
                      <a:pt x="1714" y="632"/>
                    </a:lnTo>
                    <a:lnTo>
                      <a:pt x="1696" y="634"/>
                    </a:lnTo>
                    <a:lnTo>
                      <a:pt x="1698" y="647"/>
                    </a:lnTo>
                    <a:lnTo>
                      <a:pt x="1726" y="643"/>
                    </a:lnTo>
                    <a:lnTo>
                      <a:pt x="1728" y="655"/>
                    </a:lnTo>
                    <a:lnTo>
                      <a:pt x="1700" y="659"/>
                    </a:lnTo>
                    <a:lnTo>
                      <a:pt x="1702" y="675"/>
                    </a:lnTo>
                    <a:lnTo>
                      <a:pt x="1717" y="673"/>
                    </a:lnTo>
                    <a:lnTo>
                      <a:pt x="1719" y="685"/>
                    </a:lnTo>
                    <a:lnTo>
                      <a:pt x="1704" y="687"/>
                    </a:lnTo>
                    <a:lnTo>
                      <a:pt x="1706" y="700"/>
                    </a:lnTo>
                    <a:lnTo>
                      <a:pt x="1731" y="696"/>
                    </a:lnTo>
                    <a:lnTo>
                      <a:pt x="1733" y="708"/>
                    </a:lnTo>
                    <a:lnTo>
                      <a:pt x="1708" y="711"/>
                    </a:lnTo>
                    <a:lnTo>
                      <a:pt x="1711" y="728"/>
                    </a:lnTo>
                    <a:lnTo>
                      <a:pt x="1726" y="726"/>
                    </a:lnTo>
                    <a:lnTo>
                      <a:pt x="1728" y="738"/>
                    </a:lnTo>
                    <a:lnTo>
                      <a:pt x="1713" y="740"/>
                    </a:lnTo>
                    <a:lnTo>
                      <a:pt x="1715" y="752"/>
                    </a:lnTo>
                    <a:lnTo>
                      <a:pt x="1741" y="748"/>
                    </a:lnTo>
                    <a:lnTo>
                      <a:pt x="1742" y="759"/>
                    </a:lnTo>
                    <a:lnTo>
                      <a:pt x="1718" y="764"/>
                    </a:lnTo>
                    <a:lnTo>
                      <a:pt x="1720" y="772"/>
                    </a:lnTo>
                    <a:lnTo>
                      <a:pt x="1719" y="772"/>
                    </a:lnTo>
                    <a:lnTo>
                      <a:pt x="1721" y="788"/>
                    </a:lnTo>
                    <a:lnTo>
                      <a:pt x="1743" y="784"/>
                    </a:lnTo>
                    <a:lnTo>
                      <a:pt x="1745" y="796"/>
                    </a:lnTo>
                    <a:lnTo>
                      <a:pt x="1724" y="799"/>
                    </a:lnTo>
                    <a:lnTo>
                      <a:pt x="1726" y="812"/>
                    </a:lnTo>
                    <a:lnTo>
                      <a:pt x="1757" y="807"/>
                    </a:lnTo>
                    <a:lnTo>
                      <a:pt x="1759" y="819"/>
                    </a:lnTo>
                    <a:lnTo>
                      <a:pt x="1728" y="823"/>
                    </a:lnTo>
                    <a:lnTo>
                      <a:pt x="1731" y="840"/>
                    </a:lnTo>
                    <a:lnTo>
                      <a:pt x="1752" y="837"/>
                    </a:lnTo>
                    <a:lnTo>
                      <a:pt x="1754" y="849"/>
                    </a:lnTo>
                    <a:lnTo>
                      <a:pt x="1732" y="852"/>
                    </a:lnTo>
                    <a:lnTo>
                      <a:pt x="1734" y="865"/>
                    </a:lnTo>
                    <a:lnTo>
                      <a:pt x="1766" y="859"/>
                    </a:lnTo>
                    <a:lnTo>
                      <a:pt x="1768" y="870"/>
                    </a:lnTo>
                    <a:lnTo>
                      <a:pt x="1736" y="876"/>
                    </a:lnTo>
                    <a:lnTo>
                      <a:pt x="1740" y="892"/>
                    </a:lnTo>
                    <a:lnTo>
                      <a:pt x="1760" y="887"/>
                    </a:lnTo>
                    <a:lnTo>
                      <a:pt x="1762" y="899"/>
                    </a:lnTo>
                    <a:lnTo>
                      <a:pt x="1741" y="903"/>
                    </a:lnTo>
                    <a:lnTo>
                      <a:pt x="1743" y="915"/>
                    </a:lnTo>
                    <a:lnTo>
                      <a:pt x="1774" y="911"/>
                    </a:lnTo>
                    <a:lnTo>
                      <a:pt x="1776" y="922"/>
                    </a:lnTo>
                    <a:lnTo>
                      <a:pt x="1745" y="927"/>
                    </a:lnTo>
                    <a:lnTo>
                      <a:pt x="1747" y="945"/>
                    </a:lnTo>
                    <a:lnTo>
                      <a:pt x="1769" y="941"/>
                    </a:lnTo>
                    <a:lnTo>
                      <a:pt x="1771" y="952"/>
                    </a:lnTo>
                    <a:lnTo>
                      <a:pt x="1749" y="955"/>
                    </a:lnTo>
                    <a:lnTo>
                      <a:pt x="1752" y="968"/>
                    </a:lnTo>
                    <a:lnTo>
                      <a:pt x="1783" y="963"/>
                    </a:lnTo>
                    <a:lnTo>
                      <a:pt x="1785" y="975"/>
                    </a:lnTo>
                    <a:lnTo>
                      <a:pt x="1753" y="980"/>
                    </a:lnTo>
                    <a:lnTo>
                      <a:pt x="1756" y="997"/>
                    </a:lnTo>
                    <a:lnTo>
                      <a:pt x="1774" y="994"/>
                    </a:lnTo>
                    <a:lnTo>
                      <a:pt x="1776" y="1006"/>
                    </a:lnTo>
                    <a:lnTo>
                      <a:pt x="1758" y="1008"/>
                    </a:lnTo>
                    <a:lnTo>
                      <a:pt x="1763" y="1045"/>
                    </a:lnTo>
                    <a:lnTo>
                      <a:pt x="1980" y="695"/>
                    </a:lnTo>
                    <a:lnTo>
                      <a:pt x="1662" y="431"/>
                    </a:lnTo>
                    <a:close/>
                    <a:moveTo>
                      <a:pt x="1304" y="430"/>
                    </a:moveTo>
                    <a:lnTo>
                      <a:pt x="1287" y="433"/>
                    </a:lnTo>
                    <a:lnTo>
                      <a:pt x="1273" y="439"/>
                    </a:lnTo>
                    <a:lnTo>
                      <a:pt x="1264" y="451"/>
                    </a:lnTo>
                    <a:lnTo>
                      <a:pt x="1257" y="466"/>
                    </a:lnTo>
                    <a:lnTo>
                      <a:pt x="1255" y="484"/>
                    </a:lnTo>
                    <a:lnTo>
                      <a:pt x="1255" y="506"/>
                    </a:lnTo>
                    <a:lnTo>
                      <a:pt x="1257" y="529"/>
                    </a:lnTo>
                    <a:lnTo>
                      <a:pt x="1262" y="553"/>
                    </a:lnTo>
                    <a:lnTo>
                      <a:pt x="1268" y="578"/>
                    </a:lnTo>
                    <a:lnTo>
                      <a:pt x="1277" y="602"/>
                    </a:lnTo>
                    <a:lnTo>
                      <a:pt x="1286" y="625"/>
                    </a:lnTo>
                    <a:lnTo>
                      <a:pt x="1296" y="646"/>
                    </a:lnTo>
                    <a:lnTo>
                      <a:pt x="1307" y="665"/>
                    </a:lnTo>
                    <a:lnTo>
                      <a:pt x="1318" y="681"/>
                    </a:lnTo>
                    <a:lnTo>
                      <a:pt x="1335" y="699"/>
                    </a:lnTo>
                    <a:lnTo>
                      <a:pt x="1355" y="713"/>
                    </a:lnTo>
                    <a:lnTo>
                      <a:pt x="1378" y="723"/>
                    </a:lnTo>
                    <a:lnTo>
                      <a:pt x="1402" y="727"/>
                    </a:lnTo>
                    <a:lnTo>
                      <a:pt x="1425" y="726"/>
                    </a:lnTo>
                    <a:lnTo>
                      <a:pt x="1449" y="720"/>
                    </a:lnTo>
                    <a:lnTo>
                      <a:pt x="1455" y="718"/>
                    </a:lnTo>
                    <a:lnTo>
                      <a:pt x="1476" y="744"/>
                    </a:lnTo>
                    <a:lnTo>
                      <a:pt x="1478" y="743"/>
                    </a:lnTo>
                    <a:lnTo>
                      <a:pt x="1480" y="742"/>
                    </a:lnTo>
                    <a:lnTo>
                      <a:pt x="1489" y="734"/>
                    </a:lnTo>
                    <a:lnTo>
                      <a:pt x="1324" y="592"/>
                    </a:lnTo>
                    <a:lnTo>
                      <a:pt x="1333" y="590"/>
                    </a:lnTo>
                    <a:lnTo>
                      <a:pt x="1336" y="589"/>
                    </a:lnTo>
                    <a:lnTo>
                      <a:pt x="1342" y="587"/>
                    </a:lnTo>
                    <a:lnTo>
                      <a:pt x="1351" y="583"/>
                    </a:lnTo>
                    <a:lnTo>
                      <a:pt x="1361" y="575"/>
                    </a:lnTo>
                    <a:lnTo>
                      <a:pt x="1366" y="572"/>
                    </a:lnTo>
                    <a:lnTo>
                      <a:pt x="1370" y="567"/>
                    </a:lnTo>
                    <a:lnTo>
                      <a:pt x="1380" y="557"/>
                    </a:lnTo>
                    <a:lnTo>
                      <a:pt x="1389" y="548"/>
                    </a:lnTo>
                    <a:lnTo>
                      <a:pt x="1395" y="540"/>
                    </a:lnTo>
                    <a:lnTo>
                      <a:pt x="1400" y="535"/>
                    </a:lnTo>
                    <a:lnTo>
                      <a:pt x="1402" y="534"/>
                    </a:lnTo>
                    <a:lnTo>
                      <a:pt x="1406" y="529"/>
                    </a:lnTo>
                    <a:lnTo>
                      <a:pt x="1512" y="710"/>
                    </a:lnTo>
                    <a:lnTo>
                      <a:pt x="1514" y="710"/>
                    </a:lnTo>
                    <a:lnTo>
                      <a:pt x="1517" y="706"/>
                    </a:lnTo>
                    <a:lnTo>
                      <a:pt x="1519" y="704"/>
                    </a:lnTo>
                    <a:lnTo>
                      <a:pt x="1521" y="703"/>
                    </a:lnTo>
                    <a:lnTo>
                      <a:pt x="1503" y="681"/>
                    </a:lnTo>
                    <a:lnTo>
                      <a:pt x="1506" y="674"/>
                    </a:lnTo>
                    <a:lnTo>
                      <a:pt x="1517" y="653"/>
                    </a:lnTo>
                    <a:lnTo>
                      <a:pt x="1522" y="630"/>
                    </a:lnTo>
                    <a:lnTo>
                      <a:pt x="1522" y="606"/>
                    </a:lnTo>
                    <a:lnTo>
                      <a:pt x="1519" y="583"/>
                    </a:lnTo>
                    <a:lnTo>
                      <a:pt x="1510" y="560"/>
                    </a:lnTo>
                    <a:lnTo>
                      <a:pt x="1497" y="539"/>
                    </a:lnTo>
                    <a:lnTo>
                      <a:pt x="1484" y="525"/>
                    </a:lnTo>
                    <a:lnTo>
                      <a:pt x="1469" y="510"/>
                    </a:lnTo>
                    <a:lnTo>
                      <a:pt x="1451" y="495"/>
                    </a:lnTo>
                    <a:lnTo>
                      <a:pt x="1431" y="481"/>
                    </a:lnTo>
                    <a:lnTo>
                      <a:pt x="1409" y="467"/>
                    </a:lnTo>
                    <a:lnTo>
                      <a:pt x="1388" y="455"/>
                    </a:lnTo>
                    <a:lnTo>
                      <a:pt x="1365" y="445"/>
                    </a:lnTo>
                    <a:lnTo>
                      <a:pt x="1343" y="437"/>
                    </a:lnTo>
                    <a:lnTo>
                      <a:pt x="1323" y="432"/>
                    </a:lnTo>
                    <a:lnTo>
                      <a:pt x="1304" y="430"/>
                    </a:lnTo>
                    <a:close/>
                    <a:moveTo>
                      <a:pt x="539" y="428"/>
                    </a:moveTo>
                    <a:lnTo>
                      <a:pt x="529" y="431"/>
                    </a:lnTo>
                    <a:lnTo>
                      <a:pt x="522" y="436"/>
                    </a:lnTo>
                    <a:lnTo>
                      <a:pt x="516" y="445"/>
                    </a:lnTo>
                    <a:lnTo>
                      <a:pt x="515" y="455"/>
                    </a:lnTo>
                    <a:lnTo>
                      <a:pt x="517" y="466"/>
                    </a:lnTo>
                    <a:lnTo>
                      <a:pt x="524" y="477"/>
                    </a:lnTo>
                    <a:lnTo>
                      <a:pt x="532" y="483"/>
                    </a:lnTo>
                    <a:lnTo>
                      <a:pt x="542" y="487"/>
                    </a:lnTo>
                    <a:lnTo>
                      <a:pt x="552" y="484"/>
                    </a:lnTo>
                    <a:lnTo>
                      <a:pt x="559" y="479"/>
                    </a:lnTo>
                    <a:lnTo>
                      <a:pt x="565" y="470"/>
                    </a:lnTo>
                    <a:lnTo>
                      <a:pt x="566" y="460"/>
                    </a:lnTo>
                    <a:lnTo>
                      <a:pt x="564" y="448"/>
                    </a:lnTo>
                    <a:lnTo>
                      <a:pt x="557" y="438"/>
                    </a:lnTo>
                    <a:lnTo>
                      <a:pt x="549" y="432"/>
                    </a:lnTo>
                    <a:lnTo>
                      <a:pt x="539" y="428"/>
                    </a:lnTo>
                    <a:close/>
                    <a:moveTo>
                      <a:pt x="1296" y="412"/>
                    </a:moveTo>
                    <a:lnTo>
                      <a:pt x="1315" y="412"/>
                    </a:lnTo>
                    <a:lnTo>
                      <a:pt x="1337" y="417"/>
                    </a:lnTo>
                    <a:lnTo>
                      <a:pt x="1360" y="423"/>
                    </a:lnTo>
                    <a:lnTo>
                      <a:pt x="1382" y="433"/>
                    </a:lnTo>
                    <a:lnTo>
                      <a:pt x="1405" y="444"/>
                    </a:lnTo>
                    <a:lnTo>
                      <a:pt x="1427" y="456"/>
                    </a:lnTo>
                    <a:lnTo>
                      <a:pt x="1449" y="472"/>
                    </a:lnTo>
                    <a:lnTo>
                      <a:pt x="1468" y="486"/>
                    </a:lnTo>
                    <a:lnTo>
                      <a:pt x="1486" y="501"/>
                    </a:lnTo>
                    <a:lnTo>
                      <a:pt x="1501" y="515"/>
                    </a:lnTo>
                    <a:lnTo>
                      <a:pt x="1512" y="529"/>
                    </a:lnTo>
                    <a:lnTo>
                      <a:pt x="1526" y="551"/>
                    </a:lnTo>
                    <a:lnTo>
                      <a:pt x="1536" y="576"/>
                    </a:lnTo>
                    <a:lnTo>
                      <a:pt x="1542" y="602"/>
                    </a:lnTo>
                    <a:lnTo>
                      <a:pt x="1542" y="629"/>
                    </a:lnTo>
                    <a:lnTo>
                      <a:pt x="1536" y="655"/>
                    </a:lnTo>
                    <a:lnTo>
                      <a:pt x="1525" y="680"/>
                    </a:lnTo>
                    <a:lnTo>
                      <a:pt x="1543" y="701"/>
                    </a:lnTo>
                    <a:lnTo>
                      <a:pt x="1542" y="704"/>
                    </a:lnTo>
                    <a:lnTo>
                      <a:pt x="1548" y="713"/>
                    </a:lnTo>
                    <a:lnTo>
                      <a:pt x="1484" y="775"/>
                    </a:lnTo>
                    <a:lnTo>
                      <a:pt x="1476" y="765"/>
                    </a:lnTo>
                    <a:lnTo>
                      <a:pt x="1473" y="765"/>
                    </a:lnTo>
                    <a:lnTo>
                      <a:pt x="1469" y="764"/>
                    </a:lnTo>
                    <a:lnTo>
                      <a:pt x="1466" y="760"/>
                    </a:lnTo>
                    <a:lnTo>
                      <a:pt x="1462" y="756"/>
                    </a:lnTo>
                    <a:lnTo>
                      <a:pt x="1449" y="740"/>
                    </a:lnTo>
                    <a:lnTo>
                      <a:pt x="1423" y="745"/>
                    </a:lnTo>
                    <a:lnTo>
                      <a:pt x="1396" y="744"/>
                    </a:lnTo>
                    <a:lnTo>
                      <a:pt x="1369" y="739"/>
                    </a:lnTo>
                    <a:lnTo>
                      <a:pt x="1344" y="728"/>
                    </a:lnTo>
                    <a:lnTo>
                      <a:pt x="1322" y="712"/>
                    </a:lnTo>
                    <a:lnTo>
                      <a:pt x="1302" y="692"/>
                    </a:lnTo>
                    <a:lnTo>
                      <a:pt x="1293" y="677"/>
                    </a:lnTo>
                    <a:lnTo>
                      <a:pt x="1282" y="659"/>
                    </a:lnTo>
                    <a:lnTo>
                      <a:pt x="1272" y="639"/>
                    </a:lnTo>
                    <a:lnTo>
                      <a:pt x="1263" y="617"/>
                    </a:lnTo>
                    <a:lnTo>
                      <a:pt x="1254" y="592"/>
                    </a:lnTo>
                    <a:lnTo>
                      <a:pt x="1246" y="567"/>
                    </a:lnTo>
                    <a:lnTo>
                      <a:pt x="1241" y="543"/>
                    </a:lnTo>
                    <a:lnTo>
                      <a:pt x="1238" y="519"/>
                    </a:lnTo>
                    <a:lnTo>
                      <a:pt x="1237" y="495"/>
                    </a:lnTo>
                    <a:lnTo>
                      <a:pt x="1238" y="474"/>
                    </a:lnTo>
                    <a:lnTo>
                      <a:pt x="1242" y="454"/>
                    </a:lnTo>
                    <a:lnTo>
                      <a:pt x="1251" y="438"/>
                    </a:lnTo>
                    <a:lnTo>
                      <a:pt x="1263" y="425"/>
                    </a:lnTo>
                    <a:lnTo>
                      <a:pt x="1278" y="417"/>
                    </a:lnTo>
                    <a:lnTo>
                      <a:pt x="1296" y="412"/>
                    </a:lnTo>
                    <a:close/>
                    <a:moveTo>
                      <a:pt x="413" y="399"/>
                    </a:moveTo>
                    <a:lnTo>
                      <a:pt x="404" y="400"/>
                    </a:lnTo>
                    <a:lnTo>
                      <a:pt x="396" y="407"/>
                    </a:lnTo>
                    <a:lnTo>
                      <a:pt x="390" y="415"/>
                    </a:lnTo>
                    <a:lnTo>
                      <a:pt x="389" y="426"/>
                    </a:lnTo>
                    <a:lnTo>
                      <a:pt x="391" y="437"/>
                    </a:lnTo>
                    <a:lnTo>
                      <a:pt x="398" y="448"/>
                    </a:lnTo>
                    <a:lnTo>
                      <a:pt x="406" y="454"/>
                    </a:lnTo>
                    <a:lnTo>
                      <a:pt x="416" y="456"/>
                    </a:lnTo>
                    <a:lnTo>
                      <a:pt x="426" y="455"/>
                    </a:lnTo>
                    <a:lnTo>
                      <a:pt x="433" y="449"/>
                    </a:lnTo>
                    <a:lnTo>
                      <a:pt x="439" y="440"/>
                    </a:lnTo>
                    <a:lnTo>
                      <a:pt x="440" y="430"/>
                    </a:lnTo>
                    <a:lnTo>
                      <a:pt x="438" y="419"/>
                    </a:lnTo>
                    <a:lnTo>
                      <a:pt x="431" y="409"/>
                    </a:lnTo>
                    <a:lnTo>
                      <a:pt x="423" y="401"/>
                    </a:lnTo>
                    <a:lnTo>
                      <a:pt x="413" y="399"/>
                    </a:lnTo>
                    <a:close/>
                    <a:moveTo>
                      <a:pt x="2802" y="391"/>
                    </a:moveTo>
                    <a:lnTo>
                      <a:pt x="2761" y="392"/>
                    </a:lnTo>
                    <a:lnTo>
                      <a:pt x="2648" y="572"/>
                    </a:lnTo>
                    <a:lnTo>
                      <a:pt x="2645" y="557"/>
                    </a:lnTo>
                    <a:lnTo>
                      <a:pt x="2569" y="677"/>
                    </a:lnTo>
                    <a:lnTo>
                      <a:pt x="2583" y="680"/>
                    </a:lnTo>
                    <a:lnTo>
                      <a:pt x="2601" y="683"/>
                    </a:lnTo>
                    <a:lnTo>
                      <a:pt x="2625" y="688"/>
                    </a:lnTo>
                    <a:lnTo>
                      <a:pt x="2651" y="697"/>
                    </a:lnTo>
                    <a:lnTo>
                      <a:pt x="2680" y="706"/>
                    </a:lnTo>
                    <a:lnTo>
                      <a:pt x="2709" y="719"/>
                    </a:lnTo>
                    <a:lnTo>
                      <a:pt x="2737" y="736"/>
                    </a:lnTo>
                    <a:lnTo>
                      <a:pt x="2762" y="753"/>
                    </a:lnTo>
                    <a:lnTo>
                      <a:pt x="2783" y="772"/>
                    </a:lnTo>
                    <a:lnTo>
                      <a:pt x="2801" y="794"/>
                    </a:lnTo>
                    <a:lnTo>
                      <a:pt x="2991" y="492"/>
                    </a:lnTo>
                    <a:lnTo>
                      <a:pt x="2984" y="483"/>
                    </a:lnTo>
                    <a:lnTo>
                      <a:pt x="2972" y="472"/>
                    </a:lnTo>
                    <a:lnTo>
                      <a:pt x="2958" y="459"/>
                    </a:lnTo>
                    <a:lnTo>
                      <a:pt x="2939" y="444"/>
                    </a:lnTo>
                    <a:lnTo>
                      <a:pt x="2918" y="428"/>
                    </a:lnTo>
                    <a:lnTo>
                      <a:pt x="2880" y="408"/>
                    </a:lnTo>
                    <a:lnTo>
                      <a:pt x="2840" y="396"/>
                    </a:lnTo>
                    <a:lnTo>
                      <a:pt x="2802" y="391"/>
                    </a:lnTo>
                    <a:close/>
                    <a:moveTo>
                      <a:pt x="584" y="378"/>
                    </a:moveTo>
                    <a:lnTo>
                      <a:pt x="574" y="380"/>
                    </a:lnTo>
                    <a:lnTo>
                      <a:pt x="567" y="385"/>
                    </a:lnTo>
                    <a:lnTo>
                      <a:pt x="561" y="394"/>
                    </a:lnTo>
                    <a:lnTo>
                      <a:pt x="560" y="405"/>
                    </a:lnTo>
                    <a:lnTo>
                      <a:pt x="563" y="417"/>
                    </a:lnTo>
                    <a:lnTo>
                      <a:pt x="569" y="426"/>
                    </a:lnTo>
                    <a:lnTo>
                      <a:pt x="578" y="433"/>
                    </a:lnTo>
                    <a:lnTo>
                      <a:pt x="587" y="436"/>
                    </a:lnTo>
                    <a:lnTo>
                      <a:pt x="597" y="435"/>
                    </a:lnTo>
                    <a:lnTo>
                      <a:pt x="606" y="428"/>
                    </a:lnTo>
                    <a:lnTo>
                      <a:pt x="610" y="420"/>
                    </a:lnTo>
                    <a:lnTo>
                      <a:pt x="612" y="409"/>
                    </a:lnTo>
                    <a:lnTo>
                      <a:pt x="609" y="397"/>
                    </a:lnTo>
                    <a:lnTo>
                      <a:pt x="603" y="387"/>
                    </a:lnTo>
                    <a:lnTo>
                      <a:pt x="595" y="381"/>
                    </a:lnTo>
                    <a:lnTo>
                      <a:pt x="584" y="378"/>
                    </a:lnTo>
                    <a:close/>
                    <a:moveTo>
                      <a:pt x="1634" y="377"/>
                    </a:moveTo>
                    <a:lnTo>
                      <a:pt x="2006" y="691"/>
                    </a:lnTo>
                    <a:lnTo>
                      <a:pt x="1750" y="1105"/>
                    </a:lnTo>
                    <a:lnTo>
                      <a:pt x="1647" y="454"/>
                    </a:lnTo>
                    <a:lnTo>
                      <a:pt x="1644" y="437"/>
                    </a:lnTo>
                    <a:lnTo>
                      <a:pt x="1634" y="377"/>
                    </a:lnTo>
                    <a:close/>
                    <a:moveTo>
                      <a:pt x="2068" y="361"/>
                    </a:moveTo>
                    <a:lnTo>
                      <a:pt x="2054" y="364"/>
                    </a:lnTo>
                    <a:lnTo>
                      <a:pt x="2041" y="371"/>
                    </a:lnTo>
                    <a:lnTo>
                      <a:pt x="2028" y="383"/>
                    </a:lnTo>
                    <a:lnTo>
                      <a:pt x="2021" y="398"/>
                    </a:lnTo>
                    <a:lnTo>
                      <a:pt x="2019" y="414"/>
                    </a:lnTo>
                    <a:lnTo>
                      <a:pt x="2021" y="432"/>
                    </a:lnTo>
                    <a:lnTo>
                      <a:pt x="2029" y="447"/>
                    </a:lnTo>
                    <a:lnTo>
                      <a:pt x="2041" y="460"/>
                    </a:lnTo>
                    <a:lnTo>
                      <a:pt x="2056" y="467"/>
                    </a:lnTo>
                    <a:lnTo>
                      <a:pt x="2072" y="469"/>
                    </a:lnTo>
                    <a:lnTo>
                      <a:pt x="2090" y="467"/>
                    </a:lnTo>
                    <a:lnTo>
                      <a:pt x="2105" y="459"/>
                    </a:lnTo>
                    <a:lnTo>
                      <a:pt x="2118" y="447"/>
                    </a:lnTo>
                    <a:lnTo>
                      <a:pt x="2125" y="432"/>
                    </a:lnTo>
                    <a:lnTo>
                      <a:pt x="2127" y="415"/>
                    </a:lnTo>
                    <a:lnTo>
                      <a:pt x="2125" y="398"/>
                    </a:lnTo>
                    <a:lnTo>
                      <a:pt x="2118" y="383"/>
                    </a:lnTo>
                    <a:lnTo>
                      <a:pt x="2107" y="372"/>
                    </a:lnTo>
                    <a:lnTo>
                      <a:pt x="2095" y="365"/>
                    </a:lnTo>
                    <a:lnTo>
                      <a:pt x="2082" y="362"/>
                    </a:lnTo>
                    <a:lnTo>
                      <a:pt x="2068" y="361"/>
                    </a:lnTo>
                    <a:close/>
                    <a:moveTo>
                      <a:pt x="2078" y="322"/>
                    </a:moveTo>
                    <a:lnTo>
                      <a:pt x="2097" y="325"/>
                    </a:lnTo>
                    <a:lnTo>
                      <a:pt x="2117" y="333"/>
                    </a:lnTo>
                    <a:lnTo>
                      <a:pt x="2134" y="344"/>
                    </a:lnTo>
                    <a:lnTo>
                      <a:pt x="2149" y="361"/>
                    </a:lnTo>
                    <a:lnTo>
                      <a:pt x="2160" y="379"/>
                    </a:lnTo>
                    <a:lnTo>
                      <a:pt x="2165" y="399"/>
                    </a:lnTo>
                    <a:lnTo>
                      <a:pt x="2166" y="420"/>
                    </a:lnTo>
                    <a:lnTo>
                      <a:pt x="2163" y="440"/>
                    </a:lnTo>
                    <a:lnTo>
                      <a:pt x="2155" y="459"/>
                    </a:lnTo>
                    <a:lnTo>
                      <a:pt x="2144" y="476"/>
                    </a:lnTo>
                    <a:lnTo>
                      <a:pt x="2128" y="491"/>
                    </a:lnTo>
                    <a:lnTo>
                      <a:pt x="2107" y="503"/>
                    </a:lnTo>
                    <a:lnTo>
                      <a:pt x="2084" y="508"/>
                    </a:lnTo>
                    <a:lnTo>
                      <a:pt x="2080" y="528"/>
                    </a:lnTo>
                    <a:lnTo>
                      <a:pt x="2067" y="524"/>
                    </a:lnTo>
                    <a:lnTo>
                      <a:pt x="2044" y="619"/>
                    </a:lnTo>
                    <a:lnTo>
                      <a:pt x="2007" y="609"/>
                    </a:lnTo>
                    <a:lnTo>
                      <a:pt x="2030" y="515"/>
                    </a:lnTo>
                    <a:lnTo>
                      <a:pt x="2015" y="511"/>
                    </a:lnTo>
                    <a:lnTo>
                      <a:pt x="2020" y="493"/>
                    </a:lnTo>
                    <a:lnTo>
                      <a:pt x="2008" y="482"/>
                    </a:lnTo>
                    <a:lnTo>
                      <a:pt x="1997" y="470"/>
                    </a:lnTo>
                    <a:lnTo>
                      <a:pt x="1987" y="451"/>
                    </a:lnTo>
                    <a:lnTo>
                      <a:pt x="1981" y="432"/>
                    </a:lnTo>
                    <a:lnTo>
                      <a:pt x="1980" y="411"/>
                    </a:lnTo>
                    <a:lnTo>
                      <a:pt x="1983" y="391"/>
                    </a:lnTo>
                    <a:lnTo>
                      <a:pt x="1991" y="371"/>
                    </a:lnTo>
                    <a:lnTo>
                      <a:pt x="2002" y="354"/>
                    </a:lnTo>
                    <a:lnTo>
                      <a:pt x="2018" y="339"/>
                    </a:lnTo>
                    <a:lnTo>
                      <a:pt x="2037" y="328"/>
                    </a:lnTo>
                    <a:lnTo>
                      <a:pt x="2057" y="323"/>
                    </a:lnTo>
                    <a:lnTo>
                      <a:pt x="2078" y="322"/>
                    </a:lnTo>
                    <a:close/>
                    <a:moveTo>
                      <a:pt x="589" y="305"/>
                    </a:moveTo>
                    <a:lnTo>
                      <a:pt x="580" y="306"/>
                    </a:lnTo>
                    <a:lnTo>
                      <a:pt x="572" y="312"/>
                    </a:lnTo>
                    <a:lnTo>
                      <a:pt x="567" y="321"/>
                    </a:lnTo>
                    <a:lnTo>
                      <a:pt x="566" y="331"/>
                    </a:lnTo>
                    <a:lnTo>
                      <a:pt x="568" y="343"/>
                    </a:lnTo>
                    <a:lnTo>
                      <a:pt x="574" y="353"/>
                    </a:lnTo>
                    <a:lnTo>
                      <a:pt x="583" y="359"/>
                    </a:lnTo>
                    <a:lnTo>
                      <a:pt x="593" y="363"/>
                    </a:lnTo>
                    <a:lnTo>
                      <a:pt x="602" y="361"/>
                    </a:lnTo>
                    <a:lnTo>
                      <a:pt x="610" y="355"/>
                    </a:lnTo>
                    <a:lnTo>
                      <a:pt x="615" y="345"/>
                    </a:lnTo>
                    <a:lnTo>
                      <a:pt x="616" y="336"/>
                    </a:lnTo>
                    <a:lnTo>
                      <a:pt x="614" y="324"/>
                    </a:lnTo>
                    <a:lnTo>
                      <a:pt x="608" y="314"/>
                    </a:lnTo>
                    <a:lnTo>
                      <a:pt x="599" y="308"/>
                    </a:lnTo>
                    <a:lnTo>
                      <a:pt x="589" y="305"/>
                    </a:lnTo>
                    <a:close/>
                    <a:moveTo>
                      <a:pt x="539" y="255"/>
                    </a:moveTo>
                    <a:lnTo>
                      <a:pt x="529" y="256"/>
                    </a:lnTo>
                    <a:lnTo>
                      <a:pt x="522" y="262"/>
                    </a:lnTo>
                    <a:lnTo>
                      <a:pt x="516" y="271"/>
                    </a:lnTo>
                    <a:lnTo>
                      <a:pt x="514" y="282"/>
                    </a:lnTo>
                    <a:lnTo>
                      <a:pt x="517" y="294"/>
                    </a:lnTo>
                    <a:lnTo>
                      <a:pt x="523" y="303"/>
                    </a:lnTo>
                    <a:lnTo>
                      <a:pt x="531" y="310"/>
                    </a:lnTo>
                    <a:lnTo>
                      <a:pt x="541" y="313"/>
                    </a:lnTo>
                    <a:lnTo>
                      <a:pt x="551" y="311"/>
                    </a:lnTo>
                    <a:lnTo>
                      <a:pt x="559" y="306"/>
                    </a:lnTo>
                    <a:lnTo>
                      <a:pt x="565" y="297"/>
                    </a:lnTo>
                    <a:lnTo>
                      <a:pt x="566" y="286"/>
                    </a:lnTo>
                    <a:lnTo>
                      <a:pt x="564" y="274"/>
                    </a:lnTo>
                    <a:lnTo>
                      <a:pt x="557" y="265"/>
                    </a:lnTo>
                    <a:lnTo>
                      <a:pt x="549" y="258"/>
                    </a:lnTo>
                    <a:lnTo>
                      <a:pt x="539" y="255"/>
                    </a:lnTo>
                    <a:close/>
                    <a:moveTo>
                      <a:pt x="473" y="245"/>
                    </a:moveTo>
                    <a:lnTo>
                      <a:pt x="463" y="247"/>
                    </a:lnTo>
                    <a:lnTo>
                      <a:pt x="455" y="253"/>
                    </a:lnTo>
                    <a:lnTo>
                      <a:pt x="449" y="261"/>
                    </a:lnTo>
                    <a:lnTo>
                      <a:pt x="448" y="272"/>
                    </a:lnTo>
                    <a:lnTo>
                      <a:pt x="451" y="283"/>
                    </a:lnTo>
                    <a:lnTo>
                      <a:pt x="457" y="293"/>
                    </a:lnTo>
                    <a:lnTo>
                      <a:pt x="466" y="299"/>
                    </a:lnTo>
                    <a:lnTo>
                      <a:pt x="475" y="302"/>
                    </a:lnTo>
                    <a:lnTo>
                      <a:pt x="485" y="301"/>
                    </a:lnTo>
                    <a:lnTo>
                      <a:pt x="493" y="295"/>
                    </a:lnTo>
                    <a:lnTo>
                      <a:pt x="498" y="286"/>
                    </a:lnTo>
                    <a:lnTo>
                      <a:pt x="500" y="275"/>
                    </a:lnTo>
                    <a:lnTo>
                      <a:pt x="497" y="265"/>
                    </a:lnTo>
                    <a:lnTo>
                      <a:pt x="490" y="255"/>
                    </a:lnTo>
                    <a:lnTo>
                      <a:pt x="483" y="248"/>
                    </a:lnTo>
                    <a:lnTo>
                      <a:pt x="473" y="245"/>
                    </a:lnTo>
                    <a:close/>
                    <a:moveTo>
                      <a:pt x="2550" y="214"/>
                    </a:moveTo>
                    <a:lnTo>
                      <a:pt x="2360" y="516"/>
                    </a:lnTo>
                    <a:lnTo>
                      <a:pt x="2385" y="522"/>
                    </a:lnTo>
                    <a:lnTo>
                      <a:pt x="2410" y="532"/>
                    </a:lnTo>
                    <a:lnTo>
                      <a:pt x="2435" y="547"/>
                    </a:lnTo>
                    <a:lnTo>
                      <a:pt x="2459" y="563"/>
                    </a:lnTo>
                    <a:lnTo>
                      <a:pt x="2482" y="581"/>
                    </a:lnTo>
                    <a:lnTo>
                      <a:pt x="2501" y="600"/>
                    </a:lnTo>
                    <a:lnTo>
                      <a:pt x="2519" y="618"/>
                    </a:lnTo>
                    <a:lnTo>
                      <a:pt x="2534" y="636"/>
                    </a:lnTo>
                    <a:lnTo>
                      <a:pt x="2547" y="651"/>
                    </a:lnTo>
                    <a:lnTo>
                      <a:pt x="2558" y="664"/>
                    </a:lnTo>
                    <a:lnTo>
                      <a:pt x="2565" y="674"/>
                    </a:lnTo>
                    <a:lnTo>
                      <a:pt x="2640" y="555"/>
                    </a:lnTo>
                    <a:lnTo>
                      <a:pt x="2626" y="558"/>
                    </a:lnTo>
                    <a:lnTo>
                      <a:pt x="2739" y="378"/>
                    </a:lnTo>
                    <a:lnTo>
                      <a:pt x="2727" y="349"/>
                    </a:lnTo>
                    <a:lnTo>
                      <a:pt x="2711" y="321"/>
                    </a:lnTo>
                    <a:lnTo>
                      <a:pt x="2691" y="295"/>
                    </a:lnTo>
                    <a:lnTo>
                      <a:pt x="2667" y="272"/>
                    </a:lnTo>
                    <a:lnTo>
                      <a:pt x="2638" y="252"/>
                    </a:lnTo>
                    <a:lnTo>
                      <a:pt x="2616" y="239"/>
                    </a:lnTo>
                    <a:lnTo>
                      <a:pt x="2595" y="229"/>
                    </a:lnTo>
                    <a:lnTo>
                      <a:pt x="2576" y="222"/>
                    </a:lnTo>
                    <a:lnTo>
                      <a:pt x="2560" y="217"/>
                    </a:lnTo>
                    <a:lnTo>
                      <a:pt x="2550" y="214"/>
                    </a:lnTo>
                    <a:close/>
                    <a:moveTo>
                      <a:pt x="2542" y="194"/>
                    </a:moveTo>
                    <a:lnTo>
                      <a:pt x="2547" y="196"/>
                    </a:lnTo>
                    <a:lnTo>
                      <a:pt x="2552" y="196"/>
                    </a:lnTo>
                    <a:lnTo>
                      <a:pt x="2559" y="198"/>
                    </a:lnTo>
                    <a:lnTo>
                      <a:pt x="2572" y="202"/>
                    </a:lnTo>
                    <a:lnTo>
                      <a:pt x="2588" y="208"/>
                    </a:lnTo>
                    <a:lnTo>
                      <a:pt x="2607" y="215"/>
                    </a:lnTo>
                    <a:lnTo>
                      <a:pt x="2626" y="225"/>
                    </a:lnTo>
                    <a:lnTo>
                      <a:pt x="2648" y="237"/>
                    </a:lnTo>
                    <a:lnTo>
                      <a:pt x="2679" y="259"/>
                    </a:lnTo>
                    <a:lnTo>
                      <a:pt x="2705" y="284"/>
                    </a:lnTo>
                    <a:lnTo>
                      <a:pt x="2726" y="312"/>
                    </a:lnTo>
                    <a:lnTo>
                      <a:pt x="2743" y="342"/>
                    </a:lnTo>
                    <a:lnTo>
                      <a:pt x="2756" y="375"/>
                    </a:lnTo>
                    <a:lnTo>
                      <a:pt x="2792" y="372"/>
                    </a:lnTo>
                    <a:lnTo>
                      <a:pt x="2826" y="375"/>
                    </a:lnTo>
                    <a:lnTo>
                      <a:pt x="2861" y="383"/>
                    </a:lnTo>
                    <a:lnTo>
                      <a:pt x="2894" y="396"/>
                    </a:lnTo>
                    <a:lnTo>
                      <a:pt x="2928" y="413"/>
                    </a:lnTo>
                    <a:lnTo>
                      <a:pt x="2948" y="427"/>
                    </a:lnTo>
                    <a:lnTo>
                      <a:pt x="2965" y="441"/>
                    </a:lnTo>
                    <a:lnTo>
                      <a:pt x="2980" y="455"/>
                    </a:lnTo>
                    <a:lnTo>
                      <a:pt x="2992" y="467"/>
                    </a:lnTo>
                    <a:lnTo>
                      <a:pt x="3001" y="477"/>
                    </a:lnTo>
                    <a:lnTo>
                      <a:pt x="3006" y="483"/>
                    </a:lnTo>
                    <a:lnTo>
                      <a:pt x="3008" y="487"/>
                    </a:lnTo>
                    <a:lnTo>
                      <a:pt x="3012" y="491"/>
                    </a:lnTo>
                    <a:lnTo>
                      <a:pt x="2992" y="523"/>
                    </a:lnTo>
                    <a:lnTo>
                      <a:pt x="3001" y="534"/>
                    </a:lnTo>
                    <a:lnTo>
                      <a:pt x="3004" y="543"/>
                    </a:lnTo>
                    <a:lnTo>
                      <a:pt x="3003" y="550"/>
                    </a:lnTo>
                    <a:lnTo>
                      <a:pt x="3000" y="555"/>
                    </a:lnTo>
                    <a:lnTo>
                      <a:pt x="2994" y="564"/>
                    </a:lnTo>
                    <a:lnTo>
                      <a:pt x="2987" y="576"/>
                    </a:lnTo>
                    <a:lnTo>
                      <a:pt x="2977" y="592"/>
                    </a:lnTo>
                    <a:lnTo>
                      <a:pt x="2965" y="611"/>
                    </a:lnTo>
                    <a:lnTo>
                      <a:pt x="2952" y="631"/>
                    </a:lnTo>
                    <a:lnTo>
                      <a:pt x="2938" y="653"/>
                    </a:lnTo>
                    <a:lnTo>
                      <a:pt x="2924" y="675"/>
                    </a:lnTo>
                    <a:lnTo>
                      <a:pt x="2909" y="699"/>
                    </a:lnTo>
                    <a:lnTo>
                      <a:pt x="2894" y="724"/>
                    </a:lnTo>
                    <a:lnTo>
                      <a:pt x="2879" y="746"/>
                    </a:lnTo>
                    <a:lnTo>
                      <a:pt x="2865" y="769"/>
                    </a:lnTo>
                    <a:lnTo>
                      <a:pt x="2852" y="790"/>
                    </a:lnTo>
                    <a:lnTo>
                      <a:pt x="2839" y="810"/>
                    </a:lnTo>
                    <a:lnTo>
                      <a:pt x="2829" y="827"/>
                    </a:lnTo>
                    <a:lnTo>
                      <a:pt x="2820" y="841"/>
                    </a:lnTo>
                    <a:lnTo>
                      <a:pt x="2813" y="852"/>
                    </a:lnTo>
                    <a:lnTo>
                      <a:pt x="2809" y="858"/>
                    </a:lnTo>
                    <a:lnTo>
                      <a:pt x="2808" y="861"/>
                    </a:lnTo>
                    <a:lnTo>
                      <a:pt x="2585" y="720"/>
                    </a:lnTo>
                    <a:lnTo>
                      <a:pt x="2572" y="720"/>
                    </a:lnTo>
                    <a:lnTo>
                      <a:pt x="2558" y="717"/>
                    </a:lnTo>
                    <a:lnTo>
                      <a:pt x="2545" y="711"/>
                    </a:lnTo>
                    <a:lnTo>
                      <a:pt x="2533" y="702"/>
                    </a:lnTo>
                    <a:lnTo>
                      <a:pt x="2526" y="691"/>
                    </a:lnTo>
                    <a:lnTo>
                      <a:pt x="2520" y="680"/>
                    </a:lnTo>
                    <a:lnTo>
                      <a:pt x="2292" y="535"/>
                    </a:lnTo>
                    <a:lnTo>
                      <a:pt x="2293" y="533"/>
                    </a:lnTo>
                    <a:lnTo>
                      <a:pt x="2298" y="526"/>
                    </a:lnTo>
                    <a:lnTo>
                      <a:pt x="2304" y="516"/>
                    </a:lnTo>
                    <a:lnTo>
                      <a:pt x="2314" y="502"/>
                    </a:lnTo>
                    <a:lnTo>
                      <a:pt x="2324" y="484"/>
                    </a:lnTo>
                    <a:lnTo>
                      <a:pt x="2336" y="465"/>
                    </a:lnTo>
                    <a:lnTo>
                      <a:pt x="2350" y="444"/>
                    </a:lnTo>
                    <a:lnTo>
                      <a:pt x="2364" y="420"/>
                    </a:lnTo>
                    <a:lnTo>
                      <a:pt x="2379" y="396"/>
                    </a:lnTo>
                    <a:lnTo>
                      <a:pt x="2394" y="372"/>
                    </a:lnTo>
                    <a:lnTo>
                      <a:pt x="2410" y="349"/>
                    </a:lnTo>
                    <a:lnTo>
                      <a:pt x="2425" y="325"/>
                    </a:lnTo>
                    <a:lnTo>
                      <a:pt x="2439" y="302"/>
                    </a:lnTo>
                    <a:lnTo>
                      <a:pt x="2452" y="282"/>
                    </a:lnTo>
                    <a:lnTo>
                      <a:pt x="2463" y="264"/>
                    </a:lnTo>
                    <a:lnTo>
                      <a:pt x="2473" y="247"/>
                    </a:lnTo>
                    <a:lnTo>
                      <a:pt x="2482" y="234"/>
                    </a:lnTo>
                    <a:lnTo>
                      <a:pt x="2487" y="225"/>
                    </a:lnTo>
                    <a:lnTo>
                      <a:pt x="2492" y="220"/>
                    </a:lnTo>
                    <a:lnTo>
                      <a:pt x="2500" y="218"/>
                    </a:lnTo>
                    <a:lnTo>
                      <a:pt x="2511" y="220"/>
                    </a:lnTo>
                    <a:lnTo>
                      <a:pt x="2523" y="224"/>
                    </a:lnTo>
                    <a:lnTo>
                      <a:pt x="2542" y="194"/>
                    </a:lnTo>
                    <a:close/>
                    <a:moveTo>
                      <a:pt x="3056" y="176"/>
                    </a:moveTo>
                    <a:lnTo>
                      <a:pt x="3045" y="177"/>
                    </a:lnTo>
                    <a:lnTo>
                      <a:pt x="3039" y="182"/>
                    </a:lnTo>
                    <a:lnTo>
                      <a:pt x="3034" y="190"/>
                    </a:lnTo>
                    <a:lnTo>
                      <a:pt x="3033" y="202"/>
                    </a:lnTo>
                    <a:lnTo>
                      <a:pt x="3034" y="216"/>
                    </a:lnTo>
                    <a:lnTo>
                      <a:pt x="3036" y="233"/>
                    </a:lnTo>
                    <a:lnTo>
                      <a:pt x="3039" y="251"/>
                    </a:lnTo>
                    <a:lnTo>
                      <a:pt x="3042" y="279"/>
                    </a:lnTo>
                    <a:lnTo>
                      <a:pt x="3044" y="307"/>
                    </a:lnTo>
                    <a:lnTo>
                      <a:pt x="3045" y="317"/>
                    </a:lnTo>
                    <a:lnTo>
                      <a:pt x="3049" y="326"/>
                    </a:lnTo>
                    <a:lnTo>
                      <a:pt x="3055" y="333"/>
                    </a:lnTo>
                    <a:lnTo>
                      <a:pt x="3065" y="340"/>
                    </a:lnTo>
                    <a:lnTo>
                      <a:pt x="3078" y="344"/>
                    </a:lnTo>
                    <a:lnTo>
                      <a:pt x="3091" y="347"/>
                    </a:lnTo>
                    <a:lnTo>
                      <a:pt x="3103" y="348"/>
                    </a:lnTo>
                    <a:lnTo>
                      <a:pt x="3112" y="348"/>
                    </a:lnTo>
                    <a:lnTo>
                      <a:pt x="3101" y="319"/>
                    </a:lnTo>
                    <a:lnTo>
                      <a:pt x="3091" y="286"/>
                    </a:lnTo>
                    <a:lnTo>
                      <a:pt x="3085" y="248"/>
                    </a:lnTo>
                    <a:lnTo>
                      <a:pt x="3093" y="242"/>
                    </a:lnTo>
                    <a:lnTo>
                      <a:pt x="3100" y="237"/>
                    </a:lnTo>
                    <a:lnTo>
                      <a:pt x="3104" y="229"/>
                    </a:lnTo>
                    <a:lnTo>
                      <a:pt x="3107" y="217"/>
                    </a:lnTo>
                    <a:lnTo>
                      <a:pt x="3093" y="217"/>
                    </a:lnTo>
                    <a:lnTo>
                      <a:pt x="3093" y="214"/>
                    </a:lnTo>
                    <a:lnTo>
                      <a:pt x="3092" y="211"/>
                    </a:lnTo>
                    <a:lnTo>
                      <a:pt x="3089" y="204"/>
                    </a:lnTo>
                    <a:lnTo>
                      <a:pt x="3083" y="197"/>
                    </a:lnTo>
                    <a:lnTo>
                      <a:pt x="3075" y="188"/>
                    </a:lnTo>
                    <a:lnTo>
                      <a:pt x="3067" y="181"/>
                    </a:lnTo>
                    <a:lnTo>
                      <a:pt x="3056" y="176"/>
                    </a:lnTo>
                    <a:close/>
                    <a:moveTo>
                      <a:pt x="3314" y="172"/>
                    </a:moveTo>
                    <a:lnTo>
                      <a:pt x="3305" y="176"/>
                    </a:lnTo>
                    <a:lnTo>
                      <a:pt x="3296" y="184"/>
                    </a:lnTo>
                    <a:lnTo>
                      <a:pt x="3288" y="192"/>
                    </a:lnTo>
                    <a:lnTo>
                      <a:pt x="3282" y="200"/>
                    </a:lnTo>
                    <a:lnTo>
                      <a:pt x="3279" y="206"/>
                    </a:lnTo>
                    <a:lnTo>
                      <a:pt x="3279" y="217"/>
                    </a:lnTo>
                    <a:lnTo>
                      <a:pt x="3265" y="217"/>
                    </a:lnTo>
                    <a:lnTo>
                      <a:pt x="3268" y="229"/>
                    </a:lnTo>
                    <a:lnTo>
                      <a:pt x="3272" y="237"/>
                    </a:lnTo>
                    <a:lnTo>
                      <a:pt x="3279" y="242"/>
                    </a:lnTo>
                    <a:lnTo>
                      <a:pt x="3287" y="248"/>
                    </a:lnTo>
                    <a:lnTo>
                      <a:pt x="3281" y="284"/>
                    </a:lnTo>
                    <a:lnTo>
                      <a:pt x="3272" y="316"/>
                    </a:lnTo>
                    <a:lnTo>
                      <a:pt x="3261" y="343"/>
                    </a:lnTo>
                    <a:lnTo>
                      <a:pt x="3274" y="343"/>
                    </a:lnTo>
                    <a:lnTo>
                      <a:pt x="3288" y="341"/>
                    </a:lnTo>
                    <a:lnTo>
                      <a:pt x="3303" y="337"/>
                    </a:lnTo>
                    <a:lnTo>
                      <a:pt x="3316" y="329"/>
                    </a:lnTo>
                    <a:lnTo>
                      <a:pt x="3322" y="322"/>
                    </a:lnTo>
                    <a:lnTo>
                      <a:pt x="3325" y="313"/>
                    </a:lnTo>
                    <a:lnTo>
                      <a:pt x="3327" y="303"/>
                    </a:lnTo>
                    <a:lnTo>
                      <a:pt x="3328" y="275"/>
                    </a:lnTo>
                    <a:lnTo>
                      <a:pt x="3333" y="246"/>
                    </a:lnTo>
                    <a:lnTo>
                      <a:pt x="3335" y="229"/>
                    </a:lnTo>
                    <a:lnTo>
                      <a:pt x="3337" y="213"/>
                    </a:lnTo>
                    <a:lnTo>
                      <a:pt x="3337" y="198"/>
                    </a:lnTo>
                    <a:lnTo>
                      <a:pt x="3336" y="186"/>
                    </a:lnTo>
                    <a:lnTo>
                      <a:pt x="3333" y="177"/>
                    </a:lnTo>
                    <a:lnTo>
                      <a:pt x="3326" y="173"/>
                    </a:lnTo>
                    <a:lnTo>
                      <a:pt x="3314" y="172"/>
                    </a:lnTo>
                    <a:close/>
                    <a:moveTo>
                      <a:pt x="3315" y="156"/>
                    </a:moveTo>
                    <a:lnTo>
                      <a:pt x="3330" y="158"/>
                    </a:lnTo>
                    <a:lnTo>
                      <a:pt x="3340" y="163"/>
                    </a:lnTo>
                    <a:lnTo>
                      <a:pt x="3348" y="172"/>
                    </a:lnTo>
                    <a:lnTo>
                      <a:pt x="3351" y="184"/>
                    </a:lnTo>
                    <a:lnTo>
                      <a:pt x="3353" y="198"/>
                    </a:lnTo>
                    <a:lnTo>
                      <a:pt x="3352" y="214"/>
                    </a:lnTo>
                    <a:lnTo>
                      <a:pt x="3351" y="231"/>
                    </a:lnTo>
                    <a:lnTo>
                      <a:pt x="3348" y="248"/>
                    </a:lnTo>
                    <a:lnTo>
                      <a:pt x="3344" y="276"/>
                    </a:lnTo>
                    <a:lnTo>
                      <a:pt x="3342" y="303"/>
                    </a:lnTo>
                    <a:lnTo>
                      <a:pt x="3340" y="319"/>
                    </a:lnTo>
                    <a:lnTo>
                      <a:pt x="3335" y="330"/>
                    </a:lnTo>
                    <a:lnTo>
                      <a:pt x="3326" y="341"/>
                    </a:lnTo>
                    <a:lnTo>
                      <a:pt x="3314" y="349"/>
                    </a:lnTo>
                    <a:lnTo>
                      <a:pt x="3301" y="354"/>
                    </a:lnTo>
                    <a:lnTo>
                      <a:pt x="3287" y="357"/>
                    </a:lnTo>
                    <a:lnTo>
                      <a:pt x="3274" y="359"/>
                    </a:lnTo>
                    <a:lnTo>
                      <a:pt x="3263" y="359"/>
                    </a:lnTo>
                    <a:lnTo>
                      <a:pt x="3255" y="359"/>
                    </a:lnTo>
                    <a:lnTo>
                      <a:pt x="3244" y="379"/>
                    </a:lnTo>
                    <a:lnTo>
                      <a:pt x="3233" y="395"/>
                    </a:lnTo>
                    <a:lnTo>
                      <a:pt x="3224" y="407"/>
                    </a:lnTo>
                    <a:lnTo>
                      <a:pt x="3216" y="415"/>
                    </a:lnTo>
                    <a:lnTo>
                      <a:pt x="3212" y="421"/>
                    </a:lnTo>
                    <a:lnTo>
                      <a:pt x="3210" y="422"/>
                    </a:lnTo>
                    <a:lnTo>
                      <a:pt x="3210" y="434"/>
                    </a:lnTo>
                    <a:lnTo>
                      <a:pt x="3209" y="434"/>
                    </a:lnTo>
                    <a:lnTo>
                      <a:pt x="3208" y="434"/>
                    </a:lnTo>
                    <a:lnTo>
                      <a:pt x="3204" y="434"/>
                    </a:lnTo>
                    <a:lnTo>
                      <a:pt x="3202" y="434"/>
                    </a:lnTo>
                    <a:lnTo>
                      <a:pt x="3200" y="434"/>
                    </a:lnTo>
                    <a:lnTo>
                      <a:pt x="3202" y="448"/>
                    </a:lnTo>
                    <a:lnTo>
                      <a:pt x="3205" y="458"/>
                    </a:lnTo>
                    <a:lnTo>
                      <a:pt x="3211" y="464"/>
                    </a:lnTo>
                    <a:lnTo>
                      <a:pt x="3215" y="467"/>
                    </a:lnTo>
                    <a:lnTo>
                      <a:pt x="3219" y="468"/>
                    </a:lnTo>
                    <a:lnTo>
                      <a:pt x="3221" y="469"/>
                    </a:lnTo>
                    <a:lnTo>
                      <a:pt x="3221" y="484"/>
                    </a:lnTo>
                    <a:lnTo>
                      <a:pt x="3233" y="484"/>
                    </a:lnTo>
                    <a:lnTo>
                      <a:pt x="3233" y="491"/>
                    </a:lnTo>
                    <a:lnTo>
                      <a:pt x="3241" y="491"/>
                    </a:lnTo>
                    <a:lnTo>
                      <a:pt x="3246" y="507"/>
                    </a:lnTo>
                    <a:lnTo>
                      <a:pt x="3263" y="507"/>
                    </a:lnTo>
                    <a:lnTo>
                      <a:pt x="3263" y="524"/>
                    </a:lnTo>
                    <a:lnTo>
                      <a:pt x="3105" y="524"/>
                    </a:lnTo>
                    <a:lnTo>
                      <a:pt x="3105" y="507"/>
                    </a:lnTo>
                    <a:lnTo>
                      <a:pt x="3126" y="507"/>
                    </a:lnTo>
                    <a:lnTo>
                      <a:pt x="3132" y="491"/>
                    </a:lnTo>
                    <a:lnTo>
                      <a:pt x="3139" y="491"/>
                    </a:lnTo>
                    <a:lnTo>
                      <a:pt x="3139" y="484"/>
                    </a:lnTo>
                    <a:lnTo>
                      <a:pt x="3152" y="484"/>
                    </a:lnTo>
                    <a:lnTo>
                      <a:pt x="3152" y="469"/>
                    </a:lnTo>
                    <a:lnTo>
                      <a:pt x="3154" y="468"/>
                    </a:lnTo>
                    <a:lnTo>
                      <a:pt x="3157" y="467"/>
                    </a:lnTo>
                    <a:lnTo>
                      <a:pt x="3162" y="464"/>
                    </a:lnTo>
                    <a:lnTo>
                      <a:pt x="3167" y="458"/>
                    </a:lnTo>
                    <a:lnTo>
                      <a:pt x="3170" y="448"/>
                    </a:lnTo>
                    <a:lnTo>
                      <a:pt x="3172" y="434"/>
                    </a:lnTo>
                    <a:lnTo>
                      <a:pt x="3170" y="434"/>
                    </a:lnTo>
                    <a:lnTo>
                      <a:pt x="3168" y="434"/>
                    </a:lnTo>
                    <a:lnTo>
                      <a:pt x="3166" y="434"/>
                    </a:lnTo>
                    <a:lnTo>
                      <a:pt x="3163" y="434"/>
                    </a:lnTo>
                    <a:lnTo>
                      <a:pt x="3162" y="434"/>
                    </a:lnTo>
                    <a:lnTo>
                      <a:pt x="3162" y="422"/>
                    </a:lnTo>
                    <a:lnTo>
                      <a:pt x="3161" y="421"/>
                    </a:lnTo>
                    <a:lnTo>
                      <a:pt x="3156" y="415"/>
                    </a:lnTo>
                    <a:lnTo>
                      <a:pt x="3148" y="407"/>
                    </a:lnTo>
                    <a:lnTo>
                      <a:pt x="3140" y="396"/>
                    </a:lnTo>
                    <a:lnTo>
                      <a:pt x="3130" y="381"/>
                    </a:lnTo>
                    <a:lnTo>
                      <a:pt x="3119" y="364"/>
                    </a:lnTo>
                    <a:lnTo>
                      <a:pt x="3118" y="364"/>
                    </a:lnTo>
                    <a:lnTo>
                      <a:pt x="3116" y="364"/>
                    </a:lnTo>
                    <a:lnTo>
                      <a:pt x="3112" y="364"/>
                    </a:lnTo>
                    <a:lnTo>
                      <a:pt x="3107" y="364"/>
                    </a:lnTo>
                    <a:lnTo>
                      <a:pt x="3096" y="364"/>
                    </a:lnTo>
                    <a:lnTo>
                      <a:pt x="3083" y="362"/>
                    </a:lnTo>
                    <a:lnTo>
                      <a:pt x="3070" y="358"/>
                    </a:lnTo>
                    <a:lnTo>
                      <a:pt x="3056" y="353"/>
                    </a:lnTo>
                    <a:lnTo>
                      <a:pt x="3044" y="345"/>
                    </a:lnTo>
                    <a:lnTo>
                      <a:pt x="3035" y="335"/>
                    </a:lnTo>
                    <a:lnTo>
                      <a:pt x="3030" y="322"/>
                    </a:lnTo>
                    <a:lnTo>
                      <a:pt x="3028" y="308"/>
                    </a:lnTo>
                    <a:lnTo>
                      <a:pt x="3026" y="281"/>
                    </a:lnTo>
                    <a:lnTo>
                      <a:pt x="3022" y="253"/>
                    </a:lnTo>
                    <a:lnTo>
                      <a:pt x="3020" y="234"/>
                    </a:lnTo>
                    <a:lnTo>
                      <a:pt x="3018" y="217"/>
                    </a:lnTo>
                    <a:lnTo>
                      <a:pt x="3018" y="201"/>
                    </a:lnTo>
                    <a:lnTo>
                      <a:pt x="3019" y="187"/>
                    </a:lnTo>
                    <a:lnTo>
                      <a:pt x="3022" y="175"/>
                    </a:lnTo>
                    <a:lnTo>
                      <a:pt x="3030" y="167"/>
                    </a:lnTo>
                    <a:lnTo>
                      <a:pt x="3041" y="161"/>
                    </a:lnTo>
                    <a:lnTo>
                      <a:pt x="3056" y="160"/>
                    </a:lnTo>
                    <a:lnTo>
                      <a:pt x="3070" y="164"/>
                    </a:lnTo>
                    <a:lnTo>
                      <a:pt x="3081" y="172"/>
                    </a:lnTo>
                    <a:lnTo>
                      <a:pt x="3091" y="182"/>
                    </a:lnTo>
                    <a:lnTo>
                      <a:pt x="3099" y="191"/>
                    </a:lnTo>
                    <a:lnTo>
                      <a:pt x="3104" y="200"/>
                    </a:lnTo>
                    <a:lnTo>
                      <a:pt x="3264" y="200"/>
                    </a:lnTo>
                    <a:lnTo>
                      <a:pt x="3268" y="194"/>
                    </a:lnTo>
                    <a:lnTo>
                      <a:pt x="3273" y="185"/>
                    </a:lnTo>
                    <a:lnTo>
                      <a:pt x="3281" y="175"/>
                    </a:lnTo>
                    <a:lnTo>
                      <a:pt x="3291" y="167"/>
                    </a:lnTo>
                    <a:lnTo>
                      <a:pt x="3302" y="160"/>
                    </a:lnTo>
                    <a:lnTo>
                      <a:pt x="3315" y="156"/>
                    </a:lnTo>
                    <a:close/>
                    <a:moveTo>
                      <a:pt x="1306" y="83"/>
                    </a:moveTo>
                    <a:lnTo>
                      <a:pt x="1288" y="86"/>
                    </a:lnTo>
                    <a:lnTo>
                      <a:pt x="1272" y="92"/>
                    </a:lnTo>
                    <a:lnTo>
                      <a:pt x="1258" y="102"/>
                    </a:lnTo>
                    <a:lnTo>
                      <a:pt x="1249" y="116"/>
                    </a:lnTo>
                    <a:lnTo>
                      <a:pt x="1242" y="132"/>
                    </a:lnTo>
                    <a:lnTo>
                      <a:pt x="1240" y="149"/>
                    </a:lnTo>
                    <a:lnTo>
                      <a:pt x="1242" y="167"/>
                    </a:lnTo>
                    <a:lnTo>
                      <a:pt x="1249" y="183"/>
                    </a:lnTo>
                    <a:lnTo>
                      <a:pt x="1258" y="197"/>
                    </a:lnTo>
                    <a:lnTo>
                      <a:pt x="1272" y="206"/>
                    </a:lnTo>
                    <a:lnTo>
                      <a:pt x="1288" y="213"/>
                    </a:lnTo>
                    <a:lnTo>
                      <a:pt x="1306" y="216"/>
                    </a:lnTo>
                    <a:lnTo>
                      <a:pt x="1323" y="213"/>
                    </a:lnTo>
                    <a:lnTo>
                      <a:pt x="1339" y="206"/>
                    </a:lnTo>
                    <a:lnTo>
                      <a:pt x="1352" y="197"/>
                    </a:lnTo>
                    <a:lnTo>
                      <a:pt x="1363" y="183"/>
                    </a:lnTo>
                    <a:lnTo>
                      <a:pt x="1369" y="167"/>
                    </a:lnTo>
                    <a:lnTo>
                      <a:pt x="1371" y="149"/>
                    </a:lnTo>
                    <a:lnTo>
                      <a:pt x="1369" y="132"/>
                    </a:lnTo>
                    <a:lnTo>
                      <a:pt x="1363" y="116"/>
                    </a:lnTo>
                    <a:lnTo>
                      <a:pt x="1352" y="102"/>
                    </a:lnTo>
                    <a:lnTo>
                      <a:pt x="1339" y="92"/>
                    </a:lnTo>
                    <a:lnTo>
                      <a:pt x="1323" y="86"/>
                    </a:lnTo>
                    <a:lnTo>
                      <a:pt x="1306" y="83"/>
                    </a:lnTo>
                    <a:close/>
                    <a:moveTo>
                      <a:pt x="1836" y="51"/>
                    </a:moveTo>
                    <a:lnTo>
                      <a:pt x="1741" y="118"/>
                    </a:lnTo>
                    <a:lnTo>
                      <a:pt x="1746" y="130"/>
                    </a:lnTo>
                    <a:lnTo>
                      <a:pt x="1841" y="63"/>
                    </a:lnTo>
                    <a:lnTo>
                      <a:pt x="1836" y="51"/>
                    </a:lnTo>
                    <a:close/>
                    <a:moveTo>
                      <a:pt x="1306" y="35"/>
                    </a:moveTo>
                    <a:lnTo>
                      <a:pt x="1332" y="38"/>
                    </a:lnTo>
                    <a:lnTo>
                      <a:pt x="1355" y="47"/>
                    </a:lnTo>
                    <a:lnTo>
                      <a:pt x="1377" y="60"/>
                    </a:lnTo>
                    <a:lnTo>
                      <a:pt x="1395" y="78"/>
                    </a:lnTo>
                    <a:lnTo>
                      <a:pt x="1408" y="100"/>
                    </a:lnTo>
                    <a:lnTo>
                      <a:pt x="1417" y="123"/>
                    </a:lnTo>
                    <a:lnTo>
                      <a:pt x="1420" y="149"/>
                    </a:lnTo>
                    <a:lnTo>
                      <a:pt x="1418" y="169"/>
                    </a:lnTo>
                    <a:lnTo>
                      <a:pt x="1413" y="187"/>
                    </a:lnTo>
                    <a:lnTo>
                      <a:pt x="1406" y="204"/>
                    </a:lnTo>
                    <a:lnTo>
                      <a:pt x="1421" y="224"/>
                    </a:lnTo>
                    <a:lnTo>
                      <a:pt x="1410" y="233"/>
                    </a:lnTo>
                    <a:lnTo>
                      <a:pt x="1486" y="324"/>
                    </a:lnTo>
                    <a:lnTo>
                      <a:pt x="1450" y="354"/>
                    </a:lnTo>
                    <a:lnTo>
                      <a:pt x="1374" y="262"/>
                    </a:lnTo>
                    <a:lnTo>
                      <a:pt x="1360" y="275"/>
                    </a:lnTo>
                    <a:lnTo>
                      <a:pt x="1344" y="256"/>
                    </a:lnTo>
                    <a:lnTo>
                      <a:pt x="1325" y="261"/>
                    </a:lnTo>
                    <a:lnTo>
                      <a:pt x="1306" y="264"/>
                    </a:lnTo>
                    <a:lnTo>
                      <a:pt x="1280" y="260"/>
                    </a:lnTo>
                    <a:lnTo>
                      <a:pt x="1255" y="252"/>
                    </a:lnTo>
                    <a:lnTo>
                      <a:pt x="1235" y="239"/>
                    </a:lnTo>
                    <a:lnTo>
                      <a:pt x="1216" y="220"/>
                    </a:lnTo>
                    <a:lnTo>
                      <a:pt x="1203" y="200"/>
                    </a:lnTo>
                    <a:lnTo>
                      <a:pt x="1195" y="175"/>
                    </a:lnTo>
                    <a:lnTo>
                      <a:pt x="1192" y="149"/>
                    </a:lnTo>
                    <a:lnTo>
                      <a:pt x="1195" y="123"/>
                    </a:lnTo>
                    <a:lnTo>
                      <a:pt x="1203" y="100"/>
                    </a:lnTo>
                    <a:lnTo>
                      <a:pt x="1216" y="78"/>
                    </a:lnTo>
                    <a:lnTo>
                      <a:pt x="1235" y="60"/>
                    </a:lnTo>
                    <a:lnTo>
                      <a:pt x="1255" y="47"/>
                    </a:lnTo>
                    <a:lnTo>
                      <a:pt x="1280" y="38"/>
                    </a:lnTo>
                    <a:lnTo>
                      <a:pt x="1306" y="35"/>
                    </a:lnTo>
                    <a:close/>
                    <a:moveTo>
                      <a:pt x="2131" y="23"/>
                    </a:moveTo>
                    <a:lnTo>
                      <a:pt x="2105" y="25"/>
                    </a:lnTo>
                    <a:lnTo>
                      <a:pt x="2081" y="31"/>
                    </a:lnTo>
                    <a:lnTo>
                      <a:pt x="2061" y="41"/>
                    </a:lnTo>
                    <a:lnTo>
                      <a:pt x="2043" y="53"/>
                    </a:lnTo>
                    <a:lnTo>
                      <a:pt x="2030" y="71"/>
                    </a:lnTo>
                    <a:lnTo>
                      <a:pt x="2024" y="88"/>
                    </a:lnTo>
                    <a:lnTo>
                      <a:pt x="2021" y="107"/>
                    </a:lnTo>
                    <a:lnTo>
                      <a:pt x="2022" y="127"/>
                    </a:lnTo>
                    <a:lnTo>
                      <a:pt x="2026" y="148"/>
                    </a:lnTo>
                    <a:lnTo>
                      <a:pt x="2036" y="170"/>
                    </a:lnTo>
                    <a:lnTo>
                      <a:pt x="2049" y="191"/>
                    </a:lnTo>
                    <a:lnTo>
                      <a:pt x="2053" y="198"/>
                    </a:lnTo>
                    <a:lnTo>
                      <a:pt x="2002" y="228"/>
                    </a:lnTo>
                    <a:lnTo>
                      <a:pt x="2018" y="233"/>
                    </a:lnTo>
                    <a:lnTo>
                      <a:pt x="2038" y="241"/>
                    </a:lnTo>
                    <a:lnTo>
                      <a:pt x="2061" y="248"/>
                    </a:lnTo>
                    <a:lnTo>
                      <a:pt x="2085" y="256"/>
                    </a:lnTo>
                    <a:lnTo>
                      <a:pt x="2111" y="265"/>
                    </a:lnTo>
                    <a:lnTo>
                      <a:pt x="2137" y="271"/>
                    </a:lnTo>
                    <a:lnTo>
                      <a:pt x="2162" y="278"/>
                    </a:lnTo>
                    <a:lnTo>
                      <a:pt x="2175" y="281"/>
                    </a:lnTo>
                    <a:lnTo>
                      <a:pt x="2191" y="284"/>
                    </a:lnTo>
                    <a:lnTo>
                      <a:pt x="2208" y="286"/>
                    </a:lnTo>
                    <a:lnTo>
                      <a:pt x="2226" y="288"/>
                    </a:lnTo>
                    <a:lnTo>
                      <a:pt x="2246" y="288"/>
                    </a:lnTo>
                    <a:lnTo>
                      <a:pt x="2265" y="287"/>
                    </a:lnTo>
                    <a:lnTo>
                      <a:pt x="2284" y="285"/>
                    </a:lnTo>
                    <a:lnTo>
                      <a:pt x="2302" y="280"/>
                    </a:lnTo>
                    <a:lnTo>
                      <a:pt x="2317" y="272"/>
                    </a:lnTo>
                    <a:lnTo>
                      <a:pt x="2331" y="261"/>
                    </a:lnTo>
                    <a:lnTo>
                      <a:pt x="2342" y="248"/>
                    </a:lnTo>
                    <a:lnTo>
                      <a:pt x="2349" y="228"/>
                    </a:lnTo>
                    <a:lnTo>
                      <a:pt x="2352" y="206"/>
                    </a:lnTo>
                    <a:lnTo>
                      <a:pt x="2349" y="184"/>
                    </a:lnTo>
                    <a:lnTo>
                      <a:pt x="2343" y="161"/>
                    </a:lnTo>
                    <a:lnTo>
                      <a:pt x="2331" y="137"/>
                    </a:lnTo>
                    <a:lnTo>
                      <a:pt x="2315" y="115"/>
                    </a:lnTo>
                    <a:lnTo>
                      <a:pt x="2295" y="94"/>
                    </a:lnTo>
                    <a:lnTo>
                      <a:pt x="2272" y="74"/>
                    </a:lnTo>
                    <a:lnTo>
                      <a:pt x="2245" y="57"/>
                    </a:lnTo>
                    <a:lnTo>
                      <a:pt x="2216" y="43"/>
                    </a:lnTo>
                    <a:lnTo>
                      <a:pt x="2187" y="32"/>
                    </a:lnTo>
                    <a:lnTo>
                      <a:pt x="2159" y="25"/>
                    </a:lnTo>
                    <a:lnTo>
                      <a:pt x="2131" y="23"/>
                    </a:lnTo>
                    <a:close/>
                    <a:moveTo>
                      <a:pt x="1836" y="18"/>
                    </a:moveTo>
                    <a:lnTo>
                      <a:pt x="1847" y="43"/>
                    </a:lnTo>
                    <a:lnTo>
                      <a:pt x="1846" y="44"/>
                    </a:lnTo>
                    <a:lnTo>
                      <a:pt x="1913" y="191"/>
                    </a:lnTo>
                    <a:lnTo>
                      <a:pt x="1914" y="205"/>
                    </a:lnTo>
                    <a:lnTo>
                      <a:pt x="1911" y="219"/>
                    </a:lnTo>
                    <a:lnTo>
                      <a:pt x="1903" y="232"/>
                    </a:lnTo>
                    <a:lnTo>
                      <a:pt x="1890" y="241"/>
                    </a:lnTo>
                    <a:lnTo>
                      <a:pt x="1878" y="244"/>
                    </a:lnTo>
                    <a:lnTo>
                      <a:pt x="1866" y="243"/>
                    </a:lnTo>
                    <a:lnTo>
                      <a:pt x="1854" y="239"/>
                    </a:lnTo>
                    <a:lnTo>
                      <a:pt x="1843" y="230"/>
                    </a:lnTo>
                    <a:lnTo>
                      <a:pt x="1836" y="219"/>
                    </a:lnTo>
                    <a:lnTo>
                      <a:pt x="1832" y="208"/>
                    </a:lnTo>
                    <a:lnTo>
                      <a:pt x="1833" y="195"/>
                    </a:lnTo>
                    <a:lnTo>
                      <a:pt x="1838" y="183"/>
                    </a:lnTo>
                    <a:lnTo>
                      <a:pt x="1845" y="172"/>
                    </a:lnTo>
                    <a:lnTo>
                      <a:pt x="1857" y="166"/>
                    </a:lnTo>
                    <a:lnTo>
                      <a:pt x="1872" y="161"/>
                    </a:lnTo>
                    <a:lnTo>
                      <a:pt x="1886" y="164"/>
                    </a:lnTo>
                    <a:lnTo>
                      <a:pt x="1844" y="71"/>
                    </a:lnTo>
                    <a:lnTo>
                      <a:pt x="1748" y="137"/>
                    </a:lnTo>
                    <a:lnTo>
                      <a:pt x="1809" y="268"/>
                    </a:lnTo>
                    <a:lnTo>
                      <a:pt x="1809" y="269"/>
                    </a:lnTo>
                    <a:lnTo>
                      <a:pt x="1810" y="283"/>
                    </a:lnTo>
                    <a:lnTo>
                      <a:pt x="1806" y="297"/>
                    </a:lnTo>
                    <a:lnTo>
                      <a:pt x="1798" y="309"/>
                    </a:lnTo>
                    <a:lnTo>
                      <a:pt x="1786" y="317"/>
                    </a:lnTo>
                    <a:lnTo>
                      <a:pt x="1773" y="321"/>
                    </a:lnTo>
                    <a:lnTo>
                      <a:pt x="1760" y="321"/>
                    </a:lnTo>
                    <a:lnTo>
                      <a:pt x="1748" y="316"/>
                    </a:lnTo>
                    <a:lnTo>
                      <a:pt x="1739" y="308"/>
                    </a:lnTo>
                    <a:lnTo>
                      <a:pt x="1731" y="297"/>
                    </a:lnTo>
                    <a:lnTo>
                      <a:pt x="1728" y="284"/>
                    </a:lnTo>
                    <a:lnTo>
                      <a:pt x="1729" y="272"/>
                    </a:lnTo>
                    <a:lnTo>
                      <a:pt x="1733" y="260"/>
                    </a:lnTo>
                    <a:lnTo>
                      <a:pt x="1741" y="250"/>
                    </a:lnTo>
                    <a:lnTo>
                      <a:pt x="1752" y="243"/>
                    </a:lnTo>
                    <a:lnTo>
                      <a:pt x="1762" y="239"/>
                    </a:lnTo>
                    <a:lnTo>
                      <a:pt x="1772" y="239"/>
                    </a:lnTo>
                    <a:lnTo>
                      <a:pt x="1782" y="241"/>
                    </a:lnTo>
                    <a:lnTo>
                      <a:pt x="1725" y="115"/>
                    </a:lnTo>
                    <a:lnTo>
                      <a:pt x="1718" y="101"/>
                    </a:lnTo>
                    <a:lnTo>
                      <a:pt x="1836" y="18"/>
                    </a:lnTo>
                    <a:close/>
                    <a:moveTo>
                      <a:pt x="2140" y="8"/>
                    </a:moveTo>
                    <a:lnTo>
                      <a:pt x="2167" y="11"/>
                    </a:lnTo>
                    <a:lnTo>
                      <a:pt x="2195" y="19"/>
                    </a:lnTo>
                    <a:lnTo>
                      <a:pt x="2224" y="29"/>
                    </a:lnTo>
                    <a:lnTo>
                      <a:pt x="2252" y="43"/>
                    </a:lnTo>
                    <a:lnTo>
                      <a:pt x="2281" y="62"/>
                    </a:lnTo>
                    <a:lnTo>
                      <a:pt x="2307" y="84"/>
                    </a:lnTo>
                    <a:lnTo>
                      <a:pt x="2329" y="107"/>
                    </a:lnTo>
                    <a:lnTo>
                      <a:pt x="2346" y="132"/>
                    </a:lnTo>
                    <a:lnTo>
                      <a:pt x="2358" y="158"/>
                    </a:lnTo>
                    <a:lnTo>
                      <a:pt x="2365" y="184"/>
                    </a:lnTo>
                    <a:lnTo>
                      <a:pt x="2368" y="209"/>
                    </a:lnTo>
                    <a:lnTo>
                      <a:pt x="2364" y="233"/>
                    </a:lnTo>
                    <a:lnTo>
                      <a:pt x="2355" y="255"/>
                    </a:lnTo>
                    <a:lnTo>
                      <a:pt x="2343" y="271"/>
                    </a:lnTo>
                    <a:lnTo>
                      <a:pt x="2327" y="285"/>
                    </a:lnTo>
                    <a:lnTo>
                      <a:pt x="2307" y="295"/>
                    </a:lnTo>
                    <a:lnTo>
                      <a:pt x="2284" y="301"/>
                    </a:lnTo>
                    <a:lnTo>
                      <a:pt x="2257" y="305"/>
                    </a:lnTo>
                    <a:lnTo>
                      <a:pt x="2226" y="305"/>
                    </a:lnTo>
                    <a:lnTo>
                      <a:pt x="2194" y="301"/>
                    </a:lnTo>
                    <a:lnTo>
                      <a:pt x="2159" y="294"/>
                    </a:lnTo>
                    <a:lnTo>
                      <a:pt x="2135" y="288"/>
                    </a:lnTo>
                    <a:lnTo>
                      <a:pt x="2111" y="281"/>
                    </a:lnTo>
                    <a:lnTo>
                      <a:pt x="2088" y="273"/>
                    </a:lnTo>
                    <a:lnTo>
                      <a:pt x="2064" y="266"/>
                    </a:lnTo>
                    <a:lnTo>
                      <a:pt x="2042" y="258"/>
                    </a:lnTo>
                    <a:lnTo>
                      <a:pt x="2022" y="252"/>
                    </a:lnTo>
                    <a:lnTo>
                      <a:pt x="2006" y="246"/>
                    </a:lnTo>
                    <a:lnTo>
                      <a:pt x="1993" y="241"/>
                    </a:lnTo>
                    <a:lnTo>
                      <a:pt x="1984" y="238"/>
                    </a:lnTo>
                    <a:lnTo>
                      <a:pt x="1981" y="237"/>
                    </a:lnTo>
                    <a:lnTo>
                      <a:pt x="1967" y="231"/>
                    </a:lnTo>
                    <a:lnTo>
                      <a:pt x="2030" y="192"/>
                    </a:lnTo>
                    <a:lnTo>
                      <a:pt x="2019" y="170"/>
                    </a:lnTo>
                    <a:lnTo>
                      <a:pt x="2010" y="147"/>
                    </a:lnTo>
                    <a:lnTo>
                      <a:pt x="2006" y="125"/>
                    </a:lnTo>
                    <a:lnTo>
                      <a:pt x="2006" y="103"/>
                    </a:lnTo>
                    <a:lnTo>
                      <a:pt x="2009" y="81"/>
                    </a:lnTo>
                    <a:lnTo>
                      <a:pt x="2018" y="62"/>
                    </a:lnTo>
                    <a:lnTo>
                      <a:pt x="2030" y="45"/>
                    </a:lnTo>
                    <a:lnTo>
                      <a:pt x="2047" y="31"/>
                    </a:lnTo>
                    <a:lnTo>
                      <a:pt x="2067" y="20"/>
                    </a:lnTo>
                    <a:lnTo>
                      <a:pt x="2089" y="12"/>
                    </a:lnTo>
                    <a:lnTo>
                      <a:pt x="2113" y="9"/>
                    </a:lnTo>
                    <a:lnTo>
                      <a:pt x="2140" y="8"/>
                    </a:lnTo>
                    <a:close/>
                    <a:moveTo>
                      <a:pt x="1546" y="0"/>
                    </a:moveTo>
                    <a:lnTo>
                      <a:pt x="1534" y="1"/>
                    </a:lnTo>
                    <a:lnTo>
                      <a:pt x="1522" y="6"/>
                    </a:lnTo>
                    <a:lnTo>
                      <a:pt x="1514" y="15"/>
                    </a:lnTo>
                    <a:lnTo>
                      <a:pt x="1507" y="24"/>
                    </a:lnTo>
                    <a:lnTo>
                      <a:pt x="1505" y="36"/>
                    </a:lnTo>
                    <a:lnTo>
                      <a:pt x="1506" y="48"/>
                    </a:lnTo>
                    <a:lnTo>
                      <a:pt x="1511" y="59"/>
                    </a:lnTo>
                    <a:lnTo>
                      <a:pt x="1519" y="69"/>
                    </a:lnTo>
                    <a:lnTo>
                      <a:pt x="1530" y="74"/>
                    </a:lnTo>
                    <a:lnTo>
                      <a:pt x="1542" y="76"/>
                    </a:lnTo>
                    <a:lnTo>
                      <a:pt x="1553" y="75"/>
                    </a:lnTo>
                    <a:lnTo>
                      <a:pt x="1564" y="71"/>
                    </a:lnTo>
                    <a:lnTo>
                      <a:pt x="1573" y="62"/>
                    </a:lnTo>
                    <a:lnTo>
                      <a:pt x="1579" y="52"/>
                    </a:lnTo>
                    <a:lnTo>
                      <a:pt x="1581" y="41"/>
                    </a:lnTo>
                    <a:lnTo>
                      <a:pt x="1580" y="29"/>
                    </a:lnTo>
                    <a:lnTo>
                      <a:pt x="1576" y="18"/>
                    </a:lnTo>
                    <a:lnTo>
                      <a:pt x="1567" y="8"/>
                    </a:lnTo>
                    <a:lnTo>
                      <a:pt x="1558" y="3"/>
                    </a:lnTo>
                    <a:lnTo>
                      <a:pt x="154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400" kern="0">
                  <a:solidFill>
                    <a:prstClr val="black"/>
                  </a:solidFill>
                  <a:latin typeface="Segoe UI" panose="020B0502040204020203" pitchFamily="34" charset="0"/>
                  <a:cs typeface="Segoe UI" panose="020B0502040204020203" pitchFamily="34" charset="0"/>
                </a:endParaRPr>
              </a:p>
            </p:txBody>
          </p:sp>
          <p:sp>
            <p:nvSpPr>
              <p:cNvPr id="30" name="Freeform 7">
                <a:extLst>
                  <a:ext uri="{FF2B5EF4-FFF2-40B4-BE49-F238E27FC236}">
                    <a16:creationId xmlns:a16="http://schemas.microsoft.com/office/drawing/2014/main" id="{334EB140-9041-479F-9E6C-1597D07D8F20}"/>
                  </a:ext>
                </a:extLst>
              </p:cNvPr>
              <p:cNvSpPr>
                <a:spLocks noEditPoints="1"/>
              </p:cNvSpPr>
              <p:nvPr/>
            </p:nvSpPr>
            <p:spPr bwMode="auto">
              <a:xfrm>
                <a:off x="818" y="189"/>
                <a:ext cx="1740" cy="1346"/>
              </a:xfrm>
              <a:custGeom>
                <a:avLst/>
                <a:gdLst>
                  <a:gd name="T0" fmla="*/ 1634 w 3480"/>
                  <a:gd name="T1" fmla="*/ 2273 h 2690"/>
                  <a:gd name="T2" fmla="*/ 1497 w 3480"/>
                  <a:gd name="T3" fmla="*/ 2209 h 2690"/>
                  <a:gd name="T4" fmla="*/ 3236 w 3480"/>
                  <a:gd name="T5" fmla="*/ 2121 h 2690"/>
                  <a:gd name="T6" fmla="*/ 1637 w 3480"/>
                  <a:gd name="T7" fmla="*/ 2091 h 2690"/>
                  <a:gd name="T8" fmla="*/ 1481 w 3480"/>
                  <a:gd name="T9" fmla="*/ 2024 h 2690"/>
                  <a:gd name="T10" fmla="*/ 1487 w 3480"/>
                  <a:gd name="T11" fmla="*/ 2101 h 2690"/>
                  <a:gd name="T12" fmla="*/ 3098 w 3480"/>
                  <a:gd name="T13" fmla="*/ 2035 h 2690"/>
                  <a:gd name="T14" fmla="*/ 2840 w 3480"/>
                  <a:gd name="T15" fmla="*/ 2348 h 2690"/>
                  <a:gd name="T16" fmla="*/ 2814 w 3480"/>
                  <a:gd name="T17" fmla="*/ 2222 h 2690"/>
                  <a:gd name="T18" fmla="*/ 2698 w 3480"/>
                  <a:gd name="T19" fmla="*/ 2228 h 2690"/>
                  <a:gd name="T20" fmla="*/ 2609 w 3480"/>
                  <a:gd name="T21" fmla="*/ 2134 h 2690"/>
                  <a:gd name="T22" fmla="*/ 2870 w 3480"/>
                  <a:gd name="T23" fmla="*/ 2013 h 2690"/>
                  <a:gd name="T24" fmla="*/ 3233 w 3480"/>
                  <a:gd name="T25" fmla="*/ 2074 h 2690"/>
                  <a:gd name="T26" fmla="*/ 3089 w 3480"/>
                  <a:gd name="T27" fmla="*/ 2043 h 2690"/>
                  <a:gd name="T28" fmla="*/ 3119 w 3480"/>
                  <a:gd name="T29" fmla="*/ 1986 h 2690"/>
                  <a:gd name="T30" fmla="*/ 1557 w 3480"/>
                  <a:gd name="T31" fmla="*/ 2072 h 2690"/>
                  <a:gd name="T32" fmla="*/ 1401 w 3480"/>
                  <a:gd name="T33" fmla="*/ 2087 h 2690"/>
                  <a:gd name="T34" fmla="*/ 3294 w 3480"/>
                  <a:gd name="T35" fmla="*/ 1976 h 2690"/>
                  <a:gd name="T36" fmla="*/ 3325 w 3480"/>
                  <a:gd name="T37" fmla="*/ 1977 h 2690"/>
                  <a:gd name="T38" fmla="*/ 3376 w 3480"/>
                  <a:gd name="T39" fmla="*/ 1998 h 2690"/>
                  <a:gd name="T40" fmla="*/ 3235 w 3480"/>
                  <a:gd name="T41" fmla="*/ 1948 h 2690"/>
                  <a:gd name="T42" fmla="*/ 3277 w 3480"/>
                  <a:gd name="T43" fmla="*/ 1946 h 2690"/>
                  <a:gd name="T44" fmla="*/ 3383 w 3480"/>
                  <a:gd name="T45" fmla="*/ 1920 h 2690"/>
                  <a:gd name="T46" fmla="*/ 3425 w 3480"/>
                  <a:gd name="T47" fmla="*/ 1918 h 2690"/>
                  <a:gd name="T48" fmla="*/ 3006 w 3480"/>
                  <a:gd name="T49" fmla="*/ 1939 h 2690"/>
                  <a:gd name="T50" fmla="*/ 3223 w 3480"/>
                  <a:gd name="T51" fmla="*/ 1920 h 2690"/>
                  <a:gd name="T52" fmla="*/ 1649 w 3480"/>
                  <a:gd name="T53" fmla="*/ 2063 h 2690"/>
                  <a:gd name="T54" fmla="*/ 3233 w 3480"/>
                  <a:gd name="T55" fmla="*/ 1848 h 2690"/>
                  <a:gd name="T56" fmla="*/ 3262 w 3480"/>
                  <a:gd name="T57" fmla="*/ 1830 h 2690"/>
                  <a:gd name="T58" fmla="*/ 3330 w 3480"/>
                  <a:gd name="T59" fmla="*/ 1838 h 2690"/>
                  <a:gd name="T60" fmla="*/ 3366 w 3480"/>
                  <a:gd name="T61" fmla="*/ 1792 h 2690"/>
                  <a:gd name="T62" fmla="*/ 3368 w 3480"/>
                  <a:gd name="T63" fmla="*/ 1868 h 2690"/>
                  <a:gd name="T64" fmla="*/ 3446 w 3480"/>
                  <a:gd name="T65" fmla="*/ 1897 h 2690"/>
                  <a:gd name="T66" fmla="*/ 3284 w 3480"/>
                  <a:gd name="T67" fmla="*/ 2023 h 2690"/>
                  <a:gd name="T68" fmla="*/ 3249 w 3480"/>
                  <a:gd name="T69" fmla="*/ 1810 h 2690"/>
                  <a:gd name="T70" fmla="*/ 2691 w 3480"/>
                  <a:gd name="T71" fmla="*/ 1839 h 2690"/>
                  <a:gd name="T72" fmla="*/ 2822 w 3480"/>
                  <a:gd name="T73" fmla="*/ 1816 h 2690"/>
                  <a:gd name="T74" fmla="*/ 2846 w 3480"/>
                  <a:gd name="T75" fmla="*/ 1751 h 2690"/>
                  <a:gd name="T76" fmla="*/ 2767 w 3480"/>
                  <a:gd name="T77" fmla="*/ 1933 h 2690"/>
                  <a:gd name="T78" fmla="*/ 2654 w 3480"/>
                  <a:gd name="T79" fmla="*/ 1767 h 2690"/>
                  <a:gd name="T80" fmla="*/ 3265 w 3480"/>
                  <a:gd name="T81" fmla="*/ 1418 h 2690"/>
                  <a:gd name="T82" fmla="*/ 3131 w 3480"/>
                  <a:gd name="T83" fmla="*/ 1754 h 2690"/>
                  <a:gd name="T84" fmla="*/ 2956 w 3480"/>
                  <a:gd name="T85" fmla="*/ 1310 h 2690"/>
                  <a:gd name="T86" fmla="*/ 3021 w 3480"/>
                  <a:gd name="T87" fmla="*/ 1143 h 2690"/>
                  <a:gd name="T88" fmla="*/ 3010 w 3480"/>
                  <a:gd name="T89" fmla="*/ 1448 h 2690"/>
                  <a:gd name="T90" fmla="*/ 2947 w 3480"/>
                  <a:gd name="T91" fmla="*/ 1143 h 2690"/>
                  <a:gd name="T92" fmla="*/ 2990 w 3480"/>
                  <a:gd name="T93" fmla="*/ 1031 h 2690"/>
                  <a:gd name="T94" fmla="*/ 2991 w 3480"/>
                  <a:gd name="T95" fmla="*/ 1004 h 2690"/>
                  <a:gd name="T96" fmla="*/ 3205 w 3480"/>
                  <a:gd name="T97" fmla="*/ 1173 h 2690"/>
                  <a:gd name="T98" fmla="*/ 3216 w 3480"/>
                  <a:gd name="T99" fmla="*/ 953 h 2690"/>
                  <a:gd name="T100" fmla="*/ 3318 w 3480"/>
                  <a:gd name="T101" fmla="*/ 1186 h 2690"/>
                  <a:gd name="T102" fmla="*/ 3392 w 3480"/>
                  <a:gd name="T103" fmla="*/ 950 h 2690"/>
                  <a:gd name="T104" fmla="*/ 3471 w 3480"/>
                  <a:gd name="T105" fmla="*/ 978 h 2690"/>
                  <a:gd name="T106" fmla="*/ 3479 w 3480"/>
                  <a:gd name="T107" fmla="*/ 1140 h 2690"/>
                  <a:gd name="T108" fmla="*/ 3104 w 3480"/>
                  <a:gd name="T109" fmla="*/ 1214 h 2690"/>
                  <a:gd name="T110" fmla="*/ 3103 w 3480"/>
                  <a:gd name="T111" fmla="*/ 1000 h 2690"/>
                  <a:gd name="T112" fmla="*/ 3172 w 3480"/>
                  <a:gd name="T113" fmla="*/ 941 h 2690"/>
                  <a:gd name="T114" fmla="*/ 3353 w 3480"/>
                  <a:gd name="T115" fmla="*/ 513 h 2690"/>
                  <a:gd name="T116" fmla="*/ 668 w 3480"/>
                  <a:gd name="T117" fmla="*/ 2577 h 2690"/>
                  <a:gd name="T118" fmla="*/ 429 w 3480"/>
                  <a:gd name="T119" fmla="*/ 2649 h 2690"/>
                  <a:gd name="T120" fmla="*/ 412 w 3480"/>
                  <a:gd name="T121" fmla="*/ 2532 h 2690"/>
                  <a:gd name="T122" fmla="*/ 447 w 3480"/>
                  <a:gd name="T123" fmla="*/ 2473 h 2690"/>
                  <a:gd name="T124" fmla="*/ 78 w 3480"/>
                  <a:gd name="T125" fmla="*/ 2003 h 2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2690">
                    <a:moveTo>
                      <a:pt x="1572" y="2138"/>
                    </a:moveTo>
                    <a:lnTo>
                      <a:pt x="1593" y="2140"/>
                    </a:lnTo>
                    <a:lnTo>
                      <a:pt x="1612" y="2146"/>
                    </a:lnTo>
                    <a:lnTo>
                      <a:pt x="1629" y="2158"/>
                    </a:lnTo>
                    <a:lnTo>
                      <a:pt x="1643" y="2174"/>
                    </a:lnTo>
                    <a:lnTo>
                      <a:pt x="1651" y="2190"/>
                    </a:lnTo>
                    <a:lnTo>
                      <a:pt x="1655" y="2209"/>
                    </a:lnTo>
                    <a:lnTo>
                      <a:pt x="1655" y="2226"/>
                    </a:lnTo>
                    <a:lnTo>
                      <a:pt x="1652" y="2243"/>
                    </a:lnTo>
                    <a:lnTo>
                      <a:pt x="1645" y="2259"/>
                    </a:lnTo>
                    <a:lnTo>
                      <a:pt x="1634" y="2273"/>
                    </a:lnTo>
                    <a:lnTo>
                      <a:pt x="1619" y="2285"/>
                    </a:lnTo>
                    <a:lnTo>
                      <a:pt x="1603" y="2293"/>
                    </a:lnTo>
                    <a:lnTo>
                      <a:pt x="1585" y="2297"/>
                    </a:lnTo>
                    <a:lnTo>
                      <a:pt x="1568" y="2297"/>
                    </a:lnTo>
                    <a:lnTo>
                      <a:pt x="1551" y="2293"/>
                    </a:lnTo>
                    <a:lnTo>
                      <a:pt x="1535" y="2285"/>
                    </a:lnTo>
                    <a:lnTo>
                      <a:pt x="1521" y="2274"/>
                    </a:lnTo>
                    <a:lnTo>
                      <a:pt x="1509" y="2260"/>
                    </a:lnTo>
                    <a:lnTo>
                      <a:pt x="1501" y="2243"/>
                    </a:lnTo>
                    <a:lnTo>
                      <a:pt x="1497" y="2226"/>
                    </a:lnTo>
                    <a:lnTo>
                      <a:pt x="1497" y="2209"/>
                    </a:lnTo>
                    <a:lnTo>
                      <a:pt x="1500" y="2191"/>
                    </a:lnTo>
                    <a:lnTo>
                      <a:pt x="1508" y="2175"/>
                    </a:lnTo>
                    <a:lnTo>
                      <a:pt x="1519" y="2161"/>
                    </a:lnTo>
                    <a:lnTo>
                      <a:pt x="1533" y="2151"/>
                    </a:lnTo>
                    <a:lnTo>
                      <a:pt x="1553" y="2141"/>
                    </a:lnTo>
                    <a:lnTo>
                      <a:pt x="1572" y="2138"/>
                    </a:lnTo>
                    <a:close/>
                    <a:moveTo>
                      <a:pt x="3236" y="2121"/>
                    </a:moveTo>
                    <a:lnTo>
                      <a:pt x="3306" y="2188"/>
                    </a:lnTo>
                    <a:lnTo>
                      <a:pt x="3293" y="2202"/>
                    </a:lnTo>
                    <a:lnTo>
                      <a:pt x="3223" y="2134"/>
                    </a:lnTo>
                    <a:lnTo>
                      <a:pt x="3236" y="2121"/>
                    </a:lnTo>
                    <a:close/>
                    <a:moveTo>
                      <a:pt x="1613" y="2066"/>
                    </a:moveTo>
                    <a:lnTo>
                      <a:pt x="1606" y="2070"/>
                    </a:lnTo>
                    <a:lnTo>
                      <a:pt x="1599" y="2075"/>
                    </a:lnTo>
                    <a:lnTo>
                      <a:pt x="1597" y="2082"/>
                    </a:lnTo>
                    <a:lnTo>
                      <a:pt x="1596" y="2090"/>
                    </a:lnTo>
                    <a:lnTo>
                      <a:pt x="1599" y="2098"/>
                    </a:lnTo>
                    <a:lnTo>
                      <a:pt x="1608" y="2105"/>
                    </a:lnTo>
                    <a:lnTo>
                      <a:pt x="1618" y="2107"/>
                    </a:lnTo>
                    <a:lnTo>
                      <a:pt x="1627" y="2103"/>
                    </a:lnTo>
                    <a:lnTo>
                      <a:pt x="1634" y="2098"/>
                    </a:lnTo>
                    <a:lnTo>
                      <a:pt x="1637" y="2091"/>
                    </a:lnTo>
                    <a:lnTo>
                      <a:pt x="1637" y="2084"/>
                    </a:lnTo>
                    <a:lnTo>
                      <a:pt x="1634" y="2075"/>
                    </a:lnTo>
                    <a:lnTo>
                      <a:pt x="1628" y="2070"/>
                    </a:lnTo>
                    <a:lnTo>
                      <a:pt x="1621" y="2066"/>
                    </a:lnTo>
                    <a:lnTo>
                      <a:pt x="1613" y="2066"/>
                    </a:lnTo>
                    <a:close/>
                    <a:moveTo>
                      <a:pt x="2874" y="2038"/>
                    </a:moveTo>
                    <a:lnTo>
                      <a:pt x="2859" y="2054"/>
                    </a:lnTo>
                    <a:lnTo>
                      <a:pt x="3014" y="2152"/>
                    </a:lnTo>
                    <a:lnTo>
                      <a:pt x="3030" y="2135"/>
                    </a:lnTo>
                    <a:lnTo>
                      <a:pt x="2874" y="2038"/>
                    </a:lnTo>
                    <a:close/>
                    <a:moveTo>
                      <a:pt x="1481" y="2024"/>
                    </a:moveTo>
                    <a:lnTo>
                      <a:pt x="1469" y="2026"/>
                    </a:lnTo>
                    <a:lnTo>
                      <a:pt x="1457" y="2031"/>
                    </a:lnTo>
                    <a:lnTo>
                      <a:pt x="1449" y="2040"/>
                    </a:lnTo>
                    <a:lnTo>
                      <a:pt x="1442" y="2049"/>
                    </a:lnTo>
                    <a:lnTo>
                      <a:pt x="1440" y="2061"/>
                    </a:lnTo>
                    <a:lnTo>
                      <a:pt x="1441" y="2073"/>
                    </a:lnTo>
                    <a:lnTo>
                      <a:pt x="1445" y="2084"/>
                    </a:lnTo>
                    <a:lnTo>
                      <a:pt x="1454" y="2093"/>
                    </a:lnTo>
                    <a:lnTo>
                      <a:pt x="1464" y="2099"/>
                    </a:lnTo>
                    <a:lnTo>
                      <a:pt x="1475" y="2101"/>
                    </a:lnTo>
                    <a:lnTo>
                      <a:pt x="1487" y="2101"/>
                    </a:lnTo>
                    <a:lnTo>
                      <a:pt x="1499" y="2096"/>
                    </a:lnTo>
                    <a:lnTo>
                      <a:pt x="1508" y="2087"/>
                    </a:lnTo>
                    <a:lnTo>
                      <a:pt x="1513" y="2077"/>
                    </a:lnTo>
                    <a:lnTo>
                      <a:pt x="1516" y="2065"/>
                    </a:lnTo>
                    <a:lnTo>
                      <a:pt x="1515" y="2054"/>
                    </a:lnTo>
                    <a:lnTo>
                      <a:pt x="1510" y="2042"/>
                    </a:lnTo>
                    <a:lnTo>
                      <a:pt x="1502" y="2033"/>
                    </a:lnTo>
                    <a:lnTo>
                      <a:pt x="1492" y="2028"/>
                    </a:lnTo>
                    <a:lnTo>
                      <a:pt x="1481" y="2024"/>
                    </a:lnTo>
                    <a:close/>
                    <a:moveTo>
                      <a:pt x="3125" y="2006"/>
                    </a:moveTo>
                    <a:lnTo>
                      <a:pt x="3098" y="2035"/>
                    </a:lnTo>
                    <a:lnTo>
                      <a:pt x="3301" y="2227"/>
                    </a:lnTo>
                    <a:lnTo>
                      <a:pt x="3327" y="2198"/>
                    </a:lnTo>
                    <a:lnTo>
                      <a:pt x="3125" y="2006"/>
                    </a:lnTo>
                    <a:close/>
                    <a:moveTo>
                      <a:pt x="2886" y="1994"/>
                    </a:moveTo>
                    <a:lnTo>
                      <a:pt x="3077" y="2114"/>
                    </a:lnTo>
                    <a:lnTo>
                      <a:pt x="3047" y="2147"/>
                    </a:lnTo>
                    <a:lnTo>
                      <a:pt x="3046" y="2146"/>
                    </a:lnTo>
                    <a:lnTo>
                      <a:pt x="2874" y="2334"/>
                    </a:lnTo>
                    <a:lnTo>
                      <a:pt x="2873" y="2334"/>
                    </a:lnTo>
                    <a:lnTo>
                      <a:pt x="2858" y="2342"/>
                    </a:lnTo>
                    <a:lnTo>
                      <a:pt x="2840" y="2348"/>
                    </a:lnTo>
                    <a:lnTo>
                      <a:pt x="2822" y="2347"/>
                    </a:lnTo>
                    <a:lnTo>
                      <a:pt x="2804" y="2341"/>
                    </a:lnTo>
                    <a:lnTo>
                      <a:pt x="2788" y="2330"/>
                    </a:lnTo>
                    <a:lnTo>
                      <a:pt x="2778" y="2318"/>
                    </a:lnTo>
                    <a:lnTo>
                      <a:pt x="2771" y="2302"/>
                    </a:lnTo>
                    <a:lnTo>
                      <a:pt x="2768" y="2286"/>
                    </a:lnTo>
                    <a:lnTo>
                      <a:pt x="2770" y="2269"/>
                    </a:lnTo>
                    <a:lnTo>
                      <a:pt x="2775" y="2254"/>
                    </a:lnTo>
                    <a:lnTo>
                      <a:pt x="2785" y="2240"/>
                    </a:lnTo>
                    <a:lnTo>
                      <a:pt x="2798" y="2228"/>
                    </a:lnTo>
                    <a:lnTo>
                      <a:pt x="2814" y="2222"/>
                    </a:lnTo>
                    <a:lnTo>
                      <a:pt x="2830" y="2218"/>
                    </a:lnTo>
                    <a:lnTo>
                      <a:pt x="2846" y="2220"/>
                    </a:lnTo>
                    <a:lnTo>
                      <a:pt x="2863" y="2226"/>
                    </a:lnTo>
                    <a:lnTo>
                      <a:pt x="2877" y="2236"/>
                    </a:lnTo>
                    <a:lnTo>
                      <a:pt x="2887" y="2249"/>
                    </a:lnTo>
                    <a:lnTo>
                      <a:pt x="2894" y="2263"/>
                    </a:lnTo>
                    <a:lnTo>
                      <a:pt x="2897" y="2279"/>
                    </a:lnTo>
                    <a:lnTo>
                      <a:pt x="3006" y="2160"/>
                    </a:lnTo>
                    <a:lnTo>
                      <a:pt x="2852" y="2062"/>
                    </a:lnTo>
                    <a:lnTo>
                      <a:pt x="2698" y="2229"/>
                    </a:lnTo>
                    <a:lnTo>
                      <a:pt x="2698" y="2228"/>
                    </a:lnTo>
                    <a:lnTo>
                      <a:pt x="2682" y="2238"/>
                    </a:lnTo>
                    <a:lnTo>
                      <a:pt x="2664" y="2242"/>
                    </a:lnTo>
                    <a:lnTo>
                      <a:pt x="2646" y="2242"/>
                    </a:lnTo>
                    <a:lnTo>
                      <a:pt x="2629" y="2237"/>
                    </a:lnTo>
                    <a:lnTo>
                      <a:pt x="2613" y="2226"/>
                    </a:lnTo>
                    <a:lnTo>
                      <a:pt x="2602" y="2213"/>
                    </a:lnTo>
                    <a:lnTo>
                      <a:pt x="2595" y="2198"/>
                    </a:lnTo>
                    <a:lnTo>
                      <a:pt x="2592" y="2181"/>
                    </a:lnTo>
                    <a:lnTo>
                      <a:pt x="2593" y="2165"/>
                    </a:lnTo>
                    <a:lnTo>
                      <a:pt x="2600" y="2148"/>
                    </a:lnTo>
                    <a:lnTo>
                      <a:pt x="2609" y="2134"/>
                    </a:lnTo>
                    <a:lnTo>
                      <a:pt x="2622" y="2124"/>
                    </a:lnTo>
                    <a:lnTo>
                      <a:pt x="2639" y="2116"/>
                    </a:lnTo>
                    <a:lnTo>
                      <a:pt x="2655" y="2114"/>
                    </a:lnTo>
                    <a:lnTo>
                      <a:pt x="2671" y="2115"/>
                    </a:lnTo>
                    <a:lnTo>
                      <a:pt x="2687" y="2120"/>
                    </a:lnTo>
                    <a:lnTo>
                      <a:pt x="2701" y="2131"/>
                    </a:lnTo>
                    <a:lnTo>
                      <a:pt x="2712" y="2144"/>
                    </a:lnTo>
                    <a:lnTo>
                      <a:pt x="2718" y="2158"/>
                    </a:lnTo>
                    <a:lnTo>
                      <a:pt x="2722" y="2173"/>
                    </a:lnTo>
                    <a:lnTo>
                      <a:pt x="2869" y="2013"/>
                    </a:lnTo>
                    <a:lnTo>
                      <a:pt x="2870" y="2013"/>
                    </a:lnTo>
                    <a:lnTo>
                      <a:pt x="2886" y="1994"/>
                    </a:lnTo>
                    <a:close/>
                    <a:moveTo>
                      <a:pt x="3125" y="1985"/>
                    </a:moveTo>
                    <a:lnTo>
                      <a:pt x="3129" y="1985"/>
                    </a:lnTo>
                    <a:lnTo>
                      <a:pt x="3132" y="1987"/>
                    </a:lnTo>
                    <a:lnTo>
                      <a:pt x="3134" y="1989"/>
                    </a:lnTo>
                    <a:lnTo>
                      <a:pt x="3134" y="1992"/>
                    </a:lnTo>
                    <a:lnTo>
                      <a:pt x="3134" y="1995"/>
                    </a:lnTo>
                    <a:lnTo>
                      <a:pt x="3133" y="1999"/>
                    </a:lnTo>
                    <a:lnTo>
                      <a:pt x="3326" y="2183"/>
                    </a:lnTo>
                    <a:lnTo>
                      <a:pt x="3338" y="2170"/>
                    </a:lnTo>
                    <a:lnTo>
                      <a:pt x="3233" y="2074"/>
                    </a:lnTo>
                    <a:lnTo>
                      <a:pt x="3240" y="2066"/>
                    </a:lnTo>
                    <a:lnTo>
                      <a:pt x="3366" y="2172"/>
                    </a:lnTo>
                    <a:lnTo>
                      <a:pt x="3357" y="2181"/>
                    </a:lnTo>
                    <a:lnTo>
                      <a:pt x="3340" y="2200"/>
                    </a:lnTo>
                    <a:lnTo>
                      <a:pt x="3332" y="2208"/>
                    </a:lnTo>
                    <a:lnTo>
                      <a:pt x="3346" y="2222"/>
                    </a:lnTo>
                    <a:lnTo>
                      <a:pt x="3322" y="2246"/>
                    </a:lnTo>
                    <a:lnTo>
                      <a:pt x="3308" y="2234"/>
                    </a:lnTo>
                    <a:lnTo>
                      <a:pt x="3301" y="2241"/>
                    </a:lnTo>
                    <a:lnTo>
                      <a:pt x="3092" y="2042"/>
                    </a:lnTo>
                    <a:lnTo>
                      <a:pt x="3089" y="2043"/>
                    </a:lnTo>
                    <a:lnTo>
                      <a:pt x="3086" y="2044"/>
                    </a:lnTo>
                    <a:lnTo>
                      <a:pt x="3082" y="2043"/>
                    </a:lnTo>
                    <a:lnTo>
                      <a:pt x="3080" y="2042"/>
                    </a:lnTo>
                    <a:lnTo>
                      <a:pt x="3078" y="2040"/>
                    </a:lnTo>
                    <a:lnTo>
                      <a:pt x="3077" y="2036"/>
                    </a:lnTo>
                    <a:lnTo>
                      <a:pt x="3077" y="2033"/>
                    </a:lnTo>
                    <a:lnTo>
                      <a:pt x="3078" y="2030"/>
                    </a:lnTo>
                    <a:lnTo>
                      <a:pt x="3078" y="2030"/>
                    </a:lnTo>
                    <a:lnTo>
                      <a:pt x="3080" y="2028"/>
                    </a:lnTo>
                    <a:lnTo>
                      <a:pt x="3093" y="2014"/>
                    </a:lnTo>
                    <a:lnTo>
                      <a:pt x="3119" y="1986"/>
                    </a:lnTo>
                    <a:lnTo>
                      <a:pt x="3119" y="1987"/>
                    </a:lnTo>
                    <a:lnTo>
                      <a:pt x="3122" y="1985"/>
                    </a:lnTo>
                    <a:lnTo>
                      <a:pt x="3125" y="1985"/>
                    </a:lnTo>
                    <a:close/>
                    <a:moveTo>
                      <a:pt x="1486" y="1984"/>
                    </a:moveTo>
                    <a:lnTo>
                      <a:pt x="1503" y="1988"/>
                    </a:lnTo>
                    <a:lnTo>
                      <a:pt x="1520" y="1995"/>
                    </a:lnTo>
                    <a:lnTo>
                      <a:pt x="1534" y="2006"/>
                    </a:lnTo>
                    <a:lnTo>
                      <a:pt x="1545" y="2020"/>
                    </a:lnTo>
                    <a:lnTo>
                      <a:pt x="1553" y="2036"/>
                    </a:lnTo>
                    <a:lnTo>
                      <a:pt x="1557" y="2055"/>
                    </a:lnTo>
                    <a:lnTo>
                      <a:pt x="1557" y="2072"/>
                    </a:lnTo>
                    <a:lnTo>
                      <a:pt x="1553" y="2089"/>
                    </a:lnTo>
                    <a:lnTo>
                      <a:pt x="1547" y="2105"/>
                    </a:lnTo>
                    <a:lnTo>
                      <a:pt x="1535" y="2119"/>
                    </a:lnTo>
                    <a:lnTo>
                      <a:pt x="1521" y="2131"/>
                    </a:lnTo>
                    <a:lnTo>
                      <a:pt x="1501" y="2140"/>
                    </a:lnTo>
                    <a:lnTo>
                      <a:pt x="1481" y="2143"/>
                    </a:lnTo>
                    <a:lnTo>
                      <a:pt x="1460" y="2141"/>
                    </a:lnTo>
                    <a:lnTo>
                      <a:pt x="1441" y="2134"/>
                    </a:lnTo>
                    <a:lnTo>
                      <a:pt x="1425" y="2123"/>
                    </a:lnTo>
                    <a:lnTo>
                      <a:pt x="1411" y="2106"/>
                    </a:lnTo>
                    <a:lnTo>
                      <a:pt x="1401" y="2087"/>
                    </a:lnTo>
                    <a:lnTo>
                      <a:pt x="1398" y="2066"/>
                    </a:lnTo>
                    <a:lnTo>
                      <a:pt x="1400" y="2046"/>
                    </a:lnTo>
                    <a:lnTo>
                      <a:pt x="1407" y="2027"/>
                    </a:lnTo>
                    <a:lnTo>
                      <a:pt x="1418" y="2009"/>
                    </a:lnTo>
                    <a:lnTo>
                      <a:pt x="1435" y="1995"/>
                    </a:lnTo>
                    <a:lnTo>
                      <a:pt x="1452" y="1988"/>
                    </a:lnTo>
                    <a:lnTo>
                      <a:pt x="1469" y="1984"/>
                    </a:lnTo>
                    <a:lnTo>
                      <a:pt x="1486" y="1984"/>
                    </a:lnTo>
                    <a:close/>
                    <a:moveTo>
                      <a:pt x="3313" y="1973"/>
                    </a:moveTo>
                    <a:lnTo>
                      <a:pt x="3303" y="1973"/>
                    </a:lnTo>
                    <a:lnTo>
                      <a:pt x="3294" y="1976"/>
                    </a:lnTo>
                    <a:lnTo>
                      <a:pt x="3288" y="1982"/>
                    </a:lnTo>
                    <a:lnTo>
                      <a:pt x="3285" y="1991"/>
                    </a:lnTo>
                    <a:lnTo>
                      <a:pt x="3287" y="2002"/>
                    </a:lnTo>
                    <a:lnTo>
                      <a:pt x="3294" y="2010"/>
                    </a:lnTo>
                    <a:lnTo>
                      <a:pt x="3307" y="2016"/>
                    </a:lnTo>
                    <a:lnTo>
                      <a:pt x="3317" y="2015"/>
                    </a:lnTo>
                    <a:lnTo>
                      <a:pt x="3326" y="2012"/>
                    </a:lnTo>
                    <a:lnTo>
                      <a:pt x="3332" y="2005"/>
                    </a:lnTo>
                    <a:lnTo>
                      <a:pt x="3335" y="1996"/>
                    </a:lnTo>
                    <a:lnTo>
                      <a:pt x="3333" y="1986"/>
                    </a:lnTo>
                    <a:lnTo>
                      <a:pt x="3325" y="1977"/>
                    </a:lnTo>
                    <a:lnTo>
                      <a:pt x="3313" y="1973"/>
                    </a:lnTo>
                    <a:close/>
                    <a:moveTo>
                      <a:pt x="3372" y="1955"/>
                    </a:moveTo>
                    <a:lnTo>
                      <a:pt x="3362" y="1955"/>
                    </a:lnTo>
                    <a:lnTo>
                      <a:pt x="3354" y="1959"/>
                    </a:lnTo>
                    <a:lnTo>
                      <a:pt x="3347" y="1965"/>
                    </a:lnTo>
                    <a:lnTo>
                      <a:pt x="3344" y="1974"/>
                    </a:lnTo>
                    <a:lnTo>
                      <a:pt x="3345" y="1981"/>
                    </a:lnTo>
                    <a:lnTo>
                      <a:pt x="3349" y="1989"/>
                    </a:lnTo>
                    <a:lnTo>
                      <a:pt x="3357" y="1995"/>
                    </a:lnTo>
                    <a:lnTo>
                      <a:pt x="3367" y="1998"/>
                    </a:lnTo>
                    <a:lnTo>
                      <a:pt x="3376" y="1998"/>
                    </a:lnTo>
                    <a:lnTo>
                      <a:pt x="3385" y="1994"/>
                    </a:lnTo>
                    <a:lnTo>
                      <a:pt x="3391" y="1988"/>
                    </a:lnTo>
                    <a:lnTo>
                      <a:pt x="3395" y="1979"/>
                    </a:lnTo>
                    <a:lnTo>
                      <a:pt x="3394" y="1972"/>
                    </a:lnTo>
                    <a:lnTo>
                      <a:pt x="3389" y="1964"/>
                    </a:lnTo>
                    <a:lnTo>
                      <a:pt x="3382" y="1958"/>
                    </a:lnTo>
                    <a:lnTo>
                      <a:pt x="3372" y="1955"/>
                    </a:lnTo>
                    <a:close/>
                    <a:moveTo>
                      <a:pt x="3260" y="1937"/>
                    </a:moveTo>
                    <a:lnTo>
                      <a:pt x="3250" y="1938"/>
                    </a:lnTo>
                    <a:lnTo>
                      <a:pt x="3242" y="1941"/>
                    </a:lnTo>
                    <a:lnTo>
                      <a:pt x="3235" y="1948"/>
                    </a:lnTo>
                    <a:lnTo>
                      <a:pt x="3232" y="1955"/>
                    </a:lnTo>
                    <a:lnTo>
                      <a:pt x="3233" y="1964"/>
                    </a:lnTo>
                    <a:lnTo>
                      <a:pt x="3237" y="1972"/>
                    </a:lnTo>
                    <a:lnTo>
                      <a:pt x="3245" y="1977"/>
                    </a:lnTo>
                    <a:lnTo>
                      <a:pt x="3255" y="1980"/>
                    </a:lnTo>
                    <a:lnTo>
                      <a:pt x="3264" y="1980"/>
                    </a:lnTo>
                    <a:lnTo>
                      <a:pt x="3273" y="1976"/>
                    </a:lnTo>
                    <a:lnTo>
                      <a:pt x="3279" y="1971"/>
                    </a:lnTo>
                    <a:lnTo>
                      <a:pt x="3283" y="1962"/>
                    </a:lnTo>
                    <a:lnTo>
                      <a:pt x="3282" y="1953"/>
                    </a:lnTo>
                    <a:lnTo>
                      <a:pt x="3277" y="1946"/>
                    </a:lnTo>
                    <a:lnTo>
                      <a:pt x="3270" y="1940"/>
                    </a:lnTo>
                    <a:lnTo>
                      <a:pt x="3260" y="1937"/>
                    </a:lnTo>
                    <a:close/>
                    <a:moveTo>
                      <a:pt x="3031" y="1931"/>
                    </a:moveTo>
                    <a:lnTo>
                      <a:pt x="3017" y="1943"/>
                    </a:lnTo>
                    <a:lnTo>
                      <a:pt x="3073" y="2008"/>
                    </a:lnTo>
                    <a:lnTo>
                      <a:pt x="3098" y="1982"/>
                    </a:lnTo>
                    <a:lnTo>
                      <a:pt x="3031" y="1931"/>
                    </a:lnTo>
                    <a:close/>
                    <a:moveTo>
                      <a:pt x="3408" y="1909"/>
                    </a:moveTo>
                    <a:lnTo>
                      <a:pt x="3398" y="1910"/>
                    </a:lnTo>
                    <a:lnTo>
                      <a:pt x="3389" y="1913"/>
                    </a:lnTo>
                    <a:lnTo>
                      <a:pt x="3383" y="1920"/>
                    </a:lnTo>
                    <a:lnTo>
                      <a:pt x="3380" y="1927"/>
                    </a:lnTo>
                    <a:lnTo>
                      <a:pt x="3381" y="1936"/>
                    </a:lnTo>
                    <a:lnTo>
                      <a:pt x="3385" y="1944"/>
                    </a:lnTo>
                    <a:lnTo>
                      <a:pt x="3392" y="1949"/>
                    </a:lnTo>
                    <a:lnTo>
                      <a:pt x="3402" y="1952"/>
                    </a:lnTo>
                    <a:lnTo>
                      <a:pt x="3412" y="1952"/>
                    </a:lnTo>
                    <a:lnTo>
                      <a:pt x="3420" y="1948"/>
                    </a:lnTo>
                    <a:lnTo>
                      <a:pt x="3427" y="1943"/>
                    </a:lnTo>
                    <a:lnTo>
                      <a:pt x="3430" y="1934"/>
                    </a:lnTo>
                    <a:lnTo>
                      <a:pt x="3429" y="1925"/>
                    </a:lnTo>
                    <a:lnTo>
                      <a:pt x="3425" y="1918"/>
                    </a:lnTo>
                    <a:lnTo>
                      <a:pt x="3417" y="1912"/>
                    </a:lnTo>
                    <a:lnTo>
                      <a:pt x="3408" y="1909"/>
                    </a:lnTo>
                    <a:close/>
                    <a:moveTo>
                      <a:pt x="2989" y="1899"/>
                    </a:moveTo>
                    <a:lnTo>
                      <a:pt x="3008" y="1915"/>
                    </a:lnTo>
                    <a:lnTo>
                      <a:pt x="3011" y="1910"/>
                    </a:lnTo>
                    <a:lnTo>
                      <a:pt x="3027" y="1920"/>
                    </a:lnTo>
                    <a:lnTo>
                      <a:pt x="3030" y="1917"/>
                    </a:lnTo>
                    <a:lnTo>
                      <a:pt x="3114" y="1980"/>
                    </a:lnTo>
                    <a:lnTo>
                      <a:pt x="3073" y="2023"/>
                    </a:lnTo>
                    <a:lnTo>
                      <a:pt x="3003" y="1941"/>
                    </a:lnTo>
                    <a:lnTo>
                      <a:pt x="3006" y="1939"/>
                    </a:lnTo>
                    <a:lnTo>
                      <a:pt x="2996" y="1926"/>
                    </a:lnTo>
                    <a:lnTo>
                      <a:pt x="3000" y="1922"/>
                    </a:lnTo>
                    <a:lnTo>
                      <a:pt x="2984" y="1904"/>
                    </a:lnTo>
                    <a:lnTo>
                      <a:pt x="2989" y="1899"/>
                    </a:lnTo>
                    <a:close/>
                    <a:moveTo>
                      <a:pt x="3241" y="1882"/>
                    </a:moveTo>
                    <a:lnTo>
                      <a:pt x="3231" y="1882"/>
                    </a:lnTo>
                    <a:lnTo>
                      <a:pt x="3222" y="1885"/>
                    </a:lnTo>
                    <a:lnTo>
                      <a:pt x="3217" y="1892"/>
                    </a:lnTo>
                    <a:lnTo>
                      <a:pt x="3214" y="1901"/>
                    </a:lnTo>
                    <a:lnTo>
                      <a:pt x="3216" y="1911"/>
                    </a:lnTo>
                    <a:lnTo>
                      <a:pt x="3223" y="1920"/>
                    </a:lnTo>
                    <a:lnTo>
                      <a:pt x="3236" y="1924"/>
                    </a:lnTo>
                    <a:lnTo>
                      <a:pt x="3246" y="1924"/>
                    </a:lnTo>
                    <a:lnTo>
                      <a:pt x="3255" y="1921"/>
                    </a:lnTo>
                    <a:lnTo>
                      <a:pt x="3261" y="1915"/>
                    </a:lnTo>
                    <a:lnTo>
                      <a:pt x="3263" y="1907"/>
                    </a:lnTo>
                    <a:lnTo>
                      <a:pt x="3262" y="1897"/>
                    </a:lnTo>
                    <a:lnTo>
                      <a:pt x="3258" y="1890"/>
                    </a:lnTo>
                    <a:lnTo>
                      <a:pt x="3250" y="1884"/>
                    </a:lnTo>
                    <a:lnTo>
                      <a:pt x="3241" y="1882"/>
                    </a:lnTo>
                    <a:close/>
                    <a:moveTo>
                      <a:pt x="1690" y="1863"/>
                    </a:moveTo>
                    <a:lnTo>
                      <a:pt x="1649" y="2063"/>
                    </a:lnTo>
                    <a:lnTo>
                      <a:pt x="1649" y="2063"/>
                    </a:lnTo>
                    <a:lnTo>
                      <a:pt x="1852" y="2116"/>
                    </a:lnTo>
                    <a:lnTo>
                      <a:pt x="1768" y="2161"/>
                    </a:lnTo>
                    <a:lnTo>
                      <a:pt x="1569" y="2114"/>
                    </a:lnTo>
                    <a:lnTo>
                      <a:pt x="1611" y="1913"/>
                    </a:lnTo>
                    <a:lnTo>
                      <a:pt x="1690" y="1863"/>
                    </a:lnTo>
                    <a:close/>
                    <a:moveTo>
                      <a:pt x="3262" y="1830"/>
                    </a:moveTo>
                    <a:lnTo>
                      <a:pt x="3251" y="1830"/>
                    </a:lnTo>
                    <a:lnTo>
                      <a:pt x="3243" y="1834"/>
                    </a:lnTo>
                    <a:lnTo>
                      <a:pt x="3236" y="1840"/>
                    </a:lnTo>
                    <a:lnTo>
                      <a:pt x="3233" y="1848"/>
                    </a:lnTo>
                    <a:lnTo>
                      <a:pt x="3234" y="1856"/>
                    </a:lnTo>
                    <a:lnTo>
                      <a:pt x="3240" y="1864"/>
                    </a:lnTo>
                    <a:lnTo>
                      <a:pt x="3246" y="1869"/>
                    </a:lnTo>
                    <a:lnTo>
                      <a:pt x="3256" y="1873"/>
                    </a:lnTo>
                    <a:lnTo>
                      <a:pt x="3266" y="1873"/>
                    </a:lnTo>
                    <a:lnTo>
                      <a:pt x="3275" y="1869"/>
                    </a:lnTo>
                    <a:lnTo>
                      <a:pt x="3280" y="1863"/>
                    </a:lnTo>
                    <a:lnTo>
                      <a:pt x="3285" y="1854"/>
                    </a:lnTo>
                    <a:lnTo>
                      <a:pt x="3283" y="1843"/>
                    </a:lnTo>
                    <a:lnTo>
                      <a:pt x="3274" y="1835"/>
                    </a:lnTo>
                    <a:lnTo>
                      <a:pt x="3262" y="1830"/>
                    </a:lnTo>
                    <a:close/>
                    <a:moveTo>
                      <a:pt x="3316" y="1799"/>
                    </a:moveTo>
                    <a:lnTo>
                      <a:pt x="3306" y="1799"/>
                    </a:lnTo>
                    <a:lnTo>
                      <a:pt x="3298" y="1804"/>
                    </a:lnTo>
                    <a:lnTo>
                      <a:pt x="3292" y="1810"/>
                    </a:lnTo>
                    <a:lnTo>
                      <a:pt x="3289" y="1818"/>
                    </a:lnTo>
                    <a:lnTo>
                      <a:pt x="3289" y="1826"/>
                    </a:lnTo>
                    <a:lnTo>
                      <a:pt x="3294" y="1834"/>
                    </a:lnTo>
                    <a:lnTo>
                      <a:pt x="3302" y="1839"/>
                    </a:lnTo>
                    <a:lnTo>
                      <a:pt x="3311" y="1842"/>
                    </a:lnTo>
                    <a:lnTo>
                      <a:pt x="3321" y="1842"/>
                    </a:lnTo>
                    <a:lnTo>
                      <a:pt x="3330" y="1838"/>
                    </a:lnTo>
                    <a:lnTo>
                      <a:pt x="3335" y="1833"/>
                    </a:lnTo>
                    <a:lnTo>
                      <a:pt x="3339" y="1824"/>
                    </a:lnTo>
                    <a:lnTo>
                      <a:pt x="3338" y="1815"/>
                    </a:lnTo>
                    <a:lnTo>
                      <a:pt x="3333" y="1808"/>
                    </a:lnTo>
                    <a:lnTo>
                      <a:pt x="3326" y="1802"/>
                    </a:lnTo>
                    <a:lnTo>
                      <a:pt x="3316" y="1799"/>
                    </a:lnTo>
                    <a:close/>
                    <a:moveTo>
                      <a:pt x="3315" y="1784"/>
                    </a:moveTo>
                    <a:lnTo>
                      <a:pt x="3340" y="1784"/>
                    </a:lnTo>
                    <a:lnTo>
                      <a:pt x="3348" y="1786"/>
                    </a:lnTo>
                    <a:lnTo>
                      <a:pt x="3357" y="1788"/>
                    </a:lnTo>
                    <a:lnTo>
                      <a:pt x="3366" y="1792"/>
                    </a:lnTo>
                    <a:lnTo>
                      <a:pt x="3378" y="1797"/>
                    </a:lnTo>
                    <a:lnTo>
                      <a:pt x="3388" y="1804"/>
                    </a:lnTo>
                    <a:lnTo>
                      <a:pt x="3391" y="1810"/>
                    </a:lnTo>
                    <a:lnTo>
                      <a:pt x="3391" y="1816"/>
                    </a:lnTo>
                    <a:lnTo>
                      <a:pt x="3388" y="1823"/>
                    </a:lnTo>
                    <a:lnTo>
                      <a:pt x="3383" y="1829"/>
                    </a:lnTo>
                    <a:lnTo>
                      <a:pt x="3376" y="1836"/>
                    </a:lnTo>
                    <a:lnTo>
                      <a:pt x="3371" y="1843"/>
                    </a:lnTo>
                    <a:lnTo>
                      <a:pt x="3367" y="1851"/>
                    </a:lnTo>
                    <a:lnTo>
                      <a:pt x="3366" y="1860"/>
                    </a:lnTo>
                    <a:lnTo>
                      <a:pt x="3368" y="1868"/>
                    </a:lnTo>
                    <a:lnTo>
                      <a:pt x="3374" y="1876"/>
                    </a:lnTo>
                    <a:lnTo>
                      <a:pt x="3382" y="1880"/>
                    </a:lnTo>
                    <a:lnTo>
                      <a:pt x="3390" y="1881"/>
                    </a:lnTo>
                    <a:lnTo>
                      <a:pt x="3400" y="1880"/>
                    </a:lnTo>
                    <a:lnTo>
                      <a:pt x="3410" y="1878"/>
                    </a:lnTo>
                    <a:lnTo>
                      <a:pt x="3419" y="1876"/>
                    </a:lnTo>
                    <a:lnTo>
                      <a:pt x="3428" y="1875"/>
                    </a:lnTo>
                    <a:lnTo>
                      <a:pt x="3436" y="1875"/>
                    </a:lnTo>
                    <a:lnTo>
                      <a:pt x="3441" y="1878"/>
                    </a:lnTo>
                    <a:lnTo>
                      <a:pt x="3444" y="1884"/>
                    </a:lnTo>
                    <a:lnTo>
                      <a:pt x="3446" y="1897"/>
                    </a:lnTo>
                    <a:lnTo>
                      <a:pt x="3446" y="1909"/>
                    </a:lnTo>
                    <a:lnTo>
                      <a:pt x="3445" y="1922"/>
                    </a:lnTo>
                    <a:lnTo>
                      <a:pt x="3440" y="1947"/>
                    </a:lnTo>
                    <a:lnTo>
                      <a:pt x="3430" y="1968"/>
                    </a:lnTo>
                    <a:lnTo>
                      <a:pt x="3416" y="1988"/>
                    </a:lnTo>
                    <a:lnTo>
                      <a:pt x="3399" y="2004"/>
                    </a:lnTo>
                    <a:lnTo>
                      <a:pt x="3380" y="2017"/>
                    </a:lnTo>
                    <a:lnTo>
                      <a:pt x="3357" y="2026"/>
                    </a:lnTo>
                    <a:lnTo>
                      <a:pt x="3333" y="2030"/>
                    </a:lnTo>
                    <a:lnTo>
                      <a:pt x="3308" y="2029"/>
                    </a:lnTo>
                    <a:lnTo>
                      <a:pt x="3284" y="2023"/>
                    </a:lnTo>
                    <a:lnTo>
                      <a:pt x="3262" y="2013"/>
                    </a:lnTo>
                    <a:lnTo>
                      <a:pt x="3243" y="2000"/>
                    </a:lnTo>
                    <a:lnTo>
                      <a:pt x="3227" y="1982"/>
                    </a:lnTo>
                    <a:lnTo>
                      <a:pt x="3215" y="1962"/>
                    </a:lnTo>
                    <a:lnTo>
                      <a:pt x="3206" y="1940"/>
                    </a:lnTo>
                    <a:lnTo>
                      <a:pt x="3202" y="1917"/>
                    </a:lnTo>
                    <a:lnTo>
                      <a:pt x="3202" y="1892"/>
                    </a:lnTo>
                    <a:lnTo>
                      <a:pt x="3207" y="1867"/>
                    </a:lnTo>
                    <a:lnTo>
                      <a:pt x="3218" y="1846"/>
                    </a:lnTo>
                    <a:lnTo>
                      <a:pt x="3232" y="1826"/>
                    </a:lnTo>
                    <a:lnTo>
                      <a:pt x="3249" y="1810"/>
                    </a:lnTo>
                    <a:lnTo>
                      <a:pt x="3269" y="1797"/>
                    </a:lnTo>
                    <a:lnTo>
                      <a:pt x="3291" y="1788"/>
                    </a:lnTo>
                    <a:lnTo>
                      <a:pt x="3315" y="1784"/>
                    </a:lnTo>
                    <a:close/>
                    <a:moveTo>
                      <a:pt x="2753" y="1753"/>
                    </a:moveTo>
                    <a:lnTo>
                      <a:pt x="2734" y="1756"/>
                    </a:lnTo>
                    <a:lnTo>
                      <a:pt x="2719" y="1764"/>
                    </a:lnTo>
                    <a:lnTo>
                      <a:pt x="2705" y="1774"/>
                    </a:lnTo>
                    <a:lnTo>
                      <a:pt x="2696" y="1788"/>
                    </a:lnTo>
                    <a:lnTo>
                      <a:pt x="2690" y="1805"/>
                    </a:lnTo>
                    <a:lnTo>
                      <a:pt x="2688" y="1822"/>
                    </a:lnTo>
                    <a:lnTo>
                      <a:pt x="2691" y="1839"/>
                    </a:lnTo>
                    <a:lnTo>
                      <a:pt x="2699" y="1855"/>
                    </a:lnTo>
                    <a:lnTo>
                      <a:pt x="2711" y="1868"/>
                    </a:lnTo>
                    <a:lnTo>
                      <a:pt x="2725" y="1878"/>
                    </a:lnTo>
                    <a:lnTo>
                      <a:pt x="2741" y="1884"/>
                    </a:lnTo>
                    <a:lnTo>
                      <a:pt x="2757" y="1885"/>
                    </a:lnTo>
                    <a:lnTo>
                      <a:pt x="2775" y="1882"/>
                    </a:lnTo>
                    <a:lnTo>
                      <a:pt x="2792" y="1875"/>
                    </a:lnTo>
                    <a:lnTo>
                      <a:pt x="2804" y="1864"/>
                    </a:lnTo>
                    <a:lnTo>
                      <a:pt x="2814" y="1850"/>
                    </a:lnTo>
                    <a:lnTo>
                      <a:pt x="2820" y="1834"/>
                    </a:lnTo>
                    <a:lnTo>
                      <a:pt x="2822" y="1816"/>
                    </a:lnTo>
                    <a:lnTo>
                      <a:pt x="2818" y="1799"/>
                    </a:lnTo>
                    <a:lnTo>
                      <a:pt x="2811" y="1783"/>
                    </a:lnTo>
                    <a:lnTo>
                      <a:pt x="2800" y="1770"/>
                    </a:lnTo>
                    <a:lnTo>
                      <a:pt x="2786" y="1760"/>
                    </a:lnTo>
                    <a:lnTo>
                      <a:pt x="2770" y="1755"/>
                    </a:lnTo>
                    <a:lnTo>
                      <a:pt x="2753" y="1753"/>
                    </a:lnTo>
                    <a:close/>
                    <a:moveTo>
                      <a:pt x="2867" y="1596"/>
                    </a:moveTo>
                    <a:lnTo>
                      <a:pt x="2907" y="1619"/>
                    </a:lnTo>
                    <a:lnTo>
                      <a:pt x="2843" y="1720"/>
                    </a:lnTo>
                    <a:lnTo>
                      <a:pt x="2858" y="1730"/>
                    </a:lnTo>
                    <a:lnTo>
                      <a:pt x="2846" y="1751"/>
                    </a:lnTo>
                    <a:lnTo>
                      <a:pt x="2856" y="1767"/>
                    </a:lnTo>
                    <a:lnTo>
                      <a:pt x="2864" y="1784"/>
                    </a:lnTo>
                    <a:lnTo>
                      <a:pt x="2869" y="1808"/>
                    </a:lnTo>
                    <a:lnTo>
                      <a:pt x="2869" y="1829"/>
                    </a:lnTo>
                    <a:lnTo>
                      <a:pt x="2865" y="1852"/>
                    </a:lnTo>
                    <a:lnTo>
                      <a:pt x="2856" y="1873"/>
                    </a:lnTo>
                    <a:lnTo>
                      <a:pt x="2844" y="1891"/>
                    </a:lnTo>
                    <a:lnTo>
                      <a:pt x="2829" y="1906"/>
                    </a:lnTo>
                    <a:lnTo>
                      <a:pt x="2811" y="1919"/>
                    </a:lnTo>
                    <a:lnTo>
                      <a:pt x="2789" y="1929"/>
                    </a:lnTo>
                    <a:lnTo>
                      <a:pt x="2767" y="1933"/>
                    </a:lnTo>
                    <a:lnTo>
                      <a:pt x="2744" y="1933"/>
                    </a:lnTo>
                    <a:lnTo>
                      <a:pt x="2723" y="1929"/>
                    </a:lnTo>
                    <a:lnTo>
                      <a:pt x="2702" y="1921"/>
                    </a:lnTo>
                    <a:lnTo>
                      <a:pt x="2684" y="1908"/>
                    </a:lnTo>
                    <a:lnTo>
                      <a:pt x="2669" y="1893"/>
                    </a:lnTo>
                    <a:lnTo>
                      <a:pt x="2656" y="1875"/>
                    </a:lnTo>
                    <a:lnTo>
                      <a:pt x="2646" y="1853"/>
                    </a:lnTo>
                    <a:lnTo>
                      <a:pt x="2642" y="1832"/>
                    </a:lnTo>
                    <a:lnTo>
                      <a:pt x="2642" y="1809"/>
                    </a:lnTo>
                    <a:lnTo>
                      <a:pt x="2646" y="1787"/>
                    </a:lnTo>
                    <a:lnTo>
                      <a:pt x="2654" y="1767"/>
                    </a:lnTo>
                    <a:lnTo>
                      <a:pt x="2666" y="1749"/>
                    </a:lnTo>
                    <a:lnTo>
                      <a:pt x="2681" y="1732"/>
                    </a:lnTo>
                    <a:lnTo>
                      <a:pt x="2699" y="1720"/>
                    </a:lnTo>
                    <a:lnTo>
                      <a:pt x="2720" y="1711"/>
                    </a:lnTo>
                    <a:lnTo>
                      <a:pt x="2740" y="1707"/>
                    </a:lnTo>
                    <a:lnTo>
                      <a:pt x="2759" y="1705"/>
                    </a:lnTo>
                    <a:lnTo>
                      <a:pt x="2778" y="1708"/>
                    </a:lnTo>
                    <a:lnTo>
                      <a:pt x="2790" y="1687"/>
                    </a:lnTo>
                    <a:lnTo>
                      <a:pt x="2803" y="1695"/>
                    </a:lnTo>
                    <a:lnTo>
                      <a:pt x="2867" y="1596"/>
                    </a:lnTo>
                    <a:close/>
                    <a:moveTo>
                      <a:pt x="3265" y="1418"/>
                    </a:moveTo>
                    <a:lnTo>
                      <a:pt x="3291" y="1429"/>
                    </a:lnTo>
                    <a:lnTo>
                      <a:pt x="3143" y="1800"/>
                    </a:lnTo>
                    <a:lnTo>
                      <a:pt x="3117" y="1791"/>
                    </a:lnTo>
                    <a:lnTo>
                      <a:pt x="3123" y="1773"/>
                    </a:lnTo>
                    <a:lnTo>
                      <a:pt x="3064" y="1750"/>
                    </a:lnTo>
                    <a:lnTo>
                      <a:pt x="3060" y="1759"/>
                    </a:lnTo>
                    <a:lnTo>
                      <a:pt x="3010" y="1739"/>
                    </a:lnTo>
                    <a:lnTo>
                      <a:pt x="3027" y="1696"/>
                    </a:lnTo>
                    <a:lnTo>
                      <a:pt x="3077" y="1716"/>
                    </a:lnTo>
                    <a:lnTo>
                      <a:pt x="3072" y="1730"/>
                    </a:lnTo>
                    <a:lnTo>
                      <a:pt x="3131" y="1754"/>
                    </a:lnTo>
                    <a:lnTo>
                      <a:pt x="3143" y="1727"/>
                    </a:lnTo>
                    <a:lnTo>
                      <a:pt x="3059" y="1693"/>
                    </a:lnTo>
                    <a:lnTo>
                      <a:pt x="3068" y="1556"/>
                    </a:lnTo>
                    <a:lnTo>
                      <a:pt x="3159" y="1441"/>
                    </a:lnTo>
                    <a:lnTo>
                      <a:pt x="3242" y="1475"/>
                    </a:lnTo>
                    <a:lnTo>
                      <a:pt x="3265" y="1418"/>
                    </a:lnTo>
                    <a:close/>
                    <a:moveTo>
                      <a:pt x="2956" y="1310"/>
                    </a:moveTo>
                    <a:lnTo>
                      <a:pt x="2976" y="1312"/>
                    </a:lnTo>
                    <a:lnTo>
                      <a:pt x="2963" y="1409"/>
                    </a:lnTo>
                    <a:lnTo>
                      <a:pt x="2943" y="1407"/>
                    </a:lnTo>
                    <a:lnTo>
                      <a:pt x="2956" y="1310"/>
                    </a:lnTo>
                    <a:close/>
                    <a:moveTo>
                      <a:pt x="2964" y="1151"/>
                    </a:moveTo>
                    <a:lnTo>
                      <a:pt x="2927" y="1426"/>
                    </a:lnTo>
                    <a:lnTo>
                      <a:pt x="2967" y="1432"/>
                    </a:lnTo>
                    <a:lnTo>
                      <a:pt x="3003" y="1156"/>
                    </a:lnTo>
                    <a:lnTo>
                      <a:pt x="2964" y="1151"/>
                    </a:lnTo>
                    <a:close/>
                    <a:moveTo>
                      <a:pt x="2956" y="1131"/>
                    </a:moveTo>
                    <a:lnTo>
                      <a:pt x="2958" y="1131"/>
                    </a:lnTo>
                    <a:lnTo>
                      <a:pt x="2978" y="1133"/>
                    </a:lnTo>
                    <a:lnTo>
                      <a:pt x="3014" y="1139"/>
                    </a:lnTo>
                    <a:lnTo>
                      <a:pt x="3019" y="1141"/>
                    </a:lnTo>
                    <a:lnTo>
                      <a:pt x="3021" y="1143"/>
                    </a:lnTo>
                    <a:lnTo>
                      <a:pt x="3022" y="1146"/>
                    </a:lnTo>
                    <a:lnTo>
                      <a:pt x="3022" y="1149"/>
                    </a:lnTo>
                    <a:lnTo>
                      <a:pt x="3021" y="1153"/>
                    </a:lnTo>
                    <a:lnTo>
                      <a:pt x="3019" y="1155"/>
                    </a:lnTo>
                    <a:lnTo>
                      <a:pt x="3016" y="1156"/>
                    </a:lnTo>
                    <a:lnTo>
                      <a:pt x="3012" y="1157"/>
                    </a:lnTo>
                    <a:lnTo>
                      <a:pt x="2978" y="1421"/>
                    </a:lnTo>
                    <a:lnTo>
                      <a:pt x="2996" y="1423"/>
                    </a:lnTo>
                    <a:lnTo>
                      <a:pt x="3011" y="1282"/>
                    </a:lnTo>
                    <a:lnTo>
                      <a:pt x="3021" y="1284"/>
                    </a:lnTo>
                    <a:lnTo>
                      <a:pt x="3010" y="1448"/>
                    </a:lnTo>
                    <a:lnTo>
                      <a:pt x="2998" y="1446"/>
                    </a:lnTo>
                    <a:lnTo>
                      <a:pt x="2974" y="1443"/>
                    </a:lnTo>
                    <a:lnTo>
                      <a:pt x="2962" y="1441"/>
                    </a:lnTo>
                    <a:lnTo>
                      <a:pt x="2960" y="1461"/>
                    </a:lnTo>
                    <a:lnTo>
                      <a:pt x="2925" y="1457"/>
                    </a:lnTo>
                    <a:lnTo>
                      <a:pt x="2927" y="1437"/>
                    </a:lnTo>
                    <a:lnTo>
                      <a:pt x="2916" y="1435"/>
                    </a:lnTo>
                    <a:lnTo>
                      <a:pt x="2953" y="1149"/>
                    </a:lnTo>
                    <a:lnTo>
                      <a:pt x="2951" y="1147"/>
                    </a:lnTo>
                    <a:lnTo>
                      <a:pt x="2949" y="1145"/>
                    </a:lnTo>
                    <a:lnTo>
                      <a:pt x="2947" y="1143"/>
                    </a:lnTo>
                    <a:lnTo>
                      <a:pt x="2947" y="1140"/>
                    </a:lnTo>
                    <a:lnTo>
                      <a:pt x="2948" y="1137"/>
                    </a:lnTo>
                    <a:lnTo>
                      <a:pt x="2950" y="1134"/>
                    </a:lnTo>
                    <a:lnTo>
                      <a:pt x="2952" y="1132"/>
                    </a:lnTo>
                    <a:lnTo>
                      <a:pt x="2955" y="1131"/>
                    </a:lnTo>
                    <a:lnTo>
                      <a:pt x="2956" y="1131"/>
                    </a:lnTo>
                    <a:close/>
                    <a:moveTo>
                      <a:pt x="2990" y="1031"/>
                    </a:moveTo>
                    <a:lnTo>
                      <a:pt x="2969" y="1114"/>
                    </a:lnTo>
                    <a:lnTo>
                      <a:pt x="3006" y="1118"/>
                    </a:lnTo>
                    <a:lnTo>
                      <a:pt x="3007" y="1034"/>
                    </a:lnTo>
                    <a:lnTo>
                      <a:pt x="2990" y="1031"/>
                    </a:lnTo>
                    <a:close/>
                    <a:moveTo>
                      <a:pt x="3002" y="981"/>
                    </a:moveTo>
                    <a:lnTo>
                      <a:pt x="3007" y="982"/>
                    </a:lnTo>
                    <a:lnTo>
                      <a:pt x="3007" y="1007"/>
                    </a:lnTo>
                    <a:lnTo>
                      <a:pt x="3012" y="1007"/>
                    </a:lnTo>
                    <a:lnTo>
                      <a:pt x="3014" y="1026"/>
                    </a:lnTo>
                    <a:lnTo>
                      <a:pt x="3018" y="1026"/>
                    </a:lnTo>
                    <a:lnTo>
                      <a:pt x="3016" y="1130"/>
                    </a:lnTo>
                    <a:lnTo>
                      <a:pt x="2957" y="1123"/>
                    </a:lnTo>
                    <a:lnTo>
                      <a:pt x="2981" y="1019"/>
                    </a:lnTo>
                    <a:lnTo>
                      <a:pt x="2986" y="1020"/>
                    </a:lnTo>
                    <a:lnTo>
                      <a:pt x="2991" y="1004"/>
                    </a:lnTo>
                    <a:lnTo>
                      <a:pt x="2996" y="1005"/>
                    </a:lnTo>
                    <a:lnTo>
                      <a:pt x="3002" y="981"/>
                    </a:lnTo>
                    <a:close/>
                    <a:moveTo>
                      <a:pt x="3189" y="952"/>
                    </a:moveTo>
                    <a:lnTo>
                      <a:pt x="3170" y="953"/>
                    </a:lnTo>
                    <a:lnTo>
                      <a:pt x="3152" y="956"/>
                    </a:lnTo>
                    <a:lnTo>
                      <a:pt x="3139" y="959"/>
                    </a:lnTo>
                    <a:lnTo>
                      <a:pt x="3131" y="962"/>
                    </a:lnTo>
                    <a:lnTo>
                      <a:pt x="3132" y="1181"/>
                    </a:lnTo>
                    <a:lnTo>
                      <a:pt x="3156" y="1174"/>
                    </a:lnTo>
                    <a:lnTo>
                      <a:pt x="3181" y="1172"/>
                    </a:lnTo>
                    <a:lnTo>
                      <a:pt x="3205" y="1173"/>
                    </a:lnTo>
                    <a:lnTo>
                      <a:pt x="3229" y="1176"/>
                    </a:lnTo>
                    <a:lnTo>
                      <a:pt x="3249" y="1181"/>
                    </a:lnTo>
                    <a:lnTo>
                      <a:pt x="3268" y="1186"/>
                    </a:lnTo>
                    <a:lnTo>
                      <a:pt x="3282" y="1191"/>
                    </a:lnTo>
                    <a:lnTo>
                      <a:pt x="3291" y="1195"/>
                    </a:lnTo>
                    <a:lnTo>
                      <a:pt x="3290" y="1107"/>
                    </a:lnTo>
                    <a:lnTo>
                      <a:pt x="3285" y="1115"/>
                    </a:lnTo>
                    <a:lnTo>
                      <a:pt x="3283" y="984"/>
                    </a:lnTo>
                    <a:lnTo>
                      <a:pt x="3262" y="970"/>
                    </a:lnTo>
                    <a:lnTo>
                      <a:pt x="3240" y="960"/>
                    </a:lnTo>
                    <a:lnTo>
                      <a:pt x="3216" y="953"/>
                    </a:lnTo>
                    <a:lnTo>
                      <a:pt x="3189" y="952"/>
                    </a:lnTo>
                    <a:close/>
                    <a:moveTo>
                      <a:pt x="3392" y="950"/>
                    </a:moveTo>
                    <a:lnTo>
                      <a:pt x="3367" y="952"/>
                    </a:lnTo>
                    <a:lnTo>
                      <a:pt x="3342" y="959"/>
                    </a:lnTo>
                    <a:lnTo>
                      <a:pt x="3319" y="970"/>
                    </a:lnTo>
                    <a:lnTo>
                      <a:pt x="3300" y="984"/>
                    </a:lnTo>
                    <a:lnTo>
                      <a:pt x="3301" y="1114"/>
                    </a:lnTo>
                    <a:lnTo>
                      <a:pt x="3294" y="1107"/>
                    </a:lnTo>
                    <a:lnTo>
                      <a:pt x="3294" y="1195"/>
                    </a:lnTo>
                    <a:lnTo>
                      <a:pt x="3304" y="1190"/>
                    </a:lnTo>
                    <a:lnTo>
                      <a:pt x="3318" y="1186"/>
                    </a:lnTo>
                    <a:lnTo>
                      <a:pt x="3335" y="1181"/>
                    </a:lnTo>
                    <a:lnTo>
                      <a:pt x="3356" y="1175"/>
                    </a:lnTo>
                    <a:lnTo>
                      <a:pt x="3377" y="1171"/>
                    </a:lnTo>
                    <a:lnTo>
                      <a:pt x="3401" y="1169"/>
                    </a:lnTo>
                    <a:lnTo>
                      <a:pt x="3429" y="1172"/>
                    </a:lnTo>
                    <a:lnTo>
                      <a:pt x="3454" y="1179"/>
                    </a:lnTo>
                    <a:lnTo>
                      <a:pt x="3452" y="959"/>
                    </a:lnTo>
                    <a:lnTo>
                      <a:pt x="3443" y="957"/>
                    </a:lnTo>
                    <a:lnTo>
                      <a:pt x="3429" y="953"/>
                    </a:lnTo>
                    <a:lnTo>
                      <a:pt x="3413" y="951"/>
                    </a:lnTo>
                    <a:lnTo>
                      <a:pt x="3392" y="950"/>
                    </a:lnTo>
                    <a:close/>
                    <a:moveTo>
                      <a:pt x="3392" y="939"/>
                    </a:moveTo>
                    <a:lnTo>
                      <a:pt x="3411" y="939"/>
                    </a:lnTo>
                    <a:lnTo>
                      <a:pt x="3426" y="941"/>
                    </a:lnTo>
                    <a:lnTo>
                      <a:pt x="3439" y="945"/>
                    </a:lnTo>
                    <a:lnTo>
                      <a:pt x="3450" y="947"/>
                    </a:lnTo>
                    <a:lnTo>
                      <a:pt x="3456" y="949"/>
                    </a:lnTo>
                    <a:lnTo>
                      <a:pt x="3459" y="950"/>
                    </a:lnTo>
                    <a:lnTo>
                      <a:pt x="3462" y="952"/>
                    </a:lnTo>
                    <a:lnTo>
                      <a:pt x="3462" y="975"/>
                    </a:lnTo>
                    <a:lnTo>
                      <a:pt x="3468" y="976"/>
                    </a:lnTo>
                    <a:lnTo>
                      <a:pt x="3471" y="978"/>
                    </a:lnTo>
                    <a:lnTo>
                      <a:pt x="3474" y="980"/>
                    </a:lnTo>
                    <a:lnTo>
                      <a:pt x="3476" y="982"/>
                    </a:lnTo>
                    <a:lnTo>
                      <a:pt x="3478" y="985"/>
                    </a:lnTo>
                    <a:lnTo>
                      <a:pt x="3478" y="991"/>
                    </a:lnTo>
                    <a:lnTo>
                      <a:pt x="3478" y="1003"/>
                    </a:lnTo>
                    <a:lnTo>
                      <a:pt x="3478" y="1020"/>
                    </a:lnTo>
                    <a:lnTo>
                      <a:pt x="3478" y="1041"/>
                    </a:lnTo>
                    <a:lnTo>
                      <a:pt x="3478" y="1064"/>
                    </a:lnTo>
                    <a:lnTo>
                      <a:pt x="3479" y="1089"/>
                    </a:lnTo>
                    <a:lnTo>
                      <a:pt x="3479" y="1115"/>
                    </a:lnTo>
                    <a:lnTo>
                      <a:pt x="3479" y="1140"/>
                    </a:lnTo>
                    <a:lnTo>
                      <a:pt x="3479" y="1162"/>
                    </a:lnTo>
                    <a:lnTo>
                      <a:pt x="3479" y="1182"/>
                    </a:lnTo>
                    <a:lnTo>
                      <a:pt x="3479" y="1197"/>
                    </a:lnTo>
                    <a:lnTo>
                      <a:pt x="3480" y="1208"/>
                    </a:lnTo>
                    <a:lnTo>
                      <a:pt x="3480" y="1211"/>
                    </a:lnTo>
                    <a:lnTo>
                      <a:pt x="3317" y="1213"/>
                    </a:lnTo>
                    <a:lnTo>
                      <a:pt x="3307" y="1218"/>
                    </a:lnTo>
                    <a:lnTo>
                      <a:pt x="3294" y="1221"/>
                    </a:lnTo>
                    <a:lnTo>
                      <a:pt x="3280" y="1218"/>
                    </a:lnTo>
                    <a:lnTo>
                      <a:pt x="3270" y="1213"/>
                    </a:lnTo>
                    <a:lnTo>
                      <a:pt x="3104" y="1214"/>
                    </a:lnTo>
                    <a:lnTo>
                      <a:pt x="3104" y="1210"/>
                    </a:lnTo>
                    <a:lnTo>
                      <a:pt x="3104" y="1200"/>
                    </a:lnTo>
                    <a:lnTo>
                      <a:pt x="3104" y="1183"/>
                    </a:lnTo>
                    <a:lnTo>
                      <a:pt x="3104" y="1162"/>
                    </a:lnTo>
                    <a:lnTo>
                      <a:pt x="3103" y="1139"/>
                    </a:lnTo>
                    <a:lnTo>
                      <a:pt x="3103" y="1113"/>
                    </a:lnTo>
                    <a:lnTo>
                      <a:pt x="3103" y="1087"/>
                    </a:lnTo>
                    <a:lnTo>
                      <a:pt x="3103" y="1061"/>
                    </a:lnTo>
                    <a:lnTo>
                      <a:pt x="3103" y="1037"/>
                    </a:lnTo>
                    <a:lnTo>
                      <a:pt x="3103" y="1016"/>
                    </a:lnTo>
                    <a:lnTo>
                      <a:pt x="3103" y="1000"/>
                    </a:lnTo>
                    <a:lnTo>
                      <a:pt x="3103" y="988"/>
                    </a:lnTo>
                    <a:lnTo>
                      <a:pt x="3104" y="982"/>
                    </a:lnTo>
                    <a:lnTo>
                      <a:pt x="3110" y="979"/>
                    </a:lnTo>
                    <a:lnTo>
                      <a:pt x="3120" y="976"/>
                    </a:lnTo>
                    <a:lnTo>
                      <a:pt x="3120" y="954"/>
                    </a:lnTo>
                    <a:lnTo>
                      <a:pt x="3123" y="953"/>
                    </a:lnTo>
                    <a:lnTo>
                      <a:pt x="3125" y="952"/>
                    </a:lnTo>
                    <a:lnTo>
                      <a:pt x="3133" y="949"/>
                    </a:lnTo>
                    <a:lnTo>
                      <a:pt x="3143" y="947"/>
                    </a:lnTo>
                    <a:lnTo>
                      <a:pt x="3156" y="944"/>
                    </a:lnTo>
                    <a:lnTo>
                      <a:pt x="3172" y="941"/>
                    </a:lnTo>
                    <a:lnTo>
                      <a:pt x="3189" y="941"/>
                    </a:lnTo>
                    <a:lnTo>
                      <a:pt x="3218" y="944"/>
                    </a:lnTo>
                    <a:lnTo>
                      <a:pt x="3245" y="950"/>
                    </a:lnTo>
                    <a:lnTo>
                      <a:pt x="3269" y="961"/>
                    </a:lnTo>
                    <a:lnTo>
                      <a:pt x="3291" y="976"/>
                    </a:lnTo>
                    <a:lnTo>
                      <a:pt x="3313" y="960"/>
                    </a:lnTo>
                    <a:lnTo>
                      <a:pt x="3338" y="949"/>
                    </a:lnTo>
                    <a:lnTo>
                      <a:pt x="3364" y="941"/>
                    </a:lnTo>
                    <a:lnTo>
                      <a:pt x="3392" y="939"/>
                    </a:lnTo>
                    <a:close/>
                    <a:moveTo>
                      <a:pt x="3259" y="0"/>
                    </a:moveTo>
                    <a:lnTo>
                      <a:pt x="3353" y="513"/>
                    </a:lnTo>
                    <a:lnTo>
                      <a:pt x="3195" y="450"/>
                    </a:lnTo>
                    <a:lnTo>
                      <a:pt x="2365" y="2238"/>
                    </a:lnTo>
                    <a:lnTo>
                      <a:pt x="1561" y="1652"/>
                    </a:lnTo>
                    <a:lnTo>
                      <a:pt x="980" y="2590"/>
                    </a:lnTo>
                    <a:lnTo>
                      <a:pt x="630" y="2449"/>
                    </a:lnTo>
                    <a:lnTo>
                      <a:pt x="642" y="2463"/>
                    </a:lnTo>
                    <a:lnTo>
                      <a:pt x="652" y="2478"/>
                    </a:lnTo>
                    <a:lnTo>
                      <a:pt x="660" y="2494"/>
                    </a:lnTo>
                    <a:lnTo>
                      <a:pt x="668" y="2522"/>
                    </a:lnTo>
                    <a:lnTo>
                      <a:pt x="670" y="2550"/>
                    </a:lnTo>
                    <a:lnTo>
                      <a:pt x="668" y="2577"/>
                    </a:lnTo>
                    <a:lnTo>
                      <a:pt x="659" y="2603"/>
                    </a:lnTo>
                    <a:lnTo>
                      <a:pt x="646" y="2628"/>
                    </a:lnTo>
                    <a:lnTo>
                      <a:pt x="629" y="2648"/>
                    </a:lnTo>
                    <a:lnTo>
                      <a:pt x="607" y="2667"/>
                    </a:lnTo>
                    <a:lnTo>
                      <a:pt x="582" y="2680"/>
                    </a:lnTo>
                    <a:lnTo>
                      <a:pt x="555" y="2688"/>
                    </a:lnTo>
                    <a:lnTo>
                      <a:pt x="527" y="2690"/>
                    </a:lnTo>
                    <a:lnTo>
                      <a:pt x="500" y="2687"/>
                    </a:lnTo>
                    <a:lnTo>
                      <a:pt x="474" y="2680"/>
                    </a:lnTo>
                    <a:lnTo>
                      <a:pt x="449" y="2667"/>
                    </a:lnTo>
                    <a:lnTo>
                      <a:pt x="429" y="2649"/>
                    </a:lnTo>
                    <a:lnTo>
                      <a:pt x="410" y="2628"/>
                    </a:lnTo>
                    <a:lnTo>
                      <a:pt x="397" y="2602"/>
                    </a:lnTo>
                    <a:lnTo>
                      <a:pt x="393" y="2591"/>
                    </a:lnTo>
                    <a:lnTo>
                      <a:pt x="391" y="2583"/>
                    </a:lnTo>
                    <a:lnTo>
                      <a:pt x="389" y="2571"/>
                    </a:lnTo>
                    <a:lnTo>
                      <a:pt x="387" y="2556"/>
                    </a:lnTo>
                    <a:lnTo>
                      <a:pt x="388" y="2543"/>
                    </a:lnTo>
                    <a:lnTo>
                      <a:pt x="391" y="2535"/>
                    </a:lnTo>
                    <a:lnTo>
                      <a:pt x="397" y="2532"/>
                    </a:lnTo>
                    <a:lnTo>
                      <a:pt x="404" y="2531"/>
                    </a:lnTo>
                    <a:lnTo>
                      <a:pt x="412" y="2532"/>
                    </a:lnTo>
                    <a:lnTo>
                      <a:pt x="422" y="2534"/>
                    </a:lnTo>
                    <a:lnTo>
                      <a:pt x="432" y="2536"/>
                    </a:lnTo>
                    <a:lnTo>
                      <a:pt x="440" y="2537"/>
                    </a:lnTo>
                    <a:lnTo>
                      <a:pt x="450" y="2536"/>
                    </a:lnTo>
                    <a:lnTo>
                      <a:pt x="458" y="2533"/>
                    </a:lnTo>
                    <a:lnTo>
                      <a:pt x="465" y="2526"/>
                    </a:lnTo>
                    <a:lnTo>
                      <a:pt x="470" y="2515"/>
                    </a:lnTo>
                    <a:lnTo>
                      <a:pt x="467" y="2503"/>
                    </a:lnTo>
                    <a:lnTo>
                      <a:pt x="462" y="2493"/>
                    </a:lnTo>
                    <a:lnTo>
                      <a:pt x="454" y="2482"/>
                    </a:lnTo>
                    <a:lnTo>
                      <a:pt x="447" y="2473"/>
                    </a:lnTo>
                    <a:lnTo>
                      <a:pt x="439" y="2464"/>
                    </a:lnTo>
                    <a:lnTo>
                      <a:pt x="434" y="2455"/>
                    </a:lnTo>
                    <a:lnTo>
                      <a:pt x="433" y="2448"/>
                    </a:lnTo>
                    <a:lnTo>
                      <a:pt x="438" y="2440"/>
                    </a:lnTo>
                    <a:lnTo>
                      <a:pt x="450" y="2431"/>
                    </a:lnTo>
                    <a:lnTo>
                      <a:pt x="462" y="2423"/>
                    </a:lnTo>
                    <a:lnTo>
                      <a:pt x="475" y="2417"/>
                    </a:lnTo>
                    <a:lnTo>
                      <a:pt x="501" y="2409"/>
                    </a:lnTo>
                    <a:lnTo>
                      <a:pt x="526" y="2407"/>
                    </a:lnTo>
                    <a:lnTo>
                      <a:pt x="0" y="2195"/>
                    </a:lnTo>
                    <a:lnTo>
                      <a:pt x="78" y="2003"/>
                    </a:lnTo>
                    <a:lnTo>
                      <a:pt x="895" y="2333"/>
                    </a:lnTo>
                    <a:lnTo>
                      <a:pt x="1501" y="1352"/>
                    </a:lnTo>
                    <a:lnTo>
                      <a:pt x="2283" y="1922"/>
                    </a:lnTo>
                    <a:lnTo>
                      <a:pt x="3003" y="374"/>
                    </a:lnTo>
                    <a:lnTo>
                      <a:pt x="2838" y="307"/>
                    </a:lnTo>
                    <a:lnTo>
                      <a:pt x="325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pPr defTabSz="1219170">
                  <a:defRPr/>
                </a:pPr>
                <a:endParaRPr lang="en-US" sz="1400" kern="0">
                  <a:solidFill>
                    <a:prstClr val="black"/>
                  </a:solidFill>
                  <a:latin typeface="Segoe UI" panose="020B0502040204020203" pitchFamily="34" charset="0"/>
                  <a:cs typeface="Segoe UI" panose="020B0502040204020203" pitchFamily="34" charset="0"/>
                </a:endParaRPr>
              </a:p>
            </p:txBody>
          </p:sp>
        </p:grpSp>
        <p:sp>
          <p:nvSpPr>
            <p:cNvPr id="32" name="Rectangle 73">
              <a:extLst>
                <a:ext uri="{FF2B5EF4-FFF2-40B4-BE49-F238E27FC236}">
                  <a16:creationId xmlns:a16="http://schemas.microsoft.com/office/drawing/2014/main" id="{677232FB-98CB-4248-B2EF-A5BF9ABE3078}"/>
                </a:ext>
              </a:extLst>
            </p:cNvPr>
            <p:cNvSpPr/>
            <p:nvPr/>
          </p:nvSpPr>
          <p:spPr>
            <a:xfrm>
              <a:off x="6284970" y="4741729"/>
              <a:ext cx="1386239" cy="285365"/>
            </a:xfrm>
            <a:prstGeom prst="rect">
              <a:avLst/>
            </a:prstGeom>
          </p:spPr>
          <p:txBody>
            <a:bodyPr wrap="square" lIns="121920" tIns="60960" rIns="121920" bIns="60960" anchor="t">
              <a:spAutoFit/>
            </a:bodyPr>
            <a:lstStyle/>
            <a:p>
              <a:pPr algn="ctr" defTabSz="609585"/>
              <a:r>
                <a:rPr lang="es-CO" sz="1400" kern="0">
                  <a:solidFill>
                    <a:prstClr val="black">
                      <a:lumMod val="50000"/>
                      <a:lumOff val="50000"/>
                    </a:prstClr>
                  </a:solidFill>
                  <a:latin typeface="Segoe UI" panose="020B0502040204020203" pitchFamily="34" charset="0"/>
                  <a:cs typeface="Segoe UI" panose="020B0502040204020203" pitchFamily="34" charset="0"/>
                </a:rPr>
                <a:t>2. Velocidad</a:t>
              </a:r>
            </a:p>
          </p:txBody>
        </p:sp>
        <p:sp>
          <p:nvSpPr>
            <p:cNvPr id="33" name="Rectangle 73">
              <a:extLst>
                <a:ext uri="{FF2B5EF4-FFF2-40B4-BE49-F238E27FC236}">
                  <a16:creationId xmlns:a16="http://schemas.microsoft.com/office/drawing/2014/main" id="{9E38A7CB-2C2E-47AA-AC7D-BD1B928EC35F}"/>
                </a:ext>
              </a:extLst>
            </p:cNvPr>
            <p:cNvSpPr/>
            <p:nvPr/>
          </p:nvSpPr>
          <p:spPr>
            <a:xfrm>
              <a:off x="7789160" y="3831638"/>
              <a:ext cx="1386239" cy="285365"/>
            </a:xfrm>
            <a:prstGeom prst="rect">
              <a:avLst/>
            </a:prstGeom>
          </p:spPr>
          <p:txBody>
            <a:bodyPr wrap="square" lIns="121920" tIns="60960" rIns="121920" bIns="60960" anchor="t">
              <a:spAutoFit/>
            </a:bodyPr>
            <a:lstStyle/>
            <a:p>
              <a:pPr algn="ctr" defTabSz="609585"/>
              <a:r>
                <a:rPr lang="es-CO" sz="1400" kern="0">
                  <a:solidFill>
                    <a:prstClr val="black">
                      <a:lumMod val="50000"/>
                      <a:lumOff val="50000"/>
                    </a:prstClr>
                  </a:solidFill>
                  <a:latin typeface="Segoe UI" panose="020B0502040204020203" pitchFamily="34" charset="0"/>
                  <a:cs typeface="Segoe UI" panose="020B0502040204020203" pitchFamily="34" charset="0"/>
                </a:rPr>
                <a:t>3. Variedad</a:t>
              </a:r>
            </a:p>
          </p:txBody>
        </p:sp>
        <p:pic>
          <p:nvPicPr>
            <p:cNvPr id="36" name="Imagen 35" descr="Imagen que contiene dibujo&#10;&#10;Descripción generada automáticamente">
              <a:extLst>
                <a:ext uri="{FF2B5EF4-FFF2-40B4-BE49-F238E27FC236}">
                  <a16:creationId xmlns:a16="http://schemas.microsoft.com/office/drawing/2014/main" id="{0F22A917-B7D9-4852-9068-E123A026A7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9317" y="2456654"/>
              <a:ext cx="919075" cy="919075"/>
            </a:xfrm>
            <a:prstGeom prst="rect">
              <a:avLst/>
            </a:prstGeom>
          </p:spPr>
        </p:pic>
        <p:sp>
          <p:nvSpPr>
            <p:cNvPr id="19" name="Oval 3">
              <a:extLst>
                <a:ext uri="{FF2B5EF4-FFF2-40B4-BE49-F238E27FC236}">
                  <a16:creationId xmlns:a16="http://schemas.microsoft.com/office/drawing/2014/main" id="{2D42CB30-9893-4684-B374-A982E38C3882}"/>
                </a:ext>
              </a:extLst>
            </p:cNvPr>
            <p:cNvSpPr/>
            <p:nvPr/>
          </p:nvSpPr>
          <p:spPr>
            <a:xfrm>
              <a:off x="5072049" y="2982302"/>
              <a:ext cx="818889" cy="818889"/>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0" name="Oval 4">
              <a:extLst>
                <a:ext uri="{FF2B5EF4-FFF2-40B4-BE49-F238E27FC236}">
                  <a16:creationId xmlns:a16="http://schemas.microsoft.com/office/drawing/2014/main" id="{9556924C-F6E3-4BC2-B9D8-49B169011669}"/>
                </a:ext>
              </a:extLst>
            </p:cNvPr>
            <p:cNvSpPr/>
            <p:nvPr/>
          </p:nvSpPr>
          <p:spPr>
            <a:xfrm>
              <a:off x="8072835" y="2987874"/>
              <a:ext cx="818889" cy="818889"/>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1" name="Oval 5">
              <a:extLst>
                <a:ext uri="{FF2B5EF4-FFF2-40B4-BE49-F238E27FC236}">
                  <a16:creationId xmlns:a16="http://schemas.microsoft.com/office/drawing/2014/main" id="{A46760B9-4B85-478A-B2BC-0137758283A4}"/>
                </a:ext>
              </a:extLst>
            </p:cNvPr>
            <p:cNvSpPr/>
            <p:nvPr/>
          </p:nvSpPr>
          <p:spPr>
            <a:xfrm>
              <a:off x="6582545" y="3953124"/>
              <a:ext cx="818889" cy="818889"/>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3" name="Oval 16">
              <a:extLst>
                <a:ext uri="{FF2B5EF4-FFF2-40B4-BE49-F238E27FC236}">
                  <a16:creationId xmlns:a16="http://schemas.microsoft.com/office/drawing/2014/main" id="{6F61DC6E-9E2C-4118-90DE-96575F2E5744}"/>
                </a:ext>
              </a:extLst>
            </p:cNvPr>
            <p:cNvSpPr/>
            <p:nvPr/>
          </p:nvSpPr>
          <p:spPr>
            <a:xfrm>
              <a:off x="5137078" y="3047675"/>
              <a:ext cx="688830" cy="688143"/>
            </a:xfrm>
            <a:prstGeom prst="ellipse">
              <a:avLst/>
            </a:prstGeom>
            <a:solidFill>
              <a:srgbClr val="359CD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4" name="Oval 17">
              <a:extLst>
                <a:ext uri="{FF2B5EF4-FFF2-40B4-BE49-F238E27FC236}">
                  <a16:creationId xmlns:a16="http://schemas.microsoft.com/office/drawing/2014/main" id="{5F2381D4-CC50-45DC-8FFA-B59B352E575E}"/>
                </a:ext>
              </a:extLst>
            </p:cNvPr>
            <p:cNvSpPr/>
            <p:nvPr/>
          </p:nvSpPr>
          <p:spPr>
            <a:xfrm>
              <a:off x="6647574" y="4018497"/>
              <a:ext cx="688830" cy="688143"/>
            </a:xfrm>
            <a:prstGeom prst="ellipse">
              <a:avLst/>
            </a:prstGeom>
            <a:solidFill>
              <a:srgbClr val="359CD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25" name="Oval 18">
              <a:extLst>
                <a:ext uri="{FF2B5EF4-FFF2-40B4-BE49-F238E27FC236}">
                  <a16:creationId xmlns:a16="http://schemas.microsoft.com/office/drawing/2014/main" id="{7BBACE82-4972-405D-A113-FE40F38B1F9A}"/>
                </a:ext>
              </a:extLst>
            </p:cNvPr>
            <p:cNvSpPr/>
            <p:nvPr/>
          </p:nvSpPr>
          <p:spPr>
            <a:xfrm>
              <a:off x="8137864" y="3053247"/>
              <a:ext cx="688830" cy="688143"/>
            </a:xfrm>
            <a:prstGeom prst="ellipse">
              <a:avLst/>
            </a:prstGeom>
            <a:solidFill>
              <a:srgbClr val="359CD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pic>
          <p:nvPicPr>
            <p:cNvPr id="34" name="Imagen 33" descr="Imagen que contiene señal, ventana, luz&#10;&#10;Descripción generada automáticamente">
              <a:extLst>
                <a:ext uri="{FF2B5EF4-FFF2-40B4-BE49-F238E27FC236}">
                  <a16:creationId xmlns:a16="http://schemas.microsoft.com/office/drawing/2014/main" id="{16D64095-292A-42BD-B69D-F61FE84A41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48499" y="3168042"/>
              <a:ext cx="468205" cy="468206"/>
            </a:xfrm>
            <a:prstGeom prst="rect">
              <a:avLst/>
            </a:prstGeom>
          </p:spPr>
        </p:pic>
        <p:pic>
          <p:nvPicPr>
            <p:cNvPr id="37" name="Imagen 36" descr="Imagen que contiene dibujo&#10;&#10;Descripción generada automáticamente">
              <a:extLst>
                <a:ext uri="{FF2B5EF4-FFF2-40B4-BE49-F238E27FC236}">
                  <a16:creationId xmlns:a16="http://schemas.microsoft.com/office/drawing/2014/main" id="{2EF5BE04-B66A-48B1-8CE8-476E71F1A36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66209" y="4144884"/>
              <a:ext cx="450313" cy="450313"/>
            </a:xfrm>
            <a:prstGeom prst="rect">
              <a:avLst/>
            </a:prstGeom>
          </p:spPr>
        </p:pic>
        <p:sp>
          <p:nvSpPr>
            <p:cNvPr id="40" name="Oval 3">
              <a:extLst>
                <a:ext uri="{FF2B5EF4-FFF2-40B4-BE49-F238E27FC236}">
                  <a16:creationId xmlns:a16="http://schemas.microsoft.com/office/drawing/2014/main" id="{4FE4A00B-98B3-4CBB-9EB6-55E6C54E98EC}"/>
                </a:ext>
              </a:extLst>
            </p:cNvPr>
            <p:cNvSpPr/>
            <p:nvPr/>
          </p:nvSpPr>
          <p:spPr>
            <a:xfrm>
              <a:off x="5578113" y="1298113"/>
              <a:ext cx="818889" cy="818889"/>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41" name="Oval 4">
              <a:extLst>
                <a:ext uri="{FF2B5EF4-FFF2-40B4-BE49-F238E27FC236}">
                  <a16:creationId xmlns:a16="http://schemas.microsoft.com/office/drawing/2014/main" id="{8B102244-3C61-4B2C-85CE-0395631E85E3}"/>
                </a:ext>
              </a:extLst>
            </p:cNvPr>
            <p:cNvSpPr/>
            <p:nvPr/>
          </p:nvSpPr>
          <p:spPr>
            <a:xfrm>
              <a:off x="7479205" y="1293599"/>
              <a:ext cx="818889" cy="818889"/>
            </a:xfrm>
            <a:prstGeom prst="ellipse">
              <a:avLst/>
            </a:prstGeom>
            <a:solidFill>
              <a:srgbClr val="57687B">
                <a:lumMod val="20000"/>
                <a:lumOff val="80000"/>
              </a:srgbClr>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42" name="Oval 16">
              <a:extLst>
                <a:ext uri="{FF2B5EF4-FFF2-40B4-BE49-F238E27FC236}">
                  <a16:creationId xmlns:a16="http://schemas.microsoft.com/office/drawing/2014/main" id="{FD609E6B-5EDC-4701-B054-C0B96CCCC660}"/>
                </a:ext>
              </a:extLst>
            </p:cNvPr>
            <p:cNvSpPr/>
            <p:nvPr/>
          </p:nvSpPr>
          <p:spPr>
            <a:xfrm>
              <a:off x="5643142" y="1363486"/>
              <a:ext cx="688830" cy="688143"/>
            </a:xfrm>
            <a:prstGeom prst="ellipse">
              <a:avLst/>
            </a:prstGeom>
            <a:solidFill>
              <a:srgbClr val="359CD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sp>
          <p:nvSpPr>
            <p:cNvPr id="43" name="Oval 18">
              <a:extLst>
                <a:ext uri="{FF2B5EF4-FFF2-40B4-BE49-F238E27FC236}">
                  <a16:creationId xmlns:a16="http://schemas.microsoft.com/office/drawing/2014/main" id="{A115164F-6B09-4965-9181-F3BD3C372D12}"/>
                </a:ext>
              </a:extLst>
            </p:cNvPr>
            <p:cNvSpPr/>
            <p:nvPr/>
          </p:nvSpPr>
          <p:spPr>
            <a:xfrm>
              <a:off x="7544234" y="1358972"/>
              <a:ext cx="688830" cy="688143"/>
            </a:xfrm>
            <a:prstGeom prst="ellipse">
              <a:avLst/>
            </a:prstGeom>
            <a:solidFill>
              <a:srgbClr val="359CDB"/>
            </a:solidFill>
            <a:ln w="12700" cap="flat" cmpd="sng" algn="ctr">
              <a:noFill/>
              <a:prstDash val="solid"/>
              <a:miter lim="800000"/>
            </a:ln>
            <a:effectLst/>
          </p:spPr>
          <p:txBody>
            <a:bodyPr rtlCol="0" anchor="ctr"/>
            <a:lstStyle/>
            <a:p>
              <a:pPr algn="ctr" defTabSz="1219170">
                <a:defRPr/>
              </a:pPr>
              <a:endParaRPr lang="en-US" sz="1400" kern="0">
                <a:solidFill>
                  <a:prstClr val="white"/>
                </a:solidFill>
                <a:latin typeface="Segoe UI" panose="020B0502040204020203" pitchFamily="34" charset="0"/>
                <a:cs typeface="Segoe UI" panose="020B0502040204020203" pitchFamily="34" charset="0"/>
              </a:endParaRPr>
            </a:p>
          </p:txBody>
        </p:sp>
        <p:pic>
          <p:nvPicPr>
            <p:cNvPr id="45" name="Imagen 44" descr="Imagen que contiene dibujo&#10;&#10;Descripción generada automáticamente">
              <a:extLst>
                <a:ext uri="{FF2B5EF4-FFF2-40B4-BE49-F238E27FC236}">
                  <a16:creationId xmlns:a16="http://schemas.microsoft.com/office/drawing/2014/main" id="{B0DA0CA1-2AEF-45F7-8E0D-FC850DD133F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75761" y="1508800"/>
              <a:ext cx="421382" cy="421382"/>
            </a:xfrm>
            <a:prstGeom prst="rect">
              <a:avLst/>
            </a:prstGeom>
          </p:spPr>
        </p:pic>
        <p:sp>
          <p:nvSpPr>
            <p:cNvPr id="47" name="Rectangle 73">
              <a:extLst>
                <a:ext uri="{FF2B5EF4-FFF2-40B4-BE49-F238E27FC236}">
                  <a16:creationId xmlns:a16="http://schemas.microsoft.com/office/drawing/2014/main" id="{610BA9E7-45D7-42DD-95FC-AF8A71E9777D}"/>
                </a:ext>
              </a:extLst>
            </p:cNvPr>
            <p:cNvSpPr/>
            <p:nvPr/>
          </p:nvSpPr>
          <p:spPr>
            <a:xfrm>
              <a:off x="7335959" y="2157159"/>
              <a:ext cx="1386239" cy="285365"/>
            </a:xfrm>
            <a:prstGeom prst="rect">
              <a:avLst/>
            </a:prstGeom>
          </p:spPr>
          <p:txBody>
            <a:bodyPr wrap="square" lIns="121920" tIns="60960" rIns="121920" bIns="60960" anchor="t">
              <a:spAutoFit/>
            </a:bodyPr>
            <a:lstStyle/>
            <a:p>
              <a:pPr algn="ctr" defTabSz="609585"/>
              <a:r>
                <a:rPr lang="es-CO" sz="1400" kern="0">
                  <a:solidFill>
                    <a:prstClr val="black">
                      <a:lumMod val="50000"/>
                      <a:lumOff val="50000"/>
                    </a:prstClr>
                  </a:solidFill>
                  <a:latin typeface="Segoe UI" panose="020B0502040204020203" pitchFamily="34" charset="0"/>
                  <a:cs typeface="Segoe UI" panose="020B0502040204020203" pitchFamily="34" charset="0"/>
                </a:rPr>
                <a:t>4. Veracidad</a:t>
              </a:r>
            </a:p>
          </p:txBody>
        </p:sp>
        <p:sp>
          <p:nvSpPr>
            <p:cNvPr id="48" name="Rectangle 73">
              <a:extLst>
                <a:ext uri="{FF2B5EF4-FFF2-40B4-BE49-F238E27FC236}">
                  <a16:creationId xmlns:a16="http://schemas.microsoft.com/office/drawing/2014/main" id="{E218DBDC-BF6A-4E84-BF4B-DF677A9B70F2}"/>
                </a:ext>
              </a:extLst>
            </p:cNvPr>
            <p:cNvSpPr/>
            <p:nvPr/>
          </p:nvSpPr>
          <p:spPr>
            <a:xfrm>
              <a:off x="5293332" y="2159759"/>
              <a:ext cx="1386239" cy="285365"/>
            </a:xfrm>
            <a:prstGeom prst="rect">
              <a:avLst/>
            </a:prstGeom>
          </p:spPr>
          <p:txBody>
            <a:bodyPr wrap="square" lIns="121920" tIns="60960" rIns="121920" bIns="60960" anchor="t">
              <a:spAutoFit/>
            </a:bodyPr>
            <a:lstStyle/>
            <a:p>
              <a:pPr algn="ctr" defTabSz="609585"/>
              <a:r>
                <a:rPr lang="es-CO" sz="1400" kern="0">
                  <a:solidFill>
                    <a:prstClr val="black">
                      <a:lumMod val="50000"/>
                      <a:lumOff val="50000"/>
                    </a:prstClr>
                  </a:solidFill>
                  <a:latin typeface="Segoe UI" panose="020B0502040204020203" pitchFamily="34" charset="0"/>
                  <a:cs typeface="Segoe UI" panose="020B0502040204020203" pitchFamily="34" charset="0"/>
                </a:rPr>
                <a:t>5. Valor</a:t>
              </a:r>
            </a:p>
          </p:txBody>
        </p:sp>
        <p:pic>
          <p:nvPicPr>
            <p:cNvPr id="66" name="Imagen 65" descr="Imagen que contiene Texto&#10;&#10;Descripción generada automáticamente">
              <a:extLst>
                <a:ext uri="{FF2B5EF4-FFF2-40B4-BE49-F238E27FC236}">
                  <a16:creationId xmlns:a16="http://schemas.microsoft.com/office/drawing/2014/main" id="{A66D761D-1974-41AC-9D51-E726E448714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58607" y="3164420"/>
              <a:ext cx="450979" cy="450979"/>
            </a:xfrm>
            <a:prstGeom prst="rect">
              <a:avLst/>
            </a:prstGeom>
          </p:spPr>
        </p:pic>
        <p:pic>
          <p:nvPicPr>
            <p:cNvPr id="68" name="Imagen 67" descr="Imagen que contiene Logotipo&#10;&#10;Descripción generada automáticamente">
              <a:extLst>
                <a:ext uri="{FF2B5EF4-FFF2-40B4-BE49-F238E27FC236}">
                  <a16:creationId xmlns:a16="http://schemas.microsoft.com/office/drawing/2014/main" id="{F1B04D2D-1F39-4720-9403-586F62EF65A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46000" y="1473085"/>
              <a:ext cx="483160" cy="483160"/>
            </a:xfrm>
            <a:prstGeom prst="rect">
              <a:avLst/>
            </a:prstGeom>
          </p:spPr>
        </p:pic>
      </p:grpSp>
    </p:spTree>
    <p:extLst>
      <p:ext uri="{BB962C8B-B14F-4D97-AF65-F5344CB8AC3E}">
        <p14:creationId xmlns:p14="http://schemas.microsoft.com/office/powerpoint/2010/main" val="41779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2 Rectángulo">
            <a:extLst>
              <a:ext uri="{FF2B5EF4-FFF2-40B4-BE49-F238E27FC236}">
                <a16:creationId xmlns:a16="http://schemas.microsoft.com/office/drawing/2014/main" id="{E3B53C69-055D-4FDD-8DF8-97301AAE3755}"/>
              </a:ext>
            </a:extLst>
          </p:cNvPr>
          <p:cNvSpPr/>
          <p:nvPr/>
        </p:nvSpPr>
        <p:spPr>
          <a:xfrm>
            <a:off x="0" y="5349239"/>
            <a:ext cx="2286000" cy="1117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sz="2400">
              <a:solidFill>
                <a:prstClr val="white"/>
              </a:solidFill>
              <a:latin typeface="Segoe UI" panose="020B0502040204020203" pitchFamily="34" charset="0"/>
              <a:cs typeface="Segoe UI" panose="020B0502040204020203" pitchFamily="34" charset="0"/>
            </a:endParaRPr>
          </a:p>
        </p:txBody>
      </p:sp>
      <p:pic>
        <p:nvPicPr>
          <p:cNvPr id="3" name="Imagen 2" descr="Imagen que contiene texto&#10;&#10;Descripción generada automáticamente">
            <a:extLst>
              <a:ext uri="{FF2B5EF4-FFF2-40B4-BE49-F238E27FC236}">
                <a16:creationId xmlns:a16="http://schemas.microsoft.com/office/drawing/2014/main" id="{C50CC1B3-9839-4217-AC93-2674ADC8A4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01117" y="684482"/>
            <a:ext cx="4241529" cy="5489039"/>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C71D14AB-03FB-4A06-8354-63E67D6E58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01117" y="684482"/>
            <a:ext cx="4241529" cy="5489039"/>
          </a:xfrm>
          <a:prstGeom prst="rect">
            <a:avLst/>
          </a:prstGeom>
        </p:spPr>
      </p:pic>
      <p:pic>
        <p:nvPicPr>
          <p:cNvPr id="7" name="Imagen 6" descr="Imagen que contiene texto, mapa&#10;&#10;Descripción generada automáticamente">
            <a:extLst>
              <a:ext uri="{FF2B5EF4-FFF2-40B4-BE49-F238E27FC236}">
                <a16:creationId xmlns:a16="http://schemas.microsoft.com/office/drawing/2014/main" id="{7480D347-B1C8-489C-9948-2D491910A9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01117" y="684482"/>
            <a:ext cx="4241529" cy="5489039"/>
          </a:xfrm>
          <a:prstGeom prst="rect">
            <a:avLst/>
          </a:prstGeom>
        </p:spPr>
      </p:pic>
      <p:pic>
        <p:nvPicPr>
          <p:cNvPr id="9" name="Imagen 8">
            <a:extLst>
              <a:ext uri="{FF2B5EF4-FFF2-40B4-BE49-F238E27FC236}">
                <a16:creationId xmlns:a16="http://schemas.microsoft.com/office/drawing/2014/main" id="{34F0FFD9-3455-4CC8-86E9-07B10DE75C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96669" y="684482"/>
            <a:ext cx="4241529" cy="5489039"/>
          </a:xfrm>
          <a:prstGeom prst="rect">
            <a:avLst/>
          </a:prstGeom>
        </p:spPr>
      </p:pic>
      <p:pic>
        <p:nvPicPr>
          <p:cNvPr id="11" name="Imagen 10" descr="Imagen que contiene texto, mapa&#10;&#10;Descripción generada automáticamente">
            <a:extLst>
              <a:ext uri="{FF2B5EF4-FFF2-40B4-BE49-F238E27FC236}">
                <a16:creationId xmlns:a16="http://schemas.microsoft.com/office/drawing/2014/main" id="{32E06624-A045-4723-98C6-7DCBF9D3DD4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96669" y="684482"/>
            <a:ext cx="4241529" cy="5489039"/>
          </a:xfrm>
          <a:prstGeom prst="rect">
            <a:avLst/>
          </a:prstGeom>
        </p:spPr>
      </p:pic>
      <p:pic>
        <p:nvPicPr>
          <p:cNvPr id="13" name="Imagen 12" descr="Imagen que contiene texto, mapa&#10;&#10;Descripción generada automáticamente">
            <a:extLst>
              <a:ext uri="{FF2B5EF4-FFF2-40B4-BE49-F238E27FC236}">
                <a16:creationId xmlns:a16="http://schemas.microsoft.com/office/drawing/2014/main" id="{36A542BF-89EF-4342-89D2-D2D7CD37CE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96669" y="684482"/>
            <a:ext cx="4241529" cy="5489039"/>
          </a:xfrm>
          <a:prstGeom prst="rect">
            <a:avLst/>
          </a:prstGeom>
        </p:spPr>
      </p:pic>
      <p:sp>
        <p:nvSpPr>
          <p:cNvPr id="15" name="CuadroTexto 14">
            <a:extLst>
              <a:ext uri="{FF2B5EF4-FFF2-40B4-BE49-F238E27FC236}">
                <a16:creationId xmlns:a16="http://schemas.microsoft.com/office/drawing/2014/main" id="{55D3C00F-2121-428D-852F-FAE8F54F4671}"/>
              </a:ext>
            </a:extLst>
          </p:cNvPr>
          <p:cNvSpPr txBox="1"/>
          <p:nvPr/>
        </p:nvSpPr>
        <p:spPr>
          <a:xfrm>
            <a:off x="1970550" y="6118026"/>
            <a:ext cx="2360556" cy="318100"/>
          </a:xfrm>
          <a:prstGeom prst="rect">
            <a:avLst/>
          </a:prstGeom>
          <a:noFill/>
        </p:spPr>
        <p:txBody>
          <a:bodyPr wrap="square" rtlCol="0">
            <a:spAutoFit/>
          </a:bodyPr>
          <a:lstStyle/>
          <a:p>
            <a:pPr algn="ctr" defTabSz="609585"/>
            <a:r>
              <a:rPr lang="es-ES" sz="1467">
                <a:solidFill>
                  <a:prstClr val="black">
                    <a:lumMod val="65000"/>
                    <a:lumOff val="35000"/>
                  </a:prstClr>
                </a:solidFill>
                <a:latin typeface="Segoe UI" panose="020B0502040204020203" pitchFamily="34" charset="0"/>
                <a:cs typeface="Segoe UI" panose="020B0502040204020203" pitchFamily="34" charset="0"/>
              </a:rPr>
              <a:t>Zona en desarrollo</a:t>
            </a:r>
            <a:endParaRPr lang="es-CO" sz="1467">
              <a:solidFill>
                <a:prstClr val="black">
                  <a:lumMod val="65000"/>
                  <a:lumOff val="35000"/>
                </a:prstClr>
              </a:solidFill>
              <a:latin typeface="Segoe UI" panose="020B0502040204020203" pitchFamily="34" charset="0"/>
              <a:cs typeface="Segoe UI" panose="020B0502040204020203" pitchFamily="34" charset="0"/>
            </a:endParaRPr>
          </a:p>
        </p:txBody>
      </p:sp>
      <p:sp>
        <p:nvSpPr>
          <p:cNvPr id="16" name="CuadroTexto 15">
            <a:extLst>
              <a:ext uri="{FF2B5EF4-FFF2-40B4-BE49-F238E27FC236}">
                <a16:creationId xmlns:a16="http://schemas.microsoft.com/office/drawing/2014/main" id="{EA6A5496-D737-49F9-BC8D-E6F823B9C776}"/>
              </a:ext>
            </a:extLst>
          </p:cNvPr>
          <p:cNvSpPr txBox="1"/>
          <p:nvPr/>
        </p:nvSpPr>
        <p:spPr>
          <a:xfrm>
            <a:off x="7872292" y="6118026"/>
            <a:ext cx="2099177" cy="318100"/>
          </a:xfrm>
          <a:prstGeom prst="rect">
            <a:avLst/>
          </a:prstGeom>
          <a:noFill/>
        </p:spPr>
        <p:txBody>
          <a:bodyPr wrap="square" rtlCol="0">
            <a:spAutoFit/>
          </a:bodyPr>
          <a:lstStyle/>
          <a:p>
            <a:pPr algn="ctr" defTabSz="609585"/>
            <a:r>
              <a:rPr lang="es-ES" sz="1467">
                <a:solidFill>
                  <a:prstClr val="black">
                    <a:lumMod val="65000"/>
                    <a:lumOff val="35000"/>
                  </a:prstClr>
                </a:solidFill>
                <a:latin typeface="Segoe UI" panose="020B0502040204020203" pitchFamily="34" charset="0"/>
                <a:cs typeface="Segoe UI" panose="020B0502040204020203" pitchFamily="34" charset="0"/>
              </a:rPr>
              <a:t>Zona Consolidada</a:t>
            </a:r>
            <a:endParaRPr lang="es-CO" sz="1467">
              <a:solidFill>
                <a:prstClr val="black">
                  <a:lumMod val="65000"/>
                  <a:lumOff val="35000"/>
                </a:prstClr>
              </a:solidFill>
              <a:latin typeface="Segoe UI" panose="020B0502040204020203" pitchFamily="34" charset="0"/>
              <a:cs typeface="Segoe UI" panose="020B0502040204020203" pitchFamily="34" charset="0"/>
            </a:endParaRPr>
          </a:p>
        </p:txBody>
      </p:sp>
      <p:sp>
        <p:nvSpPr>
          <p:cNvPr id="20" name="CuadroTexto 19">
            <a:extLst>
              <a:ext uri="{FF2B5EF4-FFF2-40B4-BE49-F238E27FC236}">
                <a16:creationId xmlns:a16="http://schemas.microsoft.com/office/drawing/2014/main" id="{B78A3748-01BD-4549-95F4-9700AC66021B}"/>
              </a:ext>
            </a:extLst>
          </p:cNvPr>
          <p:cNvSpPr txBox="1"/>
          <p:nvPr/>
        </p:nvSpPr>
        <p:spPr>
          <a:xfrm>
            <a:off x="5031799" y="6145773"/>
            <a:ext cx="2360556" cy="318100"/>
          </a:xfrm>
          <a:prstGeom prst="rect">
            <a:avLst/>
          </a:prstGeom>
          <a:noFill/>
        </p:spPr>
        <p:txBody>
          <a:bodyPr wrap="square" rtlCol="0">
            <a:spAutoFit/>
          </a:bodyPr>
          <a:lstStyle/>
          <a:p>
            <a:pPr algn="ctr" defTabSz="609585"/>
            <a:r>
              <a:rPr lang="es-ES" sz="1467">
                <a:solidFill>
                  <a:prstClr val="black">
                    <a:lumMod val="65000"/>
                    <a:lumOff val="35000"/>
                  </a:prstClr>
                </a:solidFill>
                <a:latin typeface="Segoe UI" panose="020B0502040204020203" pitchFamily="34" charset="0"/>
                <a:cs typeface="Segoe UI" panose="020B0502040204020203" pitchFamily="34" charset="0"/>
              </a:rPr>
              <a:t>San Carlos - Antioquia</a:t>
            </a:r>
            <a:endParaRPr lang="es-CO" sz="1467">
              <a:solidFill>
                <a:prstClr val="black">
                  <a:lumMod val="65000"/>
                  <a:lumOff val="35000"/>
                </a:prstClr>
              </a:solidFill>
              <a:latin typeface="Segoe UI" panose="020B0502040204020203" pitchFamily="34" charset="0"/>
              <a:cs typeface="Segoe UI" panose="020B0502040204020203" pitchFamily="34" charset="0"/>
            </a:endParaRPr>
          </a:p>
        </p:txBody>
      </p:sp>
      <p:cxnSp>
        <p:nvCxnSpPr>
          <p:cNvPr id="27" name="5 Conector recto">
            <a:extLst>
              <a:ext uri="{FF2B5EF4-FFF2-40B4-BE49-F238E27FC236}">
                <a16:creationId xmlns:a16="http://schemas.microsoft.com/office/drawing/2014/main" id="{ACD8CD46-4098-4136-96D4-C1184EDD6DB7}"/>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28" name="17 Rectángulo">
            <a:extLst>
              <a:ext uri="{FF2B5EF4-FFF2-40B4-BE49-F238E27FC236}">
                <a16:creationId xmlns:a16="http://schemas.microsoft.com/office/drawing/2014/main" id="{7B8C5093-AD42-4B28-9729-46BA5C0E4A2F}"/>
              </a:ext>
            </a:extLst>
          </p:cNvPr>
          <p:cNvSpPr/>
          <p:nvPr/>
        </p:nvSpPr>
        <p:spPr>
          <a:xfrm>
            <a:off x="274320" y="198949"/>
            <a:ext cx="10957560" cy="615553"/>
          </a:xfrm>
          <a:prstGeom prst="rect">
            <a:avLst/>
          </a:prstGeom>
          <a:solidFill>
            <a:schemeClr val="bg1"/>
          </a:solidFill>
        </p:spPr>
        <p:txBody>
          <a:bodyPr wrap="square">
            <a:noAutofit/>
          </a:bodyPr>
          <a:lstStyle/>
          <a:p>
            <a:pPr defTabSz="609585"/>
            <a:r>
              <a:rPr lang="es-MX" sz="3200" b="1" dirty="0">
                <a:solidFill>
                  <a:srgbClr val="065381"/>
                </a:solidFill>
                <a:latin typeface="Segoe UI" panose="020B0502040204020203" pitchFamily="34" charset="0"/>
                <a:cs typeface="Segoe UI" pitchFamily="34" charset="0"/>
              </a:rPr>
              <a:t>Intervención diferenciada</a:t>
            </a:r>
          </a:p>
        </p:txBody>
      </p:sp>
    </p:spTree>
    <p:extLst>
      <p:ext uri="{BB962C8B-B14F-4D97-AF65-F5344CB8AC3E}">
        <p14:creationId xmlns:p14="http://schemas.microsoft.com/office/powerpoint/2010/main" val="3830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 mapa&#10;&#10;Descripción generada automáticamente">
            <a:extLst>
              <a:ext uri="{FF2B5EF4-FFF2-40B4-BE49-F238E27FC236}">
                <a16:creationId xmlns:a16="http://schemas.microsoft.com/office/drawing/2014/main" id="{8BC60B4C-F8A8-41F4-A6B9-C274B1CC11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91437" y="227917"/>
            <a:ext cx="4636487" cy="6559483"/>
          </a:xfrm>
          <a:prstGeom prst="rect">
            <a:avLst/>
          </a:prstGeom>
        </p:spPr>
      </p:pic>
      <p:sp>
        <p:nvSpPr>
          <p:cNvPr id="3" name="Oval 300">
            <a:extLst>
              <a:ext uri="{FF2B5EF4-FFF2-40B4-BE49-F238E27FC236}">
                <a16:creationId xmlns:a16="http://schemas.microsoft.com/office/drawing/2014/main" id="{86DF7292-66C3-4704-8284-4CB007F5ACCC}"/>
              </a:ext>
            </a:extLst>
          </p:cNvPr>
          <p:cNvSpPr/>
          <p:nvPr/>
        </p:nvSpPr>
        <p:spPr>
          <a:xfrm>
            <a:off x="3691433" y="526101"/>
            <a:ext cx="1950720" cy="1950720"/>
          </a:xfrm>
          <a:prstGeom prst="ellipse">
            <a:avLst/>
          </a:prstGeom>
          <a:solidFill>
            <a:schemeClr val="accent2">
              <a:alpha val="10000"/>
            </a:schemeClr>
          </a:solid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prstClr val="white"/>
              </a:solidFill>
              <a:latin typeface="Segoe UI" panose="020B0502040204020203" pitchFamily="34" charset="0"/>
              <a:cs typeface="Segoe UI" panose="020B0502040204020203" pitchFamily="34" charset="0"/>
            </a:endParaRPr>
          </a:p>
        </p:txBody>
      </p:sp>
      <p:sp>
        <p:nvSpPr>
          <p:cNvPr id="4" name="Oval 297">
            <a:extLst>
              <a:ext uri="{FF2B5EF4-FFF2-40B4-BE49-F238E27FC236}">
                <a16:creationId xmlns:a16="http://schemas.microsoft.com/office/drawing/2014/main" id="{C3E9967C-EFA7-4C5A-8EB7-022ACB473CF0}"/>
              </a:ext>
            </a:extLst>
          </p:cNvPr>
          <p:cNvSpPr/>
          <p:nvPr/>
        </p:nvSpPr>
        <p:spPr>
          <a:xfrm>
            <a:off x="3994672" y="2852104"/>
            <a:ext cx="1745805" cy="1745805"/>
          </a:xfrm>
          <a:prstGeom prst="ellipse">
            <a:avLst/>
          </a:prstGeom>
          <a:solidFill>
            <a:srgbClr val="11A09A">
              <a:alpha val="10000"/>
            </a:srgbClr>
          </a:solidFill>
          <a:ln>
            <a:solidFill>
              <a:srgbClr val="11A09A">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prstClr val="white"/>
              </a:solidFill>
              <a:latin typeface="Segoe UI" panose="020B0502040204020203" pitchFamily="34" charset="0"/>
              <a:cs typeface="Segoe UI" panose="020B0502040204020203" pitchFamily="34" charset="0"/>
            </a:endParaRPr>
          </a:p>
        </p:txBody>
      </p:sp>
      <p:sp>
        <p:nvSpPr>
          <p:cNvPr id="5" name="Oval 302">
            <a:extLst>
              <a:ext uri="{FF2B5EF4-FFF2-40B4-BE49-F238E27FC236}">
                <a16:creationId xmlns:a16="http://schemas.microsoft.com/office/drawing/2014/main" id="{76359D02-C897-4809-8395-6D70D28A21E9}"/>
              </a:ext>
            </a:extLst>
          </p:cNvPr>
          <p:cNvSpPr/>
          <p:nvPr/>
        </p:nvSpPr>
        <p:spPr>
          <a:xfrm>
            <a:off x="4968443" y="4449139"/>
            <a:ext cx="2255116" cy="2255116"/>
          </a:xfrm>
          <a:prstGeom prst="ellipse">
            <a:avLst/>
          </a:prstGeom>
          <a:solidFill>
            <a:schemeClr val="accent1">
              <a:alpha val="10000"/>
            </a:schemeClr>
          </a:solid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a:solidFill>
                <a:prstClr val="white"/>
              </a:solidFill>
              <a:latin typeface="Segoe UI" panose="020B0502040204020203" pitchFamily="34" charset="0"/>
              <a:cs typeface="Segoe UI" panose="020B0502040204020203" pitchFamily="34" charset="0"/>
            </a:endParaRPr>
          </a:p>
        </p:txBody>
      </p:sp>
      <p:sp>
        <p:nvSpPr>
          <p:cNvPr id="15" name="Rectángulo 14">
            <a:extLst>
              <a:ext uri="{FF2B5EF4-FFF2-40B4-BE49-F238E27FC236}">
                <a16:creationId xmlns:a16="http://schemas.microsoft.com/office/drawing/2014/main" id="{063BEB12-4975-48F7-972A-DC8210F16CCE}"/>
              </a:ext>
            </a:extLst>
          </p:cNvPr>
          <p:cNvSpPr/>
          <p:nvPr/>
        </p:nvSpPr>
        <p:spPr>
          <a:xfrm>
            <a:off x="599841" y="858109"/>
            <a:ext cx="3157265" cy="1000274"/>
          </a:xfrm>
          <a:prstGeom prst="rect">
            <a:avLst/>
          </a:prstGeom>
        </p:spPr>
        <p:txBody>
          <a:bodyPr wrap="square" lIns="121920" tIns="60960" rIns="121920" bIns="60960" anchor="t">
            <a:spAutoFit/>
          </a:bodyPr>
          <a:lstStyle/>
          <a:p>
            <a:pPr algn="r" defTabSz="609585"/>
            <a:r>
              <a:rPr lang="es-US" b="1">
                <a:solidFill>
                  <a:srgbClr val="B6004B"/>
                </a:solidFill>
                <a:latin typeface="Segoe UI"/>
                <a:ea typeface="Calibri" panose="020F0502020204030204" pitchFamily="34" charset="0"/>
                <a:cs typeface="Segoe UI"/>
              </a:rPr>
              <a:t>Zonas críticas</a:t>
            </a:r>
            <a:endParaRPr lang="es-CO" sz="190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algn="r" defTabSz="609585"/>
            <a:r>
              <a:rPr lang="es-US">
                <a:solidFill>
                  <a:srgbClr val="B6004B"/>
                </a:solidFill>
                <a:latin typeface="Segoe UI"/>
                <a:ea typeface="Calibri" panose="020F0502020204030204" pitchFamily="34" charset="0"/>
                <a:cs typeface="Segoe UI"/>
              </a:rPr>
              <a:t>Mayor grado de desactualización estimada</a:t>
            </a:r>
            <a:r>
              <a:rPr lang="es-US" sz="2100" b="1">
                <a:solidFill>
                  <a:srgbClr val="B6004B"/>
                </a:solidFill>
                <a:latin typeface="Segoe UI"/>
                <a:ea typeface="Calibri" panose="020F0502020204030204" pitchFamily="34" charset="0"/>
                <a:cs typeface="Segoe UI"/>
              </a:rPr>
              <a:t> </a:t>
            </a:r>
            <a:endParaRPr lang="es-US">
              <a:solidFill>
                <a:srgbClr val="B6004B"/>
              </a:solidFill>
              <a:latin typeface="Segoe UI" panose="020B0502040204020203" pitchFamily="34" charset="0"/>
              <a:cs typeface="Segoe UI" panose="020B0502040204020203" pitchFamily="34" charset="0"/>
            </a:endParaRPr>
          </a:p>
        </p:txBody>
      </p:sp>
      <p:sp>
        <p:nvSpPr>
          <p:cNvPr id="16" name="Rectángulo 15">
            <a:extLst>
              <a:ext uri="{FF2B5EF4-FFF2-40B4-BE49-F238E27FC236}">
                <a16:creationId xmlns:a16="http://schemas.microsoft.com/office/drawing/2014/main" id="{C4B1F9E3-9E28-45AF-B393-408B56C79B15}"/>
              </a:ext>
            </a:extLst>
          </p:cNvPr>
          <p:cNvSpPr/>
          <p:nvPr/>
        </p:nvSpPr>
        <p:spPr>
          <a:xfrm>
            <a:off x="426723" y="3384284"/>
            <a:ext cx="3416332" cy="1508105"/>
          </a:xfrm>
          <a:prstGeom prst="rect">
            <a:avLst/>
          </a:prstGeom>
        </p:spPr>
        <p:txBody>
          <a:bodyPr wrap="square" lIns="121920" tIns="60960" rIns="121920" bIns="60960" anchor="t">
            <a:spAutoFit/>
          </a:bodyPr>
          <a:lstStyle/>
          <a:p>
            <a:pPr algn="r" defTabSz="609585"/>
            <a:r>
              <a:rPr lang="es-US" b="1">
                <a:solidFill>
                  <a:srgbClr val="11A09A"/>
                </a:solidFill>
                <a:latin typeface="Segoe UI"/>
                <a:ea typeface="Calibri" panose="020F0502020204030204" pitchFamily="34" charset="0"/>
                <a:cs typeface="Segoe UI"/>
              </a:rPr>
              <a:t>Zonas intermedias</a:t>
            </a:r>
          </a:p>
          <a:p>
            <a:pPr algn="r" defTabSz="609585"/>
            <a:r>
              <a:rPr lang="es-US">
                <a:solidFill>
                  <a:srgbClr val="11A09A"/>
                </a:solidFill>
                <a:latin typeface="Segoe UI"/>
                <a:cs typeface="Segoe UI"/>
              </a:rPr>
              <a:t>Existen casos puntuales de desactualización, pero su comportamiento no es continuo</a:t>
            </a:r>
            <a:endParaRPr lang="es-CO">
              <a:solidFill>
                <a:prstClr val="black"/>
              </a:solidFill>
              <a:latin typeface="Segoe UI"/>
              <a:cs typeface="Segoe UI"/>
            </a:endParaRPr>
          </a:p>
        </p:txBody>
      </p:sp>
      <p:sp>
        <p:nvSpPr>
          <p:cNvPr id="17" name="Rectángulo 16">
            <a:extLst>
              <a:ext uri="{FF2B5EF4-FFF2-40B4-BE49-F238E27FC236}">
                <a16:creationId xmlns:a16="http://schemas.microsoft.com/office/drawing/2014/main" id="{0D82B596-1B1F-40DB-9BDF-D05E5267F587}"/>
              </a:ext>
            </a:extLst>
          </p:cNvPr>
          <p:cNvSpPr/>
          <p:nvPr/>
        </p:nvSpPr>
        <p:spPr>
          <a:xfrm>
            <a:off x="8226085" y="5010216"/>
            <a:ext cx="3733555" cy="1231106"/>
          </a:xfrm>
          <a:prstGeom prst="rect">
            <a:avLst/>
          </a:prstGeom>
        </p:spPr>
        <p:txBody>
          <a:bodyPr wrap="square" lIns="121920" tIns="60960" rIns="121920" bIns="60960" anchor="t">
            <a:spAutoFit/>
          </a:bodyPr>
          <a:lstStyle/>
          <a:p>
            <a:pPr defTabSz="609585"/>
            <a:r>
              <a:rPr lang="es-US" b="1">
                <a:solidFill>
                  <a:srgbClr val="016BC2"/>
                </a:solidFill>
                <a:latin typeface="Segoe UI"/>
                <a:cs typeface="Segoe UI"/>
              </a:rPr>
              <a:t>Zonas consolidadas</a:t>
            </a:r>
            <a:endParaRPr lang="es-US">
              <a:solidFill>
                <a:srgbClr val="000000"/>
              </a:solidFill>
              <a:latin typeface="Segoe UI"/>
              <a:cs typeface="Segoe UI"/>
            </a:endParaRPr>
          </a:p>
          <a:p>
            <a:pPr defTabSz="609585"/>
            <a:r>
              <a:rPr lang="es-US">
                <a:solidFill>
                  <a:srgbClr val="016BC2"/>
                </a:solidFill>
                <a:latin typeface="Segoe UI"/>
                <a:cs typeface="Segoe UI"/>
              </a:rPr>
              <a:t>No se evidencia niveles considerables de desactualización estimada</a:t>
            </a:r>
            <a:endParaRPr lang="es-US">
              <a:solidFill>
                <a:prstClr val="black"/>
              </a:solidFill>
              <a:latin typeface="Segoe UI"/>
              <a:cs typeface="Segoe UI"/>
            </a:endParaRPr>
          </a:p>
        </p:txBody>
      </p:sp>
      <p:sp>
        <p:nvSpPr>
          <p:cNvPr id="6" name="Elipse 5">
            <a:extLst>
              <a:ext uri="{FF2B5EF4-FFF2-40B4-BE49-F238E27FC236}">
                <a16:creationId xmlns:a16="http://schemas.microsoft.com/office/drawing/2014/main" id="{DB68D0BC-29E2-4DDB-AA34-599B6C59354D}"/>
              </a:ext>
            </a:extLst>
          </p:cNvPr>
          <p:cNvSpPr/>
          <p:nvPr/>
        </p:nvSpPr>
        <p:spPr>
          <a:xfrm>
            <a:off x="4867576" y="1572292"/>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0" name="Elipse 9">
            <a:extLst>
              <a:ext uri="{FF2B5EF4-FFF2-40B4-BE49-F238E27FC236}">
                <a16:creationId xmlns:a16="http://schemas.microsoft.com/office/drawing/2014/main" id="{AD25EE4F-97E2-4B96-B19D-C9C1DDE11F87}"/>
              </a:ext>
            </a:extLst>
          </p:cNvPr>
          <p:cNvSpPr/>
          <p:nvPr/>
        </p:nvSpPr>
        <p:spPr>
          <a:xfrm>
            <a:off x="4450124" y="1840516"/>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1" name="Elipse 10">
            <a:extLst>
              <a:ext uri="{FF2B5EF4-FFF2-40B4-BE49-F238E27FC236}">
                <a16:creationId xmlns:a16="http://schemas.microsoft.com/office/drawing/2014/main" id="{1AA60F3F-4D33-4A88-87FF-325A0C1C5DB2}"/>
              </a:ext>
            </a:extLst>
          </p:cNvPr>
          <p:cNvSpPr/>
          <p:nvPr/>
        </p:nvSpPr>
        <p:spPr>
          <a:xfrm>
            <a:off x="4303672" y="1471744"/>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2" name="Elipse 11">
            <a:extLst>
              <a:ext uri="{FF2B5EF4-FFF2-40B4-BE49-F238E27FC236}">
                <a16:creationId xmlns:a16="http://schemas.microsoft.com/office/drawing/2014/main" id="{D70A5CAF-A3B3-4285-8E47-235AB29AAA20}"/>
              </a:ext>
            </a:extLst>
          </p:cNvPr>
          <p:cNvSpPr/>
          <p:nvPr/>
        </p:nvSpPr>
        <p:spPr>
          <a:xfrm>
            <a:off x="4593568" y="3542404"/>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3" name="Elipse 12">
            <a:extLst>
              <a:ext uri="{FF2B5EF4-FFF2-40B4-BE49-F238E27FC236}">
                <a16:creationId xmlns:a16="http://schemas.microsoft.com/office/drawing/2014/main" id="{D8249E24-2B19-4CB2-B797-29B8B867ACE8}"/>
              </a:ext>
            </a:extLst>
          </p:cNvPr>
          <p:cNvSpPr/>
          <p:nvPr/>
        </p:nvSpPr>
        <p:spPr>
          <a:xfrm>
            <a:off x="5594024" y="4524680"/>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4" name="Elipse 13">
            <a:extLst>
              <a:ext uri="{FF2B5EF4-FFF2-40B4-BE49-F238E27FC236}">
                <a16:creationId xmlns:a16="http://schemas.microsoft.com/office/drawing/2014/main" id="{6815AD20-767E-4CFC-B272-760F5E9E14EC}"/>
              </a:ext>
            </a:extLst>
          </p:cNvPr>
          <p:cNvSpPr/>
          <p:nvPr/>
        </p:nvSpPr>
        <p:spPr>
          <a:xfrm>
            <a:off x="5885288" y="4144220"/>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8" name="Elipse 17">
            <a:extLst>
              <a:ext uri="{FF2B5EF4-FFF2-40B4-BE49-F238E27FC236}">
                <a16:creationId xmlns:a16="http://schemas.microsoft.com/office/drawing/2014/main" id="{6FA8344A-FC33-405B-A042-E7FCF305FDF2}"/>
              </a:ext>
            </a:extLst>
          </p:cNvPr>
          <p:cNvSpPr/>
          <p:nvPr/>
        </p:nvSpPr>
        <p:spPr>
          <a:xfrm>
            <a:off x="5539100" y="5224856"/>
            <a:ext cx="146453" cy="146453"/>
          </a:xfrm>
          <a:prstGeom prst="ellipse">
            <a:avLst/>
          </a:prstGeom>
          <a:solidFill>
            <a:srgbClr val="6E2D9E"/>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s-US">
              <a:solidFill>
                <a:prstClr val="black"/>
              </a:solidFill>
              <a:latin typeface="Segoe UI" panose="020B0502040204020203" pitchFamily="34" charset="0"/>
              <a:cs typeface="Segoe UI" panose="020B0502040204020203" pitchFamily="34" charset="0"/>
            </a:endParaRPr>
          </a:p>
        </p:txBody>
      </p:sp>
      <p:sp>
        <p:nvSpPr>
          <p:cNvPr id="19" name="Rectángulo 18">
            <a:extLst>
              <a:ext uri="{FF2B5EF4-FFF2-40B4-BE49-F238E27FC236}">
                <a16:creationId xmlns:a16="http://schemas.microsoft.com/office/drawing/2014/main" id="{E1317A0A-EF9B-4B5C-9B7A-50D61C45C8C4}"/>
              </a:ext>
            </a:extLst>
          </p:cNvPr>
          <p:cNvSpPr/>
          <p:nvPr/>
        </p:nvSpPr>
        <p:spPr>
          <a:xfrm>
            <a:off x="8472735" y="3277374"/>
            <a:ext cx="3485588" cy="1415772"/>
          </a:xfrm>
          <a:prstGeom prst="rect">
            <a:avLst/>
          </a:prstGeom>
        </p:spPr>
        <p:txBody>
          <a:bodyPr wrap="square" lIns="121920" tIns="60960" rIns="121920" bIns="60960" anchor="t">
            <a:spAutoFit/>
          </a:bodyPr>
          <a:lstStyle/>
          <a:p>
            <a:pPr defTabSz="609585"/>
            <a:r>
              <a:rPr lang="es-MX" sz="1400" b="1">
                <a:solidFill>
                  <a:srgbClr val="6E2D9E"/>
                </a:solidFill>
                <a:latin typeface="Segoe UI"/>
                <a:cs typeface="Segoe UI"/>
              </a:rPr>
              <a:t>Uso de registros administrativos para precisar la intervención</a:t>
            </a:r>
            <a:endParaRPr lang="es-MX" sz="1400" b="1">
              <a:solidFill>
                <a:srgbClr val="6E2D9E"/>
              </a:solidFill>
              <a:latin typeface="Segoe UI" panose="020B0502040204020203" pitchFamily="34" charset="0"/>
              <a:cs typeface="Segoe UI" panose="020B0502040204020203" pitchFamily="34" charset="0"/>
            </a:endParaRPr>
          </a:p>
          <a:p>
            <a:pPr marL="227742" indent="-227742" defTabSz="609585">
              <a:buFont typeface="Arial" panose="020B0604020202020204" pitchFamily="34" charset="0"/>
              <a:buChar char="•"/>
            </a:pPr>
            <a:r>
              <a:rPr lang="es-MX" sz="1400">
                <a:solidFill>
                  <a:srgbClr val="6E2D9E"/>
                </a:solidFill>
                <a:latin typeface="Segoe UI"/>
                <a:cs typeface="Segoe UI"/>
              </a:rPr>
              <a:t>Registro público de propiedad</a:t>
            </a:r>
            <a:endParaRPr lang="es-MX" sz="1400">
              <a:solidFill>
                <a:srgbClr val="6E2D9E"/>
              </a:solidFill>
              <a:latin typeface="Segoe UI" panose="020B0502040204020203" pitchFamily="34" charset="0"/>
              <a:cs typeface="Segoe UI" panose="020B0502040204020203" pitchFamily="34" charset="0"/>
            </a:endParaRPr>
          </a:p>
          <a:p>
            <a:pPr marL="227742" indent="-227742" defTabSz="609585">
              <a:buFont typeface="Arial" panose="020B0604020202020204" pitchFamily="34" charset="0"/>
              <a:buChar char="•"/>
            </a:pPr>
            <a:r>
              <a:rPr lang="es-MX" sz="1400">
                <a:solidFill>
                  <a:srgbClr val="6E2D9E"/>
                </a:solidFill>
                <a:latin typeface="Segoe UI"/>
                <a:cs typeface="Segoe UI"/>
              </a:rPr>
              <a:t>Información censal </a:t>
            </a:r>
          </a:p>
          <a:p>
            <a:pPr marL="227742" indent="-227742" defTabSz="609585">
              <a:buFont typeface="Arial" panose="020B0604020202020204" pitchFamily="34" charset="0"/>
              <a:buChar char="•"/>
            </a:pPr>
            <a:r>
              <a:rPr lang="es-MX" sz="1400">
                <a:solidFill>
                  <a:srgbClr val="6E2D9E"/>
                </a:solidFill>
                <a:latin typeface="Segoe UI"/>
                <a:cs typeface="Segoe UI"/>
              </a:rPr>
              <a:t>Información caracterización social</a:t>
            </a:r>
            <a:endParaRPr lang="es-MX" sz="2100">
              <a:solidFill>
                <a:prstClr val="black"/>
              </a:solidFill>
              <a:latin typeface="Segoe UI"/>
            </a:endParaRPr>
          </a:p>
          <a:p>
            <a:pPr marL="227742" indent="-227742" defTabSz="609585">
              <a:buFont typeface="Arial" panose="020B0604020202020204" pitchFamily="34" charset="0"/>
              <a:buChar char="•"/>
            </a:pPr>
            <a:r>
              <a:rPr lang="es-MX" sz="1400">
                <a:solidFill>
                  <a:srgbClr val="6E2D9E"/>
                </a:solidFill>
                <a:latin typeface="Segoe UI"/>
                <a:cs typeface="Segoe UI"/>
              </a:rPr>
              <a:t>Trámites de conservación</a:t>
            </a:r>
            <a:endParaRPr lang="es-CO" sz="1200">
              <a:solidFill>
                <a:srgbClr val="6E2D9E"/>
              </a:solidFill>
              <a:latin typeface="Segoe UI" panose="020B0502040204020203" pitchFamily="34" charset="0"/>
              <a:ea typeface="Calibri" panose="020F0502020204030204" pitchFamily="34" charset="0"/>
              <a:cs typeface="Segoe UI" panose="020B0502040204020203" pitchFamily="34" charset="0"/>
            </a:endParaRPr>
          </a:p>
        </p:txBody>
      </p:sp>
      <p:cxnSp>
        <p:nvCxnSpPr>
          <p:cNvPr id="8" name="Conector recto 7">
            <a:extLst>
              <a:ext uri="{FF2B5EF4-FFF2-40B4-BE49-F238E27FC236}">
                <a16:creationId xmlns:a16="http://schemas.microsoft.com/office/drawing/2014/main" id="{E6D55C86-C00B-48E6-A17F-286BDD3E5024}"/>
              </a:ext>
            </a:extLst>
          </p:cNvPr>
          <p:cNvCxnSpPr>
            <a:cxnSpLocks/>
            <a:stCxn id="12" idx="6"/>
            <a:endCxn id="19" idx="1"/>
          </p:cNvCxnSpPr>
          <p:nvPr/>
        </p:nvCxnSpPr>
        <p:spPr>
          <a:xfrm>
            <a:off x="4740021" y="3615631"/>
            <a:ext cx="3732714" cy="369629"/>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6" name="Conector recto 25">
            <a:extLst>
              <a:ext uri="{FF2B5EF4-FFF2-40B4-BE49-F238E27FC236}">
                <a16:creationId xmlns:a16="http://schemas.microsoft.com/office/drawing/2014/main" id="{C021BC82-5ABA-4A85-981B-406E78F0D995}"/>
              </a:ext>
            </a:extLst>
          </p:cNvPr>
          <p:cNvCxnSpPr>
            <a:cxnSpLocks/>
            <a:stCxn id="10" idx="5"/>
            <a:endCxn id="19" idx="1"/>
          </p:cNvCxnSpPr>
          <p:nvPr/>
        </p:nvCxnSpPr>
        <p:spPr>
          <a:xfrm>
            <a:off x="4575129" y="1965521"/>
            <a:ext cx="3897606" cy="2019739"/>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21" name="Conector recto 20">
            <a:extLst>
              <a:ext uri="{FF2B5EF4-FFF2-40B4-BE49-F238E27FC236}">
                <a16:creationId xmlns:a16="http://schemas.microsoft.com/office/drawing/2014/main" id="{1EE82350-D9EF-449E-BB86-FC883EE3AB87}"/>
              </a:ext>
            </a:extLst>
          </p:cNvPr>
          <p:cNvCxnSpPr>
            <a:cxnSpLocks/>
            <a:stCxn id="14" idx="7"/>
            <a:endCxn id="19" idx="1"/>
          </p:cNvCxnSpPr>
          <p:nvPr/>
        </p:nvCxnSpPr>
        <p:spPr>
          <a:xfrm flipV="1">
            <a:off x="6010293" y="3985260"/>
            <a:ext cx="2462442" cy="18040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20" name="Rectángulo 19">
            <a:extLst>
              <a:ext uri="{FF2B5EF4-FFF2-40B4-BE49-F238E27FC236}">
                <a16:creationId xmlns:a16="http://schemas.microsoft.com/office/drawing/2014/main" id="{599080B1-5B29-4F2E-AD18-24561E97592F}"/>
              </a:ext>
            </a:extLst>
          </p:cNvPr>
          <p:cNvSpPr/>
          <p:nvPr/>
        </p:nvSpPr>
        <p:spPr>
          <a:xfrm>
            <a:off x="8378105" y="532133"/>
            <a:ext cx="3660471" cy="954107"/>
          </a:xfrm>
          <a:prstGeom prst="rect">
            <a:avLst/>
          </a:prstGeom>
        </p:spPr>
        <p:txBody>
          <a:bodyPr wrap="square" lIns="121920" tIns="60960" rIns="121920" bIns="60960" anchor="t">
            <a:spAutoFit/>
          </a:bodyPr>
          <a:lstStyle/>
          <a:p>
            <a:pPr algn="r" defTabSz="609585"/>
            <a:r>
              <a:rPr lang="es-US" b="1">
                <a:solidFill>
                  <a:srgbClr val="A01F62"/>
                </a:solidFill>
                <a:latin typeface="Segoe UI"/>
                <a:cs typeface="Segoe UI"/>
              </a:rPr>
              <a:t>Atención efectiva:  </a:t>
            </a:r>
          </a:p>
          <a:p>
            <a:pPr algn="r" defTabSz="609585"/>
            <a:r>
              <a:rPr lang="es-US" b="1">
                <a:solidFill>
                  <a:srgbClr val="A01F62"/>
                </a:solidFill>
                <a:latin typeface="Segoe UI"/>
                <a:cs typeface="Segoe UI"/>
              </a:rPr>
              <a:t>Intervención diferencial del territorio</a:t>
            </a:r>
            <a:endParaRPr lang="es-ES" b="1">
              <a:solidFill>
                <a:srgbClr val="A01F62"/>
              </a:solidFill>
              <a:latin typeface="Segoe UI"/>
              <a:cs typeface="Segoe UI"/>
            </a:endParaRPr>
          </a:p>
        </p:txBody>
      </p:sp>
    </p:spTree>
    <p:extLst>
      <p:ext uri="{BB962C8B-B14F-4D97-AF65-F5344CB8AC3E}">
        <p14:creationId xmlns:p14="http://schemas.microsoft.com/office/powerpoint/2010/main" val="15569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42886D66-E198-4D4C-9274-33F56AAA8E1A}"/>
              </a:ext>
            </a:extLst>
          </p:cNvPr>
          <p:cNvSpPr/>
          <p:nvPr/>
        </p:nvSpPr>
        <p:spPr>
          <a:xfrm>
            <a:off x="1" y="1365375"/>
            <a:ext cx="12192000" cy="49106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s-ES">
              <a:solidFill>
                <a:prstClr val="white"/>
              </a:solidFill>
              <a:latin typeface="Segoe UI" panose="020B0502040204020203" pitchFamily="34" charset="0"/>
              <a:cs typeface="Segoe UI" panose="020B0502040204020203" pitchFamily="34" charset="0"/>
            </a:endParaRPr>
          </a:p>
        </p:txBody>
      </p:sp>
      <p:pic>
        <p:nvPicPr>
          <p:cNvPr id="3" name="Imagen 2" descr="Imagen que contiene texto, mapa&#10;&#10;Descripción generada automáticamente">
            <a:extLst>
              <a:ext uri="{FF2B5EF4-FFF2-40B4-BE49-F238E27FC236}">
                <a16:creationId xmlns:a16="http://schemas.microsoft.com/office/drawing/2014/main" id="{B997E418-20AB-4814-8C71-B3557A5434D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044" y="1673152"/>
            <a:ext cx="4340365" cy="4319997"/>
          </a:xfrm>
          <a:prstGeom prst="rect">
            <a:avLst/>
          </a:prstGeom>
        </p:spPr>
      </p:pic>
      <p:pic>
        <p:nvPicPr>
          <p:cNvPr id="5" name="Imagen 4" descr="Imagen que contiene texto, mapa&#10;&#10;Descripción generada automáticamente">
            <a:extLst>
              <a:ext uri="{FF2B5EF4-FFF2-40B4-BE49-F238E27FC236}">
                <a16:creationId xmlns:a16="http://schemas.microsoft.com/office/drawing/2014/main" id="{E9367AE8-B77D-43B5-A40D-3664314ADC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03546" y="1673152"/>
            <a:ext cx="3053535" cy="4319997"/>
          </a:xfrm>
          <a:prstGeom prst="rect">
            <a:avLst/>
          </a:prstGeom>
        </p:spPr>
      </p:pic>
      <p:sp>
        <p:nvSpPr>
          <p:cNvPr id="7" name="CuadroTexto 6">
            <a:extLst>
              <a:ext uri="{FF2B5EF4-FFF2-40B4-BE49-F238E27FC236}">
                <a16:creationId xmlns:a16="http://schemas.microsoft.com/office/drawing/2014/main" id="{80070ED9-2711-4CC9-8A24-4D60CDB0704A}"/>
              </a:ext>
            </a:extLst>
          </p:cNvPr>
          <p:cNvSpPr txBox="1"/>
          <p:nvPr/>
        </p:nvSpPr>
        <p:spPr>
          <a:xfrm>
            <a:off x="453743" y="1673152"/>
            <a:ext cx="4370871" cy="217625"/>
          </a:xfrm>
          <a:prstGeom prst="rect">
            <a:avLst/>
          </a:prstGeom>
          <a:solidFill>
            <a:srgbClr val="FFEFAA">
              <a:alpha val="69000"/>
            </a:srgbClr>
          </a:solidFill>
        </p:spPr>
        <p:txBody>
          <a:bodyPr wrap="square" rtlCol="0" anchor="ctr" anchorCtr="0">
            <a:noAutofit/>
          </a:bodyPr>
          <a:lstStyle/>
          <a:p>
            <a:pPr defTabSz="609585"/>
            <a:r>
              <a:rPr lang="es-ES" sz="900">
                <a:ln w="0">
                  <a:noFill/>
                </a:ln>
                <a:solidFill>
                  <a:prstClr val="black">
                    <a:lumMod val="75000"/>
                    <a:lumOff val="25000"/>
                  </a:prstClr>
                </a:solidFill>
                <a:latin typeface="Segoe UI" panose="020B0502040204020203" pitchFamily="34" charset="0"/>
                <a:cs typeface="Segoe UI" panose="020B0502040204020203" pitchFamily="34" charset="0"/>
              </a:rPr>
              <a:t>Cabecera municipal de Soacha (Cundinamarca)</a:t>
            </a:r>
            <a:endParaRPr lang="es-CO" sz="900">
              <a:ln w="0">
                <a:no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9" name="Imagen 8" descr="Imagen que contiene texto, mapa&#10;&#10;Descripción generada automáticamente">
            <a:extLst>
              <a:ext uri="{FF2B5EF4-FFF2-40B4-BE49-F238E27FC236}">
                <a16:creationId xmlns:a16="http://schemas.microsoft.com/office/drawing/2014/main" id="{429C4A8B-E6BD-4C6D-B7CC-5E9A148BFE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45218" y="1673151"/>
            <a:ext cx="3053540" cy="4320000"/>
          </a:xfrm>
          <a:prstGeom prst="rect">
            <a:avLst/>
          </a:prstGeom>
        </p:spPr>
      </p:pic>
      <p:sp>
        <p:nvSpPr>
          <p:cNvPr id="15" name="CuadroTexto 14">
            <a:extLst>
              <a:ext uri="{FF2B5EF4-FFF2-40B4-BE49-F238E27FC236}">
                <a16:creationId xmlns:a16="http://schemas.microsoft.com/office/drawing/2014/main" id="{4A63453C-807E-426C-9B1F-F6A0E1FAEE4A}"/>
              </a:ext>
            </a:extLst>
          </p:cNvPr>
          <p:cNvSpPr txBox="1"/>
          <p:nvPr/>
        </p:nvSpPr>
        <p:spPr>
          <a:xfrm>
            <a:off x="475045" y="827724"/>
            <a:ext cx="6465932" cy="384721"/>
          </a:xfrm>
          <a:prstGeom prst="rect">
            <a:avLst/>
          </a:prstGeom>
          <a:noFill/>
        </p:spPr>
        <p:txBody>
          <a:bodyPr wrap="square" anchor="t">
            <a:spAutoFit/>
          </a:bodyPr>
          <a:lstStyle/>
          <a:p>
            <a:pPr defTabSz="609585"/>
            <a:r>
              <a:rPr lang="es-MX" sz="1900" b="1">
                <a:solidFill>
                  <a:prstClr val="black"/>
                </a:solidFill>
                <a:latin typeface="Segoe UI" panose="020B0502040204020203" pitchFamily="34" charset="0"/>
                <a:cs typeface="Segoe UI" panose="020B0502040204020203" pitchFamily="34" charset="0"/>
              </a:rPr>
              <a:t>Integración de registros administrativos</a:t>
            </a:r>
            <a:endParaRPr lang="es-ES" sz="1900">
              <a:solidFill>
                <a:prstClr val="black"/>
              </a:solidFill>
              <a:latin typeface="Segoe UI" panose="020B0502040204020203" pitchFamily="34" charset="0"/>
              <a:cs typeface="Segoe UI" panose="020B0502040204020203" pitchFamily="34" charset="0"/>
            </a:endParaRPr>
          </a:p>
        </p:txBody>
      </p:sp>
      <p:sp>
        <p:nvSpPr>
          <p:cNvPr id="4" name="CuadroTexto 3">
            <a:extLst>
              <a:ext uri="{FF2B5EF4-FFF2-40B4-BE49-F238E27FC236}">
                <a16:creationId xmlns:a16="http://schemas.microsoft.com/office/drawing/2014/main" id="{B215B634-EBFF-44FD-947B-4473C60E5536}"/>
              </a:ext>
            </a:extLst>
          </p:cNvPr>
          <p:cNvSpPr txBox="1"/>
          <p:nvPr/>
        </p:nvSpPr>
        <p:spPr>
          <a:xfrm>
            <a:off x="316252" y="6448499"/>
            <a:ext cx="7573643" cy="261610"/>
          </a:xfrm>
          <a:prstGeom prst="rect">
            <a:avLst/>
          </a:prstGeom>
          <a:noFill/>
        </p:spPr>
        <p:txBody>
          <a:bodyPr wrap="square" rtlCol="0">
            <a:spAutoFit/>
          </a:bodyPr>
          <a:lstStyle/>
          <a:p>
            <a:pPr defTabSz="609585"/>
            <a:r>
              <a:rPr lang="es-ES" sz="1100">
                <a:solidFill>
                  <a:prstClr val="black">
                    <a:lumMod val="85000"/>
                    <a:lumOff val="15000"/>
                  </a:prstClr>
                </a:solidFill>
                <a:latin typeface="Segoe UI"/>
                <a:cs typeface="Segoe UI"/>
              </a:rPr>
              <a:t>Fuente: DANE 2019, elaborado a partir de datos del CNPV 2018 e información predial IGAC</a:t>
            </a:r>
          </a:p>
        </p:txBody>
      </p:sp>
      <p:cxnSp>
        <p:nvCxnSpPr>
          <p:cNvPr id="11" name="5 Conector recto">
            <a:extLst>
              <a:ext uri="{FF2B5EF4-FFF2-40B4-BE49-F238E27FC236}">
                <a16:creationId xmlns:a16="http://schemas.microsoft.com/office/drawing/2014/main" id="{6CF56CB8-B2A8-4A24-AFD6-DBDF50BB466D}"/>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14" name="17 Rectángulo">
            <a:extLst>
              <a:ext uri="{FF2B5EF4-FFF2-40B4-BE49-F238E27FC236}">
                <a16:creationId xmlns:a16="http://schemas.microsoft.com/office/drawing/2014/main" id="{57BFAE53-0835-415C-950C-6C64F93EC758}"/>
              </a:ext>
            </a:extLst>
          </p:cNvPr>
          <p:cNvSpPr/>
          <p:nvPr/>
        </p:nvSpPr>
        <p:spPr>
          <a:xfrm>
            <a:off x="316253" y="198949"/>
            <a:ext cx="4911068" cy="615553"/>
          </a:xfrm>
          <a:prstGeom prst="rect">
            <a:avLst/>
          </a:prstGeom>
          <a:solidFill>
            <a:schemeClr val="bg1"/>
          </a:solidFill>
        </p:spPr>
        <p:txBody>
          <a:bodyPr wrap="square">
            <a:noAutofit/>
          </a:bodyPr>
          <a:lstStyle/>
          <a:p>
            <a:pPr defTabSz="609585"/>
            <a:r>
              <a:rPr lang="es-MX" sz="3200" b="1" dirty="0">
                <a:solidFill>
                  <a:srgbClr val="065381"/>
                </a:solidFill>
                <a:latin typeface="Segoe UI" panose="020B0502040204020203" pitchFamily="34" charset="0"/>
                <a:cs typeface="Segoe UI" pitchFamily="34" charset="0"/>
              </a:rPr>
              <a:t>Focalización Territorial</a:t>
            </a:r>
          </a:p>
        </p:txBody>
      </p:sp>
    </p:spTree>
    <p:extLst>
      <p:ext uri="{BB962C8B-B14F-4D97-AF65-F5344CB8AC3E}">
        <p14:creationId xmlns:p14="http://schemas.microsoft.com/office/powerpoint/2010/main" val="259003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5 Conector recto">
            <a:extLst>
              <a:ext uri="{FF2B5EF4-FFF2-40B4-BE49-F238E27FC236}">
                <a16:creationId xmlns:a16="http://schemas.microsoft.com/office/drawing/2014/main" id="{8CFF5D46-F609-40C5-A524-DB5C2E5C2F72}"/>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47" name="17 Rectángulo">
            <a:extLst>
              <a:ext uri="{FF2B5EF4-FFF2-40B4-BE49-F238E27FC236}">
                <a16:creationId xmlns:a16="http://schemas.microsoft.com/office/drawing/2014/main" id="{0A1B6AEA-1A64-4D34-AC92-54C6C0A941C3}"/>
              </a:ext>
            </a:extLst>
          </p:cNvPr>
          <p:cNvSpPr/>
          <p:nvPr/>
        </p:nvSpPr>
        <p:spPr>
          <a:xfrm>
            <a:off x="419948" y="213042"/>
            <a:ext cx="8417589" cy="615553"/>
          </a:xfrm>
          <a:prstGeom prst="rect">
            <a:avLst/>
          </a:prstGeom>
          <a:solidFill>
            <a:schemeClr val="bg1"/>
          </a:solidFill>
        </p:spPr>
        <p:txBody>
          <a:bodyPr wrap="square">
            <a:noAutofit/>
          </a:bodyPr>
          <a:lstStyle/>
          <a:p>
            <a:pPr defTabSz="609585"/>
            <a:r>
              <a:rPr lang="es-CO" sz="3200" b="1">
                <a:solidFill>
                  <a:srgbClr val="065381"/>
                </a:solidFill>
                <a:latin typeface="Segoe UI" panose="020B0502040204020203" pitchFamily="34" charset="0"/>
                <a:cs typeface="Segoe UI" pitchFamily="34" charset="0"/>
              </a:rPr>
              <a:t> Observatorios inmobiliarios - Decreto 148</a:t>
            </a:r>
          </a:p>
        </p:txBody>
      </p:sp>
      <p:grpSp>
        <p:nvGrpSpPr>
          <p:cNvPr id="23" name="Grupo 22">
            <a:extLst>
              <a:ext uri="{FF2B5EF4-FFF2-40B4-BE49-F238E27FC236}">
                <a16:creationId xmlns:a16="http://schemas.microsoft.com/office/drawing/2014/main" id="{D5AB8228-7260-49E4-86D2-EE0087A79D08}"/>
              </a:ext>
            </a:extLst>
          </p:cNvPr>
          <p:cNvGrpSpPr/>
          <p:nvPr/>
        </p:nvGrpSpPr>
        <p:grpSpPr>
          <a:xfrm>
            <a:off x="3923696" y="1979038"/>
            <a:ext cx="3854493" cy="4079860"/>
            <a:chOff x="2942771" y="1195081"/>
            <a:chExt cx="3258456" cy="3448973"/>
          </a:xfrm>
        </p:grpSpPr>
        <p:pic>
          <p:nvPicPr>
            <p:cNvPr id="9" name="Imagen 8" descr="Imagen que contiene reloj, cuarto&#10;&#10;Descripción generada automáticamente">
              <a:extLst>
                <a:ext uri="{FF2B5EF4-FFF2-40B4-BE49-F238E27FC236}">
                  <a16:creationId xmlns:a16="http://schemas.microsoft.com/office/drawing/2014/main" id="{FACA2EBE-AA91-42EE-A1D5-D52225D52D2B}"/>
                </a:ext>
              </a:extLst>
            </p:cNvPr>
            <p:cNvPicPr>
              <a:picLocks noChangeAspect="1"/>
            </p:cNvPicPr>
            <p:nvPr/>
          </p:nvPicPr>
          <p:blipFill>
            <a:blip r:embed="rId2"/>
            <a:stretch>
              <a:fillRect/>
            </a:stretch>
          </p:blipFill>
          <p:spPr>
            <a:xfrm>
              <a:off x="2942772" y="1195082"/>
              <a:ext cx="3258455" cy="3258455"/>
            </a:xfrm>
            <a:prstGeom prst="rect">
              <a:avLst/>
            </a:prstGeom>
          </p:spPr>
        </p:pic>
        <p:pic>
          <p:nvPicPr>
            <p:cNvPr id="15" name="Imagen 14" descr="Imagen que contiene reloj&#10;&#10;Descripción generada automáticamente">
              <a:extLst>
                <a:ext uri="{FF2B5EF4-FFF2-40B4-BE49-F238E27FC236}">
                  <a16:creationId xmlns:a16="http://schemas.microsoft.com/office/drawing/2014/main" id="{5AAE941C-DC61-4C9A-9DF0-0D1EF500A58B}"/>
                </a:ext>
              </a:extLst>
            </p:cNvPr>
            <p:cNvPicPr>
              <a:picLocks noChangeAspect="1"/>
            </p:cNvPicPr>
            <p:nvPr/>
          </p:nvPicPr>
          <p:blipFill rotWithShape="1">
            <a:blip r:embed="rId3"/>
            <a:srcRect b="36312"/>
            <a:stretch/>
          </p:blipFill>
          <p:spPr>
            <a:xfrm>
              <a:off x="2942771" y="1195082"/>
              <a:ext cx="3258455" cy="2075230"/>
            </a:xfrm>
            <a:prstGeom prst="rect">
              <a:avLst/>
            </a:prstGeom>
          </p:spPr>
        </p:pic>
        <p:pic>
          <p:nvPicPr>
            <p:cNvPr id="19" name="Imagen 18" descr="Imagen que contiene reloj&#10;&#10;Descripción generada automáticamente">
              <a:extLst>
                <a:ext uri="{FF2B5EF4-FFF2-40B4-BE49-F238E27FC236}">
                  <a16:creationId xmlns:a16="http://schemas.microsoft.com/office/drawing/2014/main" id="{0DFB539F-6E8D-4CDC-921B-065ABF8F0876}"/>
                </a:ext>
              </a:extLst>
            </p:cNvPr>
            <p:cNvPicPr>
              <a:picLocks noChangeAspect="1"/>
            </p:cNvPicPr>
            <p:nvPr/>
          </p:nvPicPr>
          <p:blipFill rotWithShape="1">
            <a:blip r:embed="rId4"/>
            <a:srcRect b="68924"/>
            <a:stretch/>
          </p:blipFill>
          <p:spPr>
            <a:xfrm>
              <a:off x="2942771" y="1195081"/>
              <a:ext cx="3258455" cy="1012600"/>
            </a:xfrm>
            <a:prstGeom prst="rect">
              <a:avLst/>
            </a:prstGeom>
          </p:spPr>
        </p:pic>
        <p:sp>
          <p:nvSpPr>
            <p:cNvPr id="24" name="Rectángulo 23">
              <a:extLst>
                <a:ext uri="{FF2B5EF4-FFF2-40B4-BE49-F238E27FC236}">
                  <a16:creationId xmlns:a16="http://schemas.microsoft.com/office/drawing/2014/main" id="{E2C66A9E-77E0-46BD-93BD-99AD6A79D187}"/>
                </a:ext>
              </a:extLst>
            </p:cNvPr>
            <p:cNvSpPr/>
            <p:nvPr/>
          </p:nvSpPr>
          <p:spPr>
            <a:xfrm>
              <a:off x="3174205" y="2971836"/>
              <a:ext cx="1657815" cy="1672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s-CO" sz="2400">
                <a:solidFill>
                  <a:prstClr val="white"/>
                </a:solidFill>
                <a:latin typeface="Segoe UI"/>
              </a:endParaRPr>
            </a:p>
          </p:txBody>
        </p:sp>
        <p:pic>
          <p:nvPicPr>
            <p:cNvPr id="13" name="Imagen 12" descr="Imagen que contiene alimentos, dibujo&#10;&#10;Descripción generada automáticamente">
              <a:extLst>
                <a:ext uri="{FF2B5EF4-FFF2-40B4-BE49-F238E27FC236}">
                  <a16:creationId xmlns:a16="http://schemas.microsoft.com/office/drawing/2014/main" id="{046DC810-9CB8-438E-82B2-B4E457C75849}"/>
                </a:ext>
              </a:extLst>
            </p:cNvPr>
            <p:cNvPicPr>
              <a:picLocks noChangeAspect="1"/>
            </p:cNvPicPr>
            <p:nvPr/>
          </p:nvPicPr>
          <p:blipFill>
            <a:blip r:embed="rId5"/>
            <a:stretch>
              <a:fillRect/>
            </a:stretch>
          </p:blipFill>
          <p:spPr>
            <a:xfrm>
              <a:off x="3444177" y="3102519"/>
              <a:ext cx="1251134" cy="1251134"/>
            </a:xfrm>
            <a:prstGeom prst="rect">
              <a:avLst/>
            </a:prstGeom>
          </p:spPr>
        </p:pic>
        <p:pic>
          <p:nvPicPr>
            <p:cNvPr id="17" name="Imagen 16" descr="Imagen que contiene dibujo, alimentos, luz&#10;&#10;Descripción generada automáticamente">
              <a:extLst>
                <a:ext uri="{FF2B5EF4-FFF2-40B4-BE49-F238E27FC236}">
                  <a16:creationId xmlns:a16="http://schemas.microsoft.com/office/drawing/2014/main" id="{49D1D5DD-ED97-4109-A05A-FB0EA9FAE1C5}"/>
                </a:ext>
              </a:extLst>
            </p:cNvPr>
            <p:cNvPicPr>
              <a:picLocks noChangeAspect="1"/>
            </p:cNvPicPr>
            <p:nvPr/>
          </p:nvPicPr>
          <p:blipFill rotWithShape="1">
            <a:blip r:embed="rId6"/>
            <a:srcRect b="86589"/>
            <a:stretch/>
          </p:blipFill>
          <p:spPr>
            <a:xfrm>
              <a:off x="3444176" y="3102519"/>
              <a:ext cx="1251134" cy="167793"/>
            </a:xfrm>
            <a:prstGeom prst="rect">
              <a:avLst/>
            </a:prstGeom>
          </p:spPr>
        </p:pic>
      </p:grpSp>
      <p:sp>
        <p:nvSpPr>
          <p:cNvPr id="22" name="Google Shape;181;p15">
            <a:extLst>
              <a:ext uri="{FF2B5EF4-FFF2-40B4-BE49-F238E27FC236}">
                <a16:creationId xmlns:a16="http://schemas.microsoft.com/office/drawing/2014/main" id="{E60D9532-F4C7-4D50-B4C8-E950D659EE7A}"/>
              </a:ext>
            </a:extLst>
          </p:cNvPr>
          <p:cNvSpPr txBox="1"/>
          <p:nvPr/>
        </p:nvSpPr>
        <p:spPr>
          <a:xfrm>
            <a:off x="8097543" y="3912779"/>
            <a:ext cx="870765" cy="902876"/>
          </a:xfrm>
          <a:prstGeom prst="rect">
            <a:avLst/>
          </a:prstGeom>
          <a:noFill/>
          <a:ln>
            <a:noFill/>
          </a:ln>
        </p:spPr>
        <p:txBody>
          <a:bodyPr spcFirstLastPara="1" wrap="square" lIns="0" tIns="0" rIns="0" bIns="0" anchor="t" anchorCtr="0">
            <a:spAutoFit/>
          </a:bodyPr>
          <a:lstStyle/>
          <a:p>
            <a:pPr defTabSz="609585">
              <a:buClr>
                <a:srgbClr val="095380"/>
              </a:buClr>
              <a:buSzPts val="10900"/>
            </a:pPr>
            <a:r>
              <a:rPr lang="es-CO" sz="5867" b="1">
                <a:solidFill>
                  <a:srgbClr val="0E4669"/>
                </a:solidFill>
                <a:latin typeface="Segoe UI" panose="020B0502040204020203" pitchFamily="34" charset="0"/>
                <a:ea typeface="Montserrat"/>
                <a:cs typeface="Segoe UI" panose="020B0502040204020203" pitchFamily="34" charset="0"/>
                <a:sym typeface="Montserrat"/>
              </a:rPr>
              <a:t>5</a:t>
            </a:r>
            <a:endParaRPr lang="es-CO" sz="5867">
              <a:solidFill>
                <a:srgbClr val="0E4669"/>
              </a:solidFill>
              <a:latin typeface="Segoe UI" panose="020B0502040204020203" pitchFamily="34" charset="0"/>
              <a:cs typeface="Segoe UI" panose="020B0502040204020203" pitchFamily="34" charset="0"/>
            </a:endParaRPr>
          </a:p>
        </p:txBody>
      </p:sp>
      <p:sp>
        <p:nvSpPr>
          <p:cNvPr id="31" name="Google Shape;181;p15">
            <a:extLst>
              <a:ext uri="{FF2B5EF4-FFF2-40B4-BE49-F238E27FC236}">
                <a16:creationId xmlns:a16="http://schemas.microsoft.com/office/drawing/2014/main" id="{CC225389-026B-4774-B19C-CE3F7F22E2C5}"/>
              </a:ext>
            </a:extLst>
          </p:cNvPr>
          <p:cNvSpPr txBox="1"/>
          <p:nvPr/>
        </p:nvSpPr>
        <p:spPr>
          <a:xfrm>
            <a:off x="7638968" y="1941219"/>
            <a:ext cx="870765" cy="902876"/>
          </a:xfrm>
          <a:prstGeom prst="rect">
            <a:avLst/>
          </a:prstGeom>
          <a:noFill/>
          <a:ln>
            <a:noFill/>
          </a:ln>
        </p:spPr>
        <p:txBody>
          <a:bodyPr spcFirstLastPara="1" wrap="square" lIns="0" tIns="0" rIns="0" bIns="0" anchor="t" anchorCtr="0">
            <a:spAutoFit/>
          </a:bodyPr>
          <a:lstStyle/>
          <a:p>
            <a:pPr defTabSz="609585">
              <a:buClr>
                <a:srgbClr val="095380"/>
              </a:buClr>
              <a:buSzPts val="10900"/>
            </a:pPr>
            <a:r>
              <a:rPr lang="es-CO" sz="5867" b="1">
                <a:solidFill>
                  <a:srgbClr val="065280"/>
                </a:solidFill>
                <a:latin typeface="Segoe UI" panose="020B0502040204020203" pitchFamily="34" charset="0"/>
                <a:ea typeface="Montserrat"/>
                <a:cs typeface="Segoe UI" panose="020B0502040204020203" pitchFamily="34" charset="0"/>
                <a:sym typeface="Montserrat"/>
              </a:rPr>
              <a:t>4</a:t>
            </a:r>
            <a:endParaRPr lang="es-CO" sz="5867">
              <a:solidFill>
                <a:srgbClr val="065280"/>
              </a:solidFill>
              <a:latin typeface="Segoe UI" panose="020B0502040204020203" pitchFamily="34" charset="0"/>
              <a:cs typeface="Segoe UI" panose="020B0502040204020203" pitchFamily="34" charset="0"/>
            </a:endParaRPr>
          </a:p>
        </p:txBody>
      </p:sp>
      <p:sp>
        <p:nvSpPr>
          <p:cNvPr id="32" name="Google Shape;181;p15">
            <a:extLst>
              <a:ext uri="{FF2B5EF4-FFF2-40B4-BE49-F238E27FC236}">
                <a16:creationId xmlns:a16="http://schemas.microsoft.com/office/drawing/2014/main" id="{FF93CE23-B892-4FE6-AF60-EFC9998D5B70}"/>
              </a:ext>
            </a:extLst>
          </p:cNvPr>
          <p:cNvSpPr txBox="1"/>
          <p:nvPr/>
        </p:nvSpPr>
        <p:spPr>
          <a:xfrm>
            <a:off x="1212148" y="1342224"/>
            <a:ext cx="1002269" cy="902876"/>
          </a:xfrm>
          <a:prstGeom prst="rect">
            <a:avLst/>
          </a:prstGeom>
          <a:noFill/>
          <a:ln>
            <a:noFill/>
          </a:ln>
        </p:spPr>
        <p:txBody>
          <a:bodyPr spcFirstLastPara="1" wrap="square" lIns="0" tIns="0" rIns="0" bIns="0" anchor="t" anchorCtr="0">
            <a:spAutoFit/>
          </a:bodyPr>
          <a:lstStyle/>
          <a:p>
            <a:pPr defTabSz="609585">
              <a:buClr>
                <a:srgbClr val="095380"/>
              </a:buClr>
              <a:buSzPts val="10900"/>
            </a:pPr>
            <a:r>
              <a:rPr lang="es-CO" sz="5867" b="1">
                <a:solidFill>
                  <a:srgbClr val="2CC6D2"/>
                </a:solidFill>
                <a:latin typeface="Segoe UI" panose="020B0502040204020203" pitchFamily="34" charset="0"/>
                <a:ea typeface="Montserrat"/>
                <a:cs typeface="Segoe UI" panose="020B0502040204020203" pitchFamily="34" charset="0"/>
                <a:sym typeface="Montserrat"/>
              </a:rPr>
              <a:t>1</a:t>
            </a:r>
            <a:endParaRPr lang="es-CO" sz="5867">
              <a:solidFill>
                <a:srgbClr val="2CC6D2"/>
              </a:solidFill>
              <a:latin typeface="Segoe UI" panose="020B0502040204020203" pitchFamily="34" charset="0"/>
              <a:cs typeface="Segoe UI" panose="020B0502040204020203" pitchFamily="34" charset="0"/>
            </a:endParaRPr>
          </a:p>
        </p:txBody>
      </p:sp>
      <p:sp>
        <p:nvSpPr>
          <p:cNvPr id="33" name="Google Shape;181;p15">
            <a:extLst>
              <a:ext uri="{FF2B5EF4-FFF2-40B4-BE49-F238E27FC236}">
                <a16:creationId xmlns:a16="http://schemas.microsoft.com/office/drawing/2014/main" id="{33D822DA-8A57-4BA8-8EC6-903D1FDA0ED9}"/>
              </a:ext>
            </a:extLst>
          </p:cNvPr>
          <p:cNvSpPr txBox="1"/>
          <p:nvPr/>
        </p:nvSpPr>
        <p:spPr>
          <a:xfrm>
            <a:off x="984256" y="3126291"/>
            <a:ext cx="870765" cy="902876"/>
          </a:xfrm>
          <a:prstGeom prst="rect">
            <a:avLst/>
          </a:prstGeom>
          <a:noFill/>
          <a:ln>
            <a:noFill/>
          </a:ln>
        </p:spPr>
        <p:txBody>
          <a:bodyPr spcFirstLastPara="1" wrap="square" lIns="0" tIns="0" rIns="0" bIns="0" anchor="t" anchorCtr="0">
            <a:spAutoFit/>
          </a:bodyPr>
          <a:lstStyle/>
          <a:p>
            <a:pPr defTabSz="609585">
              <a:buClr>
                <a:srgbClr val="095380"/>
              </a:buClr>
              <a:buSzPts val="10900"/>
            </a:pPr>
            <a:r>
              <a:rPr lang="es-CO" sz="5867" b="1">
                <a:solidFill>
                  <a:srgbClr val="34B2E3"/>
                </a:solidFill>
                <a:latin typeface="Segoe UI" panose="020B0502040204020203" pitchFamily="34" charset="0"/>
                <a:ea typeface="Montserrat"/>
                <a:cs typeface="Segoe UI" panose="020B0502040204020203" pitchFamily="34" charset="0"/>
                <a:sym typeface="Montserrat"/>
              </a:rPr>
              <a:t>2</a:t>
            </a:r>
            <a:endParaRPr lang="es-CO" sz="5867">
              <a:solidFill>
                <a:srgbClr val="34B2E3"/>
              </a:solidFill>
              <a:latin typeface="Segoe UI" panose="020B0502040204020203" pitchFamily="34" charset="0"/>
              <a:cs typeface="Segoe UI" panose="020B0502040204020203" pitchFamily="34" charset="0"/>
            </a:endParaRPr>
          </a:p>
        </p:txBody>
      </p:sp>
      <p:sp>
        <p:nvSpPr>
          <p:cNvPr id="34" name="Google Shape;181;p15">
            <a:extLst>
              <a:ext uri="{FF2B5EF4-FFF2-40B4-BE49-F238E27FC236}">
                <a16:creationId xmlns:a16="http://schemas.microsoft.com/office/drawing/2014/main" id="{DF1C04C7-DA26-4692-AEC1-3E545A235D34}"/>
              </a:ext>
            </a:extLst>
          </p:cNvPr>
          <p:cNvSpPr txBox="1"/>
          <p:nvPr/>
        </p:nvSpPr>
        <p:spPr>
          <a:xfrm>
            <a:off x="641772" y="4927971"/>
            <a:ext cx="870765" cy="902876"/>
          </a:xfrm>
          <a:prstGeom prst="rect">
            <a:avLst/>
          </a:prstGeom>
          <a:noFill/>
          <a:ln>
            <a:noFill/>
          </a:ln>
        </p:spPr>
        <p:txBody>
          <a:bodyPr spcFirstLastPara="1" wrap="square" lIns="0" tIns="0" rIns="0" bIns="0" anchor="t" anchorCtr="0">
            <a:spAutoFit/>
          </a:bodyPr>
          <a:lstStyle/>
          <a:p>
            <a:pPr defTabSz="609585">
              <a:buClr>
                <a:srgbClr val="095380"/>
              </a:buClr>
              <a:buSzPts val="10900"/>
            </a:pPr>
            <a:r>
              <a:rPr lang="es-CO" sz="5867" b="1">
                <a:solidFill>
                  <a:srgbClr val="0A98CF"/>
                </a:solidFill>
                <a:latin typeface="Segoe UI" panose="020B0502040204020203" pitchFamily="34" charset="0"/>
                <a:ea typeface="Montserrat"/>
                <a:cs typeface="Segoe UI" panose="020B0502040204020203" pitchFamily="34" charset="0"/>
                <a:sym typeface="Montserrat"/>
              </a:rPr>
              <a:t>3</a:t>
            </a:r>
            <a:endParaRPr lang="es-CO" sz="5867">
              <a:solidFill>
                <a:srgbClr val="0A98CF"/>
              </a:solidFill>
              <a:latin typeface="Segoe UI" panose="020B0502040204020203" pitchFamily="34" charset="0"/>
              <a:cs typeface="Segoe UI" panose="020B0502040204020203" pitchFamily="34" charset="0"/>
            </a:endParaRPr>
          </a:p>
        </p:txBody>
      </p:sp>
      <p:sp>
        <p:nvSpPr>
          <p:cNvPr id="42" name="Rectangle 603">
            <a:extLst>
              <a:ext uri="{FF2B5EF4-FFF2-40B4-BE49-F238E27FC236}">
                <a16:creationId xmlns:a16="http://schemas.microsoft.com/office/drawing/2014/main" id="{288A4BB3-6808-446E-A733-E69FB80F5CEF}"/>
              </a:ext>
            </a:extLst>
          </p:cNvPr>
          <p:cNvSpPr/>
          <p:nvPr/>
        </p:nvSpPr>
        <p:spPr>
          <a:xfrm>
            <a:off x="1719676" y="1444818"/>
            <a:ext cx="4616729" cy="707886"/>
          </a:xfrm>
          <a:prstGeom prst="rect">
            <a:avLst/>
          </a:prstGeom>
        </p:spPr>
        <p:txBody>
          <a:bodyPr wrap="square" anchor="t">
            <a:spAutoFit/>
          </a:bodyPr>
          <a:lstStyle/>
          <a:p>
            <a:pPr defTabSz="609585"/>
            <a:r>
              <a:rPr lang="es-MX" sz="2000" kern="0">
                <a:solidFill>
                  <a:prstClr val="black">
                    <a:lumMod val="85000"/>
                    <a:lumOff val="15000"/>
                  </a:prstClr>
                </a:solidFill>
                <a:latin typeface="Segoe UI" panose="020B0502040204020203" pitchFamily="34" charset="0"/>
                <a:cs typeface="Segoe UI" panose="020B0502040204020203" pitchFamily="34" charset="0"/>
              </a:rPr>
              <a:t>Métodos indirectos de recolección de información catastral</a:t>
            </a:r>
          </a:p>
        </p:txBody>
      </p:sp>
      <p:sp>
        <p:nvSpPr>
          <p:cNvPr id="48" name="Rectangle 603">
            <a:extLst>
              <a:ext uri="{FF2B5EF4-FFF2-40B4-BE49-F238E27FC236}">
                <a16:creationId xmlns:a16="http://schemas.microsoft.com/office/drawing/2014/main" id="{05CB2884-80AC-4A44-A2F3-95DC5D1A1827}"/>
              </a:ext>
            </a:extLst>
          </p:cNvPr>
          <p:cNvSpPr/>
          <p:nvPr/>
        </p:nvSpPr>
        <p:spPr>
          <a:xfrm>
            <a:off x="1508840" y="3228884"/>
            <a:ext cx="2595851" cy="707886"/>
          </a:xfrm>
          <a:prstGeom prst="rect">
            <a:avLst/>
          </a:prstGeom>
        </p:spPr>
        <p:txBody>
          <a:bodyPr wrap="square" anchor="t">
            <a:spAutoFit/>
          </a:bodyPr>
          <a:lstStyle/>
          <a:p>
            <a:pPr defTabSz="609585"/>
            <a:r>
              <a:rPr lang="es-MX" sz="2000" kern="0">
                <a:solidFill>
                  <a:prstClr val="black">
                    <a:lumMod val="85000"/>
                    <a:lumOff val="15000"/>
                  </a:prstClr>
                </a:solidFill>
                <a:latin typeface="Segoe UI" panose="020B0502040204020203" pitchFamily="34" charset="0"/>
                <a:cs typeface="Segoe UI" panose="020B0502040204020203" pitchFamily="34" charset="0"/>
              </a:rPr>
              <a:t>Actualización permanente</a:t>
            </a:r>
          </a:p>
        </p:txBody>
      </p:sp>
      <p:sp>
        <p:nvSpPr>
          <p:cNvPr id="49" name="Rectangle 603">
            <a:extLst>
              <a:ext uri="{FF2B5EF4-FFF2-40B4-BE49-F238E27FC236}">
                <a16:creationId xmlns:a16="http://schemas.microsoft.com/office/drawing/2014/main" id="{7C3085F2-066E-4E4D-96CF-628B49AC756D}"/>
              </a:ext>
            </a:extLst>
          </p:cNvPr>
          <p:cNvSpPr/>
          <p:nvPr/>
        </p:nvSpPr>
        <p:spPr>
          <a:xfrm>
            <a:off x="1183671" y="5030564"/>
            <a:ext cx="3333148" cy="707886"/>
          </a:xfrm>
          <a:prstGeom prst="rect">
            <a:avLst/>
          </a:prstGeom>
        </p:spPr>
        <p:txBody>
          <a:bodyPr wrap="square" anchor="t">
            <a:spAutoFit/>
          </a:bodyPr>
          <a:lstStyle/>
          <a:p>
            <a:pPr defTabSz="609585"/>
            <a:r>
              <a:rPr lang="es-MX" sz="2000" kern="0">
                <a:solidFill>
                  <a:prstClr val="black">
                    <a:lumMod val="85000"/>
                    <a:lumOff val="15000"/>
                  </a:prstClr>
                </a:solidFill>
                <a:latin typeface="Segoe UI" panose="020B0502040204020203" pitchFamily="34" charset="0"/>
                <a:cs typeface="Segoe UI" panose="020B0502040204020203" pitchFamily="34" charset="0"/>
              </a:rPr>
              <a:t>Mecanismo de observación dinámica del territorio</a:t>
            </a:r>
          </a:p>
        </p:txBody>
      </p:sp>
      <p:sp>
        <p:nvSpPr>
          <p:cNvPr id="50" name="Rectangle 603">
            <a:extLst>
              <a:ext uri="{FF2B5EF4-FFF2-40B4-BE49-F238E27FC236}">
                <a16:creationId xmlns:a16="http://schemas.microsoft.com/office/drawing/2014/main" id="{8DF51D8D-1CD5-4E5C-8FBD-1A10BEE65BBD}"/>
              </a:ext>
            </a:extLst>
          </p:cNvPr>
          <p:cNvSpPr/>
          <p:nvPr/>
        </p:nvSpPr>
        <p:spPr>
          <a:xfrm>
            <a:off x="8218557" y="2043810"/>
            <a:ext cx="3354464" cy="707886"/>
          </a:xfrm>
          <a:prstGeom prst="rect">
            <a:avLst/>
          </a:prstGeom>
        </p:spPr>
        <p:txBody>
          <a:bodyPr wrap="square" anchor="t">
            <a:spAutoFit/>
          </a:bodyPr>
          <a:lstStyle/>
          <a:p>
            <a:pPr defTabSz="609585"/>
            <a:r>
              <a:rPr lang="es-ES" sz="2000">
                <a:solidFill>
                  <a:prstClr val="black"/>
                </a:solidFill>
                <a:latin typeface="Segoe UI" panose="020B0502040204020203" pitchFamily="34" charset="0"/>
                <a:cs typeface="Segoe UI" panose="020B0502040204020203" pitchFamily="34" charset="0"/>
              </a:rPr>
              <a:t>Soporte componente económico del catastro</a:t>
            </a:r>
          </a:p>
        </p:txBody>
      </p:sp>
      <p:sp>
        <p:nvSpPr>
          <p:cNvPr id="51" name="Rectangle 603">
            <a:extLst>
              <a:ext uri="{FF2B5EF4-FFF2-40B4-BE49-F238E27FC236}">
                <a16:creationId xmlns:a16="http://schemas.microsoft.com/office/drawing/2014/main" id="{C4C46995-699E-4085-B720-BB1209CD14C4}"/>
              </a:ext>
            </a:extLst>
          </p:cNvPr>
          <p:cNvSpPr/>
          <p:nvPr/>
        </p:nvSpPr>
        <p:spPr>
          <a:xfrm>
            <a:off x="8536507" y="4029690"/>
            <a:ext cx="3487391" cy="707886"/>
          </a:xfrm>
          <a:prstGeom prst="rect">
            <a:avLst/>
          </a:prstGeom>
        </p:spPr>
        <p:txBody>
          <a:bodyPr wrap="square" anchor="t">
            <a:spAutoFit/>
          </a:bodyPr>
          <a:lstStyle/>
          <a:p>
            <a:pPr defTabSz="609585"/>
            <a:r>
              <a:rPr lang="es-ES" sz="2000">
                <a:solidFill>
                  <a:prstClr val="black"/>
                </a:solidFill>
                <a:latin typeface="Segoe UI" panose="020B0502040204020203" pitchFamily="34" charset="0"/>
                <a:cs typeface="Segoe UI" panose="020B0502040204020203" pitchFamily="34" charset="0"/>
              </a:rPr>
              <a:t>Integración al Observatorio Inmobiliario Nacional (DANE)</a:t>
            </a:r>
            <a:endParaRPr lang="es-CO" sz="200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193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03">
            <a:extLst>
              <a:ext uri="{FF2B5EF4-FFF2-40B4-BE49-F238E27FC236}">
                <a16:creationId xmlns:a16="http://schemas.microsoft.com/office/drawing/2014/main" id="{9A51BE81-9652-4553-BB5C-CD63C3A29217}"/>
              </a:ext>
            </a:extLst>
          </p:cNvPr>
          <p:cNvSpPr/>
          <p:nvPr/>
        </p:nvSpPr>
        <p:spPr>
          <a:xfrm>
            <a:off x="1512413" y="1173361"/>
            <a:ext cx="6129387" cy="748795"/>
          </a:xfrm>
          <a:prstGeom prst="rect">
            <a:avLst/>
          </a:prstGeom>
        </p:spPr>
        <p:txBody>
          <a:bodyPr wrap="square" anchor="t">
            <a:spAutoFit/>
          </a:bodyPr>
          <a:lstStyle/>
          <a:p>
            <a:pPr defTabSz="609570"/>
            <a:r>
              <a:rPr lang="es-CO" sz="2133" kern="0">
                <a:solidFill>
                  <a:prstClr val="black">
                    <a:lumMod val="85000"/>
                    <a:lumOff val="15000"/>
                  </a:prstClr>
                </a:solidFill>
                <a:latin typeface="Segoe UI"/>
                <a:cs typeface="Segoe UI"/>
              </a:rPr>
              <a:t>Seguimiento proactivo de transacciones y cambios en el tiempo</a:t>
            </a:r>
            <a:endParaRPr lang="es-CO" sz="2133">
              <a:solidFill>
                <a:prstClr val="black">
                  <a:lumMod val="85000"/>
                  <a:lumOff val="15000"/>
                </a:prstClr>
              </a:solidFill>
              <a:latin typeface="Segoe UI" panose="020B0502040204020203" pitchFamily="34" charset="0"/>
              <a:cs typeface="Segoe UI" panose="020B0502040204020203" pitchFamily="34" charset="0"/>
            </a:endParaRPr>
          </a:p>
        </p:txBody>
      </p:sp>
      <p:sp>
        <p:nvSpPr>
          <p:cNvPr id="13" name="Rounded Rectangle 605">
            <a:extLst>
              <a:ext uri="{FF2B5EF4-FFF2-40B4-BE49-F238E27FC236}">
                <a16:creationId xmlns:a16="http://schemas.microsoft.com/office/drawing/2014/main" id="{18C3AEA0-72DC-40B5-91CC-27FE545F5218}"/>
              </a:ext>
            </a:extLst>
          </p:cNvPr>
          <p:cNvSpPr/>
          <p:nvPr/>
        </p:nvSpPr>
        <p:spPr>
          <a:xfrm>
            <a:off x="469215" y="1122278"/>
            <a:ext cx="850964" cy="850964"/>
          </a:xfrm>
          <a:prstGeom prst="roundRect">
            <a:avLst/>
          </a:prstGeom>
          <a:solidFill>
            <a:srgbClr val="0F4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4267" b="1" spc="-400">
                <a:solidFill>
                  <a:prstClr val="white"/>
                </a:solidFill>
                <a:latin typeface="Segoe UI" panose="020B0502040204020203" pitchFamily="34" charset="0"/>
                <a:cs typeface="Segoe UI" panose="020B0502040204020203" pitchFamily="34" charset="0"/>
              </a:rPr>
              <a:t>01</a:t>
            </a:r>
          </a:p>
        </p:txBody>
      </p:sp>
      <p:sp>
        <p:nvSpPr>
          <p:cNvPr id="16" name="Rectangle 608">
            <a:extLst>
              <a:ext uri="{FF2B5EF4-FFF2-40B4-BE49-F238E27FC236}">
                <a16:creationId xmlns:a16="http://schemas.microsoft.com/office/drawing/2014/main" id="{C67A6412-6236-44B4-9101-AD6CB23774F9}"/>
              </a:ext>
            </a:extLst>
          </p:cNvPr>
          <p:cNvSpPr/>
          <p:nvPr/>
        </p:nvSpPr>
        <p:spPr>
          <a:xfrm>
            <a:off x="1511279" y="2498346"/>
            <a:ext cx="7033119" cy="995016"/>
          </a:xfrm>
          <a:prstGeom prst="rect">
            <a:avLst/>
          </a:prstGeom>
        </p:spPr>
        <p:txBody>
          <a:bodyPr wrap="square" anchor="t">
            <a:spAutoFit/>
          </a:bodyPr>
          <a:lstStyle/>
          <a:p>
            <a:pPr defTabSz="609570"/>
            <a:r>
              <a:rPr lang="es-CO" sz="2133" kern="0">
                <a:solidFill>
                  <a:prstClr val="black">
                    <a:lumMod val="85000"/>
                    <a:lumOff val="15000"/>
                  </a:prstClr>
                </a:solidFill>
                <a:latin typeface="Segoe UI"/>
                <a:cs typeface="Segoe UI"/>
              </a:rPr>
              <a:t>Integrado con diversas fuentes de información, planificación, usos, restricciones, servicios públicos </a:t>
            </a:r>
            <a:r>
              <a:rPr lang="es-CO" sz="1600" kern="0">
                <a:solidFill>
                  <a:prstClr val="black">
                    <a:lumMod val="85000"/>
                    <a:lumOff val="15000"/>
                  </a:prstClr>
                </a:solidFill>
                <a:latin typeface="Segoe UI"/>
                <a:cs typeface="Segoe UI"/>
              </a:rPr>
              <a:t>(públicas y privadas)</a:t>
            </a:r>
            <a:endParaRPr lang="es-CO" sz="2133">
              <a:solidFill>
                <a:prstClr val="black">
                  <a:lumMod val="85000"/>
                  <a:lumOff val="15000"/>
                </a:prstClr>
              </a:solidFill>
              <a:latin typeface="Segoe UI" panose="020B0502040204020203" pitchFamily="34" charset="0"/>
              <a:cs typeface="Segoe UI" panose="020B0502040204020203" pitchFamily="34" charset="0"/>
            </a:endParaRPr>
          </a:p>
        </p:txBody>
      </p:sp>
      <p:sp>
        <p:nvSpPr>
          <p:cNvPr id="24" name="Rounded Rectangle 610">
            <a:extLst>
              <a:ext uri="{FF2B5EF4-FFF2-40B4-BE49-F238E27FC236}">
                <a16:creationId xmlns:a16="http://schemas.microsoft.com/office/drawing/2014/main" id="{8CD8BB82-0F16-4BC5-AE5E-C844D778B464}"/>
              </a:ext>
            </a:extLst>
          </p:cNvPr>
          <p:cNvSpPr/>
          <p:nvPr/>
        </p:nvSpPr>
        <p:spPr>
          <a:xfrm>
            <a:off x="466807" y="2557427"/>
            <a:ext cx="850964" cy="850964"/>
          </a:xfrm>
          <a:prstGeom prst="roundRect">
            <a:avLst/>
          </a:prstGeom>
          <a:solidFill>
            <a:srgbClr val="4296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4267" b="1" spc="-400">
                <a:solidFill>
                  <a:prstClr val="white"/>
                </a:solidFill>
                <a:latin typeface="Segoe UI" panose="020B0502040204020203" pitchFamily="34" charset="0"/>
                <a:cs typeface="Segoe UI" panose="020B0502040204020203" pitchFamily="34" charset="0"/>
              </a:rPr>
              <a:t>02</a:t>
            </a:r>
          </a:p>
        </p:txBody>
      </p:sp>
      <p:sp>
        <p:nvSpPr>
          <p:cNvPr id="26" name="Rectangle 613">
            <a:extLst>
              <a:ext uri="{FF2B5EF4-FFF2-40B4-BE49-F238E27FC236}">
                <a16:creationId xmlns:a16="http://schemas.microsoft.com/office/drawing/2014/main" id="{FC488026-62BF-4BA6-B54A-FC619AF52086}"/>
              </a:ext>
            </a:extLst>
          </p:cNvPr>
          <p:cNvSpPr/>
          <p:nvPr/>
        </p:nvSpPr>
        <p:spPr>
          <a:xfrm>
            <a:off x="1512917" y="4043661"/>
            <a:ext cx="6564391" cy="748795"/>
          </a:xfrm>
          <a:prstGeom prst="rect">
            <a:avLst/>
          </a:prstGeom>
        </p:spPr>
        <p:txBody>
          <a:bodyPr wrap="square" anchor="t">
            <a:spAutoFit/>
          </a:bodyPr>
          <a:lstStyle/>
          <a:p>
            <a:pPr defTabSz="609570"/>
            <a:r>
              <a:rPr lang="es-CO" sz="2133" kern="0">
                <a:solidFill>
                  <a:prstClr val="black">
                    <a:lumMod val="85000"/>
                    <a:lumOff val="15000"/>
                  </a:prstClr>
                </a:solidFill>
                <a:latin typeface="Segoe UI"/>
                <a:cs typeface="Segoe UI"/>
              </a:rPr>
              <a:t>Comunicación directa y en doble vía con los ciudadanos </a:t>
            </a:r>
            <a:r>
              <a:rPr lang="es-CO" sz="1600" kern="0">
                <a:solidFill>
                  <a:prstClr val="black">
                    <a:lumMod val="85000"/>
                    <a:lumOff val="15000"/>
                  </a:prstClr>
                </a:solidFill>
                <a:latin typeface="Segoe UI"/>
                <a:cs typeface="Segoe UI"/>
              </a:rPr>
              <a:t>(servicios digitales, actualización permanente)</a:t>
            </a:r>
            <a:endParaRPr lang="es-CO" sz="2133">
              <a:solidFill>
                <a:prstClr val="black">
                  <a:lumMod val="85000"/>
                  <a:lumOff val="15000"/>
                </a:prstClr>
              </a:solidFill>
              <a:latin typeface="Segoe UI" panose="020B0502040204020203" pitchFamily="34" charset="0"/>
              <a:cs typeface="Segoe UI" panose="020B0502040204020203" pitchFamily="34" charset="0"/>
            </a:endParaRPr>
          </a:p>
        </p:txBody>
      </p:sp>
      <p:sp>
        <p:nvSpPr>
          <p:cNvPr id="28" name="Rounded Rectangle 615">
            <a:extLst>
              <a:ext uri="{FF2B5EF4-FFF2-40B4-BE49-F238E27FC236}">
                <a16:creationId xmlns:a16="http://schemas.microsoft.com/office/drawing/2014/main" id="{760F9590-39A6-438D-A20D-359C495CC9E1}"/>
              </a:ext>
            </a:extLst>
          </p:cNvPr>
          <p:cNvSpPr/>
          <p:nvPr/>
        </p:nvSpPr>
        <p:spPr>
          <a:xfrm>
            <a:off x="466807" y="3992578"/>
            <a:ext cx="850964" cy="850964"/>
          </a:xfrm>
          <a:prstGeom prst="roundRect">
            <a:avLst/>
          </a:prstGeom>
          <a:solidFill>
            <a:srgbClr val="51B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4267" b="1" spc="-400">
                <a:solidFill>
                  <a:prstClr val="white"/>
                </a:solidFill>
                <a:latin typeface="Segoe UI" panose="020B0502040204020203" pitchFamily="34" charset="0"/>
                <a:cs typeface="Segoe UI" panose="020B0502040204020203" pitchFamily="34" charset="0"/>
              </a:rPr>
              <a:t>03</a:t>
            </a:r>
          </a:p>
        </p:txBody>
      </p:sp>
      <p:sp>
        <p:nvSpPr>
          <p:cNvPr id="32" name="Rectangle 613">
            <a:extLst>
              <a:ext uri="{FF2B5EF4-FFF2-40B4-BE49-F238E27FC236}">
                <a16:creationId xmlns:a16="http://schemas.microsoft.com/office/drawing/2014/main" id="{A7D730F9-DF2B-4ED4-9676-BBE7785A9986}"/>
              </a:ext>
            </a:extLst>
          </p:cNvPr>
          <p:cNvSpPr/>
          <p:nvPr/>
        </p:nvSpPr>
        <p:spPr>
          <a:xfrm>
            <a:off x="1511277" y="5484980"/>
            <a:ext cx="6059672" cy="666786"/>
          </a:xfrm>
          <a:prstGeom prst="rect">
            <a:avLst/>
          </a:prstGeom>
        </p:spPr>
        <p:txBody>
          <a:bodyPr wrap="square" anchor="t">
            <a:spAutoFit/>
          </a:bodyPr>
          <a:lstStyle/>
          <a:p>
            <a:pPr defTabSz="609570"/>
            <a:r>
              <a:rPr lang="es-CO" sz="2133" kern="0">
                <a:solidFill>
                  <a:prstClr val="black">
                    <a:lumMod val="85000"/>
                    <a:lumOff val="15000"/>
                  </a:prstClr>
                </a:solidFill>
                <a:latin typeface="Segoe UI"/>
                <a:cs typeface="Segoe UI"/>
              </a:rPr>
              <a:t>Basados en información catastral multipropósito </a:t>
            </a:r>
            <a:r>
              <a:rPr lang="es-CO" sz="1600" kern="0">
                <a:solidFill>
                  <a:prstClr val="black">
                    <a:lumMod val="85000"/>
                    <a:lumOff val="15000"/>
                  </a:prstClr>
                </a:solidFill>
                <a:latin typeface="Segoe UI"/>
                <a:cs typeface="Segoe UI"/>
              </a:rPr>
              <a:t>Compatibles con LADM</a:t>
            </a:r>
            <a:endParaRPr lang="es-CO" sz="2133">
              <a:solidFill>
                <a:prstClr val="black">
                  <a:lumMod val="85000"/>
                  <a:lumOff val="15000"/>
                </a:prstClr>
              </a:solidFill>
              <a:latin typeface="Segoe UI" panose="020B0502040204020203" pitchFamily="34" charset="0"/>
              <a:cs typeface="Segoe UI" panose="020B0502040204020203" pitchFamily="34" charset="0"/>
            </a:endParaRPr>
          </a:p>
        </p:txBody>
      </p:sp>
      <p:sp>
        <p:nvSpPr>
          <p:cNvPr id="34" name="Rounded Rectangle 615">
            <a:extLst>
              <a:ext uri="{FF2B5EF4-FFF2-40B4-BE49-F238E27FC236}">
                <a16:creationId xmlns:a16="http://schemas.microsoft.com/office/drawing/2014/main" id="{B7BA34CC-A282-4D59-A7A8-63E8523E8494}"/>
              </a:ext>
            </a:extLst>
          </p:cNvPr>
          <p:cNvSpPr/>
          <p:nvPr/>
        </p:nvSpPr>
        <p:spPr>
          <a:xfrm>
            <a:off x="466807" y="5427727"/>
            <a:ext cx="850964" cy="850964"/>
          </a:xfrm>
          <a:prstGeom prst="roundRect">
            <a:avLst/>
          </a:prstGeom>
          <a:solidFill>
            <a:srgbClr val="4FC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r>
              <a:rPr lang="en-US" sz="4267" b="1" spc="-400">
                <a:solidFill>
                  <a:prstClr val="white"/>
                </a:solidFill>
                <a:latin typeface="Segoe UI" panose="020B0502040204020203" pitchFamily="34" charset="0"/>
                <a:cs typeface="Segoe UI" panose="020B0502040204020203" pitchFamily="34" charset="0"/>
              </a:rPr>
              <a:t>04</a:t>
            </a:r>
          </a:p>
        </p:txBody>
      </p:sp>
      <p:pic>
        <p:nvPicPr>
          <p:cNvPr id="5" name="Imagen 4">
            <a:extLst>
              <a:ext uri="{FF2B5EF4-FFF2-40B4-BE49-F238E27FC236}">
                <a16:creationId xmlns:a16="http://schemas.microsoft.com/office/drawing/2014/main" id="{CCF0685F-5313-4B7C-8A88-24DBB15203BA}"/>
              </a:ext>
            </a:extLst>
          </p:cNvPr>
          <p:cNvPicPr>
            <a:picLocks noChangeAspect="1"/>
          </p:cNvPicPr>
          <p:nvPr/>
        </p:nvPicPr>
        <p:blipFill>
          <a:blip r:embed="rId3"/>
          <a:stretch>
            <a:fillRect/>
          </a:stretch>
        </p:blipFill>
        <p:spPr>
          <a:xfrm>
            <a:off x="8077307" y="1312015"/>
            <a:ext cx="5164663" cy="4611544"/>
          </a:xfrm>
          <a:prstGeom prst="rect">
            <a:avLst/>
          </a:prstGeom>
        </p:spPr>
      </p:pic>
      <p:cxnSp>
        <p:nvCxnSpPr>
          <p:cNvPr id="627" name="5 Conector recto">
            <a:extLst>
              <a:ext uri="{FF2B5EF4-FFF2-40B4-BE49-F238E27FC236}">
                <a16:creationId xmlns:a16="http://schemas.microsoft.com/office/drawing/2014/main" id="{92755F9F-BDE6-4333-BF1B-5664036124BF}"/>
              </a:ext>
            </a:extLst>
          </p:cNvPr>
          <p:cNvCxnSpPr>
            <a:cxnSpLocks/>
          </p:cNvCxnSpPr>
          <p:nvPr/>
        </p:nvCxnSpPr>
        <p:spPr>
          <a:xfrm>
            <a:off x="274320" y="506724"/>
            <a:ext cx="11298701"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628" name="17 Rectángulo">
            <a:extLst>
              <a:ext uri="{FF2B5EF4-FFF2-40B4-BE49-F238E27FC236}">
                <a16:creationId xmlns:a16="http://schemas.microsoft.com/office/drawing/2014/main" id="{CF693DDE-B33D-4B6B-8010-AE265D5448DA}"/>
              </a:ext>
            </a:extLst>
          </p:cNvPr>
          <p:cNvSpPr/>
          <p:nvPr/>
        </p:nvSpPr>
        <p:spPr>
          <a:xfrm>
            <a:off x="274321" y="198949"/>
            <a:ext cx="5821680" cy="615553"/>
          </a:xfrm>
          <a:prstGeom prst="rect">
            <a:avLst/>
          </a:prstGeom>
          <a:solidFill>
            <a:schemeClr val="bg1"/>
          </a:solidFill>
        </p:spPr>
        <p:txBody>
          <a:bodyPr wrap="square">
            <a:noAutofit/>
          </a:bodyPr>
          <a:lstStyle/>
          <a:p>
            <a:pPr defTabSz="609585"/>
            <a:r>
              <a:rPr lang="es-MX" sz="3200" b="1" dirty="0">
                <a:solidFill>
                  <a:srgbClr val="065381"/>
                </a:solidFill>
                <a:latin typeface="Segoe UI" panose="020B0502040204020203" pitchFamily="34" charset="0"/>
                <a:cs typeface="Segoe UI" pitchFamily="34" charset="0"/>
              </a:rPr>
              <a:t>Observatorios Inmobiliarios</a:t>
            </a:r>
          </a:p>
        </p:txBody>
      </p:sp>
    </p:spTree>
    <p:extLst>
      <p:ext uri="{BB962C8B-B14F-4D97-AF65-F5344CB8AC3E}">
        <p14:creationId xmlns:p14="http://schemas.microsoft.com/office/powerpoint/2010/main" val="192837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9242E70A-E1FA-4635-A253-319C9FBA4400}"/>
              </a:ext>
            </a:extLst>
          </p:cNvPr>
          <p:cNvPicPr>
            <a:picLocks noChangeAspect="1"/>
          </p:cNvPicPr>
          <p:nvPr/>
        </p:nvPicPr>
        <p:blipFill rotWithShape="1">
          <a:blip r:embed="rId2"/>
          <a:srcRect l="32687" r="50765"/>
          <a:stretch/>
        </p:blipFill>
        <p:spPr>
          <a:xfrm>
            <a:off x="2844799" y="2063876"/>
            <a:ext cx="2161680" cy="3841777"/>
          </a:xfrm>
          <a:prstGeom prst="rect">
            <a:avLst/>
          </a:prstGeom>
        </p:spPr>
      </p:pic>
      <p:pic>
        <p:nvPicPr>
          <p:cNvPr id="24" name="Imagen 23">
            <a:extLst>
              <a:ext uri="{FF2B5EF4-FFF2-40B4-BE49-F238E27FC236}">
                <a16:creationId xmlns:a16="http://schemas.microsoft.com/office/drawing/2014/main" id="{B7CA1310-AE19-4126-99A6-B11D488C0350}"/>
              </a:ext>
            </a:extLst>
          </p:cNvPr>
          <p:cNvPicPr>
            <a:picLocks noChangeAspect="1"/>
          </p:cNvPicPr>
          <p:nvPr/>
        </p:nvPicPr>
        <p:blipFill rotWithShape="1">
          <a:blip r:embed="rId2"/>
          <a:srcRect l="49235" r="34306"/>
          <a:stretch/>
        </p:blipFill>
        <p:spPr>
          <a:xfrm>
            <a:off x="5006479" y="2063876"/>
            <a:ext cx="2150156" cy="3841777"/>
          </a:xfrm>
          <a:prstGeom prst="rect">
            <a:avLst/>
          </a:prstGeom>
        </p:spPr>
      </p:pic>
      <p:pic>
        <p:nvPicPr>
          <p:cNvPr id="27" name="Imagen 26">
            <a:extLst>
              <a:ext uri="{FF2B5EF4-FFF2-40B4-BE49-F238E27FC236}">
                <a16:creationId xmlns:a16="http://schemas.microsoft.com/office/drawing/2014/main" id="{D7CF7E7A-157E-4C43-8E48-0E822AA2BC53}"/>
              </a:ext>
            </a:extLst>
          </p:cNvPr>
          <p:cNvPicPr>
            <a:picLocks noChangeAspect="1"/>
          </p:cNvPicPr>
          <p:nvPr/>
        </p:nvPicPr>
        <p:blipFill rotWithShape="1">
          <a:blip r:embed="rId2"/>
          <a:srcRect l="65694" r="17847"/>
          <a:stretch/>
        </p:blipFill>
        <p:spPr>
          <a:xfrm>
            <a:off x="7156635" y="2063876"/>
            <a:ext cx="2150156" cy="3841777"/>
          </a:xfrm>
          <a:prstGeom prst="rect">
            <a:avLst/>
          </a:prstGeom>
        </p:spPr>
      </p:pic>
      <p:pic>
        <p:nvPicPr>
          <p:cNvPr id="28" name="Imagen 27">
            <a:extLst>
              <a:ext uri="{FF2B5EF4-FFF2-40B4-BE49-F238E27FC236}">
                <a16:creationId xmlns:a16="http://schemas.microsoft.com/office/drawing/2014/main" id="{B16984FA-5D26-405F-A917-5BA79C8080E2}"/>
              </a:ext>
            </a:extLst>
          </p:cNvPr>
          <p:cNvPicPr>
            <a:picLocks noChangeAspect="1"/>
          </p:cNvPicPr>
          <p:nvPr/>
        </p:nvPicPr>
        <p:blipFill rotWithShape="1">
          <a:blip r:embed="rId2"/>
          <a:srcRect l="82154"/>
          <a:stretch/>
        </p:blipFill>
        <p:spPr>
          <a:xfrm>
            <a:off x="9306791" y="2063876"/>
            <a:ext cx="2331336" cy="3841777"/>
          </a:xfrm>
          <a:prstGeom prst="rect">
            <a:avLst/>
          </a:prstGeom>
        </p:spPr>
      </p:pic>
      <p:sp>
        <p:nvSpPr>
          <p:cNvPr id="4" name="Marcador de texto 3">
            <a:extLst>
              <a:ext uri="{FF2B5EF4-FFF2-40B4-BE49-F238E27FC236}">
                <a16:creationId xmlns:a16="http://schemas.microsoft.com/office/drawing/2014/main" id="{807B9154-DCFB-C64B-8CDA-D02FD44D88FF}"/>
              </a:ext>
            </a:extLst>
          </p:cNvPr>
          <p:cNvSpPr>
            <a:spLocks noGrp="1"/>
          </p:cNvSpPr>
          <p:nvPr>
            <p:ph type="body" sz="quarter" idx="10"/>
          </p:nvPr>
        </p:nvSpPr>
        <p:spPr>
          <a:xfrm>
            <a:off x="583413" y="1319798"/>
            <a:ext cx="10754208" cy="791588"/>
          </a:xfrm>
        </p:spPr>
        <p:txBody>
          <a:bodyPr/>
          <a:lstStyle/>
          <a:p>
            <a:r>
              <a:rPr lang="es-CO" sz="2400" dirty="0">
                <a:latin typeface="Segoe UI" panose="020B0502040204020203" pitchFamily="34" charset="0"/>
                <a:cs typeface="Segoe UI" panose="020B0502040204020203" pitchFamily="34" charset="0"/>
              </a:rPr>
              <a:t>Énfasis en definir actividades concretas para ejecutar la estrategia de la política que se ajuste a las necesidades del país.</a:t>
            </a:r>
          </a:p>
        </p:txBody>
      </p:sp>
      <p:pic>
        <p:nvPicPr>
          <p:cNvPr id="10" name="Imagen 9">
            <a:extLst>
              <a:ext uri="{FF2B5EF4-FFF2-40B4-BE49-F238E27FC236}">
                <a16:creationId xmlns:a16="http://schemas.microsoft.com/office/drawing/2014/main" id="{3168B652-DDCE-41CB-B6AB-59303F905B53}"/>
              </a:ext>
            </a:extLst>
          </p:cNvPr>
          <p:cNvPicPr>
            <a:picLocks noChangeAspect="1"/>
          </p:cNvPicPr>
          <p:nvPr/>
        </p:nvPicPr>
        <p:blipFill rotWithShape="1">
          <a:blip r:embed="rId2"/>
          <a:srcRect l="16395" r="67230"/>
          <a:stretch/>
        </p:blipFill>
        <p:spPr>
          <a:xfrm>
            <a:off x="716434" y="2063876"/>
            <a:ext cx="2139100" cy="3841777"/>
          </a:xfrm>
          <a:prstGeom prst="rect">
            <a:avLst/>
          </a:prstGeom>
        </p:spPr>
      </p:pic>
      <p:sp>
        <p:nvSpPr>
          <p:cNvPr id="11" name="CuadroTexto 10">
            <a:extLst>
              <a:ext uri="{FF2B5EF4-FFF2-40B4-BE49-F238E27FC236}">
                <a16:creationId xmlns:a16="http://schemas.microsoft.com/office/drawing/2014/main" id="{21A1EB9C-9CB9-4707-B845-9BAF44C4D4E1}"/>
              </a:ext>
            </a:extLst>
          </p:cNvPr>
          <p:cNvSpPr txBox="1"/>
          <p:nvPr/>
        </p:nvSpPr>
        <p:spPr>
          <a:xfrm>
            <a:off x="765203" y="3176849"/>
            <a:ext cx="2030831" cy="461665"/>
          </a:xfrm>
          <a:prstGeom prst="rect">
            <a:avLst/>
          </a:prstGeom>
          <a:noFill/>
        </p:spPr>
        <p:txBody>
          <a:bodyPr wrap="square" rtlCol="0">
            <a:spAutoFit/>
          </a:bodyPr>
          <a:lstStyle/>
          <a:p>
            <a:pPr algn="ctr" defTabSz="609570"/>
            <a:r>
              <a:rPr lang="es-CO" sz="2400" b="1" dirty="0">
                <a:solidFill>
                  <a:prstClr val="white"/>
                </a:solidFill>
                <a:latin typeface="Segoe UI" panose="020B0502040204020203" pitchFamily="34" charset="0"/>
                <a:cs typeface="Segoe UI" panose="020B0502040204020203" pitchFamily="34" charset="0"/>
              </a:rPr>
              <a:t>Completo</a:t>
            </a:r>
            <a:endParaRPr lang="es-CO" sz="2667" b="1" dirty="0">
              <a:solidFill>
                <a:prstClr val="white"/>
              </a:solidFill>
              <a:latin typeface="Segoe UI" panose="020B0502040204020203" pitchFamily="34" charset="0"/>
              <a:cs typeface="Segoe UI" panose="020B0502040204020203" pitchFamily="34" charset="0"/>
            </a:endParaRPr>
          </a:p>
        </p:txBody>
      </p:sp>
      <p:sp>
        <p:nvSpPr>
          <p:cNvPr id="12" name="CuadroTexto 11">
            <a:extLst>
              <a:ext uri="{FF2B5EF4-FFF2-40B4-BE49-F238E27FC236}">
                <a16:creationId xmlns:a16="http://schemas.microsoft.com/office/drawing/2014/main" id="{510C66CF-A085-4AFB-B122-D37EB9A1C6D5}"/>
              </a:ext>
            </a:extLst>
          </p:cNvPr>
          <p:cNvSpPr txBox="1"/>
          <p:nvPr/>
        </p:nvSpPr>
        <p:spPr>
          <a:xfrm>
            <a:off x="2896326" y="3176847"/>
            <a:ext cx="2030831" cy="461665"/>
          </a:xfrm>
          <a:prstGeom prst="rect">
            <a:avLst/>
          </a:prstGeom>
          <a:noFill/>
        </p:spPr>
        <p:txBody>
          <a:bodyPr wrap="square" rtlCol="0">
            <a:spAutoFit/>
          </a:bodyPr>
          <a:lstStyle/>
          <a:p>
            <a:pPr algn="ctr" defTabSz="609570"/>
            <a:r>
              <a:rPr lang="es-CO" sz="2400" b="1" dirty="0">
                <a:solidFill>
                  <a:prstClr val="white"/>
                </a:solidFill>
                <a:latin typeface="Segoe UI" panose="020B0502040204020203" pitchFamily="34" charset="0"/>
                <a:cs typeface="Segoe UI" panose="020B0502040204020203" pitchFamily="34" charset="0"/>
              </a:rPr>
              <a:t>Actualizado</a:t>
            </a:r>
            <a:endParaRPr lang="es-CO" sz="2667" b="1" dirty="0">
              <a:solidFill>
                <a:prstClr val="white"/>
              </a:solidFill>
              <a:latin typeface="Segoe UI" panose="020B0502040204020203" pitchFamily="34" charset="0"/>
              <a:cs typeface="Segoe UI" panose="020B0502040204020203" pitchFamily="34" charset="0"/>
            </a:endParaRPr>
          </a:p>
        </p:txBody>
      </p:sp>
      <p:sp>
        <p:nvSpPr>
          <p:cNvPr id="17" name="CuadroTexto 16">
            <a:extLst>
              <a:ext uri="{FF2B5EF4-FFF2-40B4-BE49-F238E27FC236}">
                <a16:creationId xmlns:a16="http://schemas.microsoft.com/office/drawing/2014/main" id="{EECBAB69-2767-4E24-93A2-3BE9FC478107}"/>
              </a:ext>
            </a:extLst>
          </p:cNvPr>
          <p:cNvSpPr txBox="1"/>
          <p:nvPr/>
        </p:nvSpPr>
        <p:spPr>
          <a:xfrm>
            <a:off x="5047273" y="3176849"/>
            <a:ext cx="2030831" cy="461665"/>
          </a:xfrm>
          <a:prstGeom prst="rect">
            <a:avLst/>
          </a:prstGeom>
          <a:noFill/>
        </p:spPr>
        <p:txBody>
          <a:bodyPr wrap="square" rtlCol="0">
            <a:spAutoFit/>
          </a:bodyPr>
          <a:lstStyle/>
          <a:p>
            <a:pPr algn="ctr" defTabSz="609570"/>
            <a:r>
              <a:rPr lang="es-CO" sz="2400" b="1" dirty="0">
                <a:solidFill>
                  <a:prstClr val="white"/>
                </a:solidFill>
                <a:latin typeface="Segoe UI" panose="020B0502040204020203" pitchFamily="34" charset="0"/>
                <a:cs typeface="Segoe UI" panose="020B0502040204020203" pitchFamily="34" charset="0"/>
              </a:rPr>
              <a:t>Confiable</a:t>
            </a:r>
            <a:endParaRPr lang="es-CO" sz="2667" b="1" dirty="0">
              <a:solidFill>
                <a:prstClr val="white"/>
              </a:solidFill>
              <a:latin typeface="Segoe UI" panose="020B0502040204020203" pitchFamily="34" charset="0"/>
              <a:cs typeface="Segoe UI" panose="020B0502040204020203" pitchFamily="34" charset="0"/>
            </a:endParaRPr>
          </a:p>
        </p:txBody>
      </p:sp>
      <p:sp>
        <p:nvSpPr>
          <p:cNvPr id="18" name="CuadroTexto 17">
            <a:extLst>
              <a:ext uri="{FF2B5EF4-FFF2-40B4-BE49-F238E27FC236}">
                <a16:creationId xmlns:a16="http://schemas.microsoft.com/office/drawing/2014/main" id="{771F9628-9FC4-496F-8E7A-3F40FEA05DEE}"/>
              </a:ext>
            </a:extLst>
          </p:cNvPr>
          <p:cNvSpPr txBox="1"/>
          <p:nvPr/>
        </p:nvSpPr>
        <p:spPr>
          <a:xfrm>
            <a:off x="7197429" y="2971664"/>
            <a:ext cx="2030831" cy="707886"/>
          </a:xfrm>
          <a:prstGeom prst="rect">
            <a:avLst/>
          </a:prstGeom>
          <a:noFill/>
        </p:spPr>
        <p:txBody>
          <a:bodyPr wrap="square" rtlCol="0">
            <a:spAutoFit/>
          </a:bodyPr>
          <a:lstStyle/>
          <a:p>
            <a:pPr algn="ctr" defTabSz="609570"/>
            <a:r>
              <a:rPr lang="es-CO" sz="2000" b="1" dirty="0">
                <a:solidFill>
                  <a:prstClr val="white"/>
                </a:solidFill>
                <a:latin typeface="Segoe UI" panose="020B0502040204020203" pitchFamily="34" charset="0"/>
                <a:cs typeface="Segoe UI" panose="020B0502040204020203" pitchFamily="34" charset="0"/>
              </a:rPr>
              <a:t>Integrado con</a:t>
            </a:r>
          </a:p>
          <a:p>
            <a:pPr algn="ctr" defTabSz="609570"/>
            <a:r>
              <a:rPr lang="es-CO" sz="2000" b="1" dirty="0">
                <a:solidFill>
                  <a:prstClr val="white"/>
                </a:solidFill>
                <a:latin typeface="Segoe UI" panose="020B0502040204020203" pitchFamily="34" charset="0"/>
                <a:cs typeface="Segoe UI" panose="020B0502040204020203" pitchFamily="34" charset="0"/>
              </a:rPr>
              <a:t>Registro</a:t>
            </a:r>
            <a:endParaRPr lang="es-CO" sz="2400" b="1" dirty="0">
              <a:solidFill>
                <a:prstClr val="white"/>
              </a:solidFill>
              <a:latin typeface="Segoe UI" panose="020B0502040204020203" pitchFamily="34" charset="0"/>
              <a:cs typeface="Segoe UI" panose="020B0502040204020203" pitchFamily="34" charset="0"/>
            </a:endParaRPr>
          </a:p>
        </p:txBody>
      </p:sp>
      <p:sp>
        <p:nvSpPr>
          <p:cNvPr id="20" name="CuadroTexto 19">
            <a:extLst>
              <a:ext uri="{FF2B5EF4-FFF2-40B4-BE49-F238E27FC236}">
                <a16:creationId xmlns:a16="http://schemas.microsoft.com/office/drawing/2014/main" id="{1DC06C9F-BC07-4EB2-981F-4B95BFC9DC44}"/>
              </a:ext>
            </a:extLst>
          </p:cNvPr>
          <p:cNvSpPr txBox="1"/>
          <p:nvPr/>
        </p:nvSpPr>
        <p:spPr>
          <a:xfrm>
            <a:off x="9347585" y="2992182"/>
            <a:ext cx="2030831" cy="707886"/>
          </a:xfrm>
          <a:prstGeom prst="rect">
            <a:avLst/>
          </a:prstGeom>
          <a:noFill/>
        </p:spPr>
        <p:txBody>
          <a:bodyPr wrap="square" rtlCol="0">
            <a:spAutoFit/>
          </a:bodyPr>
          <a:lstStyle/>
          <a:p>
            <a:pPr algn="ctr" defTabSz="609570"/>
            <a:r>
              <a:rPr lang="es-CO" sz="2000" b="1" dirty="0">
                <a:solidFill>
                  <a:prstClr val="white"/>
                </a:solidFill>
                <a:latin typeface="Segoe UI" panose="020B0502040204020203" pitchFamily="34" charset="0"/>
                <a:cs typeface="Segoe UI" panose="020B0502040204020203" pitchFamily="34" charset="0"/>
              </a:rPr>
              <a:t>Digital e Interoperable</a:t>
            </a:r>
            <a:endParaRPr lang="es-CO" sz="2400" b="1" dirty="0">
              <a:solidFill>
                <a:prstClr val="white"/>
              </a:solidFill>
              <a:latin typeface="Segoe UI" panose="020B0502040204020203" pitchFamily="34" charset="0"/>
              <a:cs typeface="Segoe UI" panose="020B0502040204020203" pitchFamily="34" charset="0"/>
            </a:endParaRPr>
          </a:p>
        </p:txBody>
      </p:sp>
      <p:pic>
        <p:nvPicPr>
          <p:cNvPr id="6" name="Imagen 5">
            <a:extLst>
              <a:ext uri="{FF2B5EF4-FFF2-40B4-BE49-F238E27FC236}">
                <a16:creationId xmlns:a16="http://schemas.microsoft.com/office/drawing/2014/main" id="{42FCC3C5-86D7-4305-A7C1-DBFFD051C9E4}"/>
              </a:ext>
            </a:extLst>
          </p:cNvPr>
          <p:cNvPicPr>
            <a:picLocks noChangeAspect="1"/>
          </p:cNvPicPr>
          <p:nvPr/>
        </p:nvPicPr>
        <p:blipFill>
          <a:blip r:embed="rId3"/>
          <a:stretch>
            <a:fillRect/>
          </a:stretch>
        </p:blipFill>
        <p:spPr>
          <a:xfrm>
            <a:off x="1016941" y="4058112"/>
            <a:ext cx="1527353" cy="1036953"/>
          </a:xfrm>
          <a:prstGeom prst="rect">
            <a:avLst/>
          </a:prstGeom>
        </p:spPr>
      </p:pic>
      <p:pic>
        <p:nvPicPr>
          <p:cNvPr id="22" name="Picture 8" descr="Imagen relacionada">
            <a:extLst>
              <a:ext uri="{FF2B5EF4-FFF2-40B4-BE49-F238E27FC236}">
                <a16:creationId xmlns:a16="http://schemas.microsoft.com/office/drawing/2014/main" id="{FABE1E99-920E-4354-955F-FFFA7330590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53947" y="3965878"/>
            <a:ext cx="1221420" cy="122142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5575628-6E6A-4B83-A300-3DA8DD567E79}"/>
              </a:ext>
            </a:extLst>
          </p:cNvPr>
          <p:cNvPicPr>
            <a:picLocks noChangeAspect="1"/>
          </p:cNvPicPr>
          <p:nvPr/>
        </p:nvPicPr>
        <p:blipFill>
          <a:blip r:embed="rId5"/>
          <a:stretch>
            <a:fillRect/>
          </a:stretch>
        </p:blipFill>
        <p:spPr>
          <a:xfrm>
            <a:off x="9585021" y="3833638"/>
            <a:ext cx="1752600" cy="1485900"/>
          </a:xfrm>
          <a:prstGeom prst="rect">
            <a:avLst/>
          </a:prstGeom>
        </p:spPr>
      </p:pic>
      <p:pic>
        <p:nvPicPr>
          <p:cNvPr id="25" name="Imagen 24">
            <a:extLst>
              <a:ext uri="{FF2B5EF4-FFF2-40B4-BE49-F238E27FC236}">
                <a16:creationId xmlns:a16="http://schemas.microsoft.com/office/drawing/2014/main" id="{D81D0DF7-0AEE-44B5-9FD7-1980D90FDD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303703" y="3965878"/>
            <a:ext cx="1221420" cy="1221420"/>
          </a:xfrm>
          <a:prstGeom prst="rect">
            <a:avLst/>
          </a:prstGeom>
        </p:spPr>
      </p:pic>
      <p:pic>
        <p:nvPicPr>
          <p:cNvPr id="26" name="Imagen 25">
            <a:extLst>
              <a:ext uri="{FF2B5EF4-FFF2-40B4-BE49-F238E27FC236}">
                <a16:creationId xmlns:a16="http://schemas.microsoft.com/office/drawing/2014/main" id="{3A362AE6-EA9B-4447-A304-FB429A673CB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634174" y="3945976"/>
            <a:ext cx="1221420" cy="1261221"/>
          </a:xfrm>
          <a:prstGeom prst="rect">
            <a:avLst/>
          </a:prstGeom>
        </p:spPr>
      </p:pic>
      <p:sp>
        <p:nvSpPr>
          <p:cNvPr id="30" name="17 Rectángulo">
            <a:extLst>
              <a:ext uri="{FF2B5EF4-FFF2-40B4-BE49-F238E27FC236}">
                <a16:creationId xmlns:a16="http://schemas.microsoft.com/office/drawing/2014/main" id="{9A97623D-D7A2-428E-98C8-8FB77351D0E6}"/>
              </a:ext>
            </a:extLst>
          </p:cNvPr>
          <p:cNvSpPr/>
          <p:nvPr/>
        </p:nvSpPr>
        <p:spPr>
          <a:xfrm>
            <a:off x="382309" y="218406"/>
            <a:ext cx="10090151" cy="615553"/>
          </a:xfrm>
          <a:prstGeom prst="rect">
            <a:avLst/>
          </a:prstGeom>
          <a:solidFill>
            <a:schemeClr val="bg1"/>
          </a:solidFill>
        </p:spPr>
        <p:txBody>
          <a:bodyPr wrap="square">
            <a:noAutofit/>
          </a:bodyPr>
          <a:lstStyle/>
          <a:p>
            <a:pPr defTabSz="609585"/>
            <a:r>
              <a:rPr lang="es-MX" sz="3200" b="1" dirty="0">
                <a:solidFill>
                  <a:srgbClr val="065381"/>
                </a:solidFill>
                <a:latin typeface="Segoe UI" panose="020B0502040204020203" pitchFamily="34" charset="0"/>
                <a:cs typeface="Segoe UI" pitchFamily="34" charset="0"/>
              </a:rPr>
              <a:t>Objetivo general del nuevo Catastro Multipropósito</a:t>
            </a:r>
          </a:p>
        </p:txBody>
      </p:sp>
    </p:spTree>
    <p:extLst>
      <p:ext uri="{BB962C8B-B14F-4D97-AF65-F5344CB8AC3E}">
        <p14:creationId xmlns:p14="http://schemas.microsoft.com/office/powerpoint/2010/main" val="411313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48">
            <a:extLst>
              <a:ext uri="{FF2B5EF4-FFF2-40B4-BE49-F238E27FC236}">
                <a16:creationId xmlns:a16="http://schemas.microsoft.com/office/drawing/2014/main" id="{33C96B95-2184-45F0-BD99-842F3E9FA927}"/>
              </a:ext>
            </a:extLst>
          </p:cNvPr>
          <p:cNvSpPr/>
          <p:nvPr/>
        </p:nvSpPr>
        <p:spPr>
          <a:xfrm>
            <a:off x="287940" y="5876561"/>
            <a:ext cx="2773680" cy="78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s-US" sz="2400" dirty="0">
              <a:solidFill>
                <a:prstClr val="white"/>
              </a:solidFill>
              <a:latin typeface="Calibri" panose="020F0502020204030204"/>
            </a:endParaRPr>
          </a:p>
        </p:txBody>
      </p:sp>
      <p:sp>
        <p:nvSpPr>
          <p:cNvPr id="47" name="Rectángulo 46">
            <a:extLst>
              <a:ext uri="{FF2B5EF4-FFF2-40B4-BE49-F238E27FC236}">
                <a16:creationId xmlns:a16="http://schemas.microsoft.com/office/drawing/2014/main" id="{EE56844D-D403-4501-9D3F-D3623E6FE99E}"/>
              </a:ext>
            </a:extLst>
          </p:cNvPr>
          <p:cNvSpPr/>
          <p:nvPr/>
        </p:nvSpPr>
        <p:spPr>
          <a:xfrm>
            <a:off x="117927" y="45695"/>
            <a:ext cx="5887388" cy="78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s-US" sz="2400" dirty="0">
              <a:solidFill>
                <a:prstClr val="white"/>
              </a:solidFill>
              <a:latin typeface="Calibri" panose="020F0502020204030204"/>
            </a:endParaRPr>
          </a:p>
        </p:txBody>
      </p:sp>
      <p:sp>
        <p:nvSpPr>
          <p:cNvPr id="80" name="Rectángulo 79">
            <a:extLst>
              <a:ext uri="{FF2B5EF4-FFF2-40B4-BE49-F238E27FC236}">
                <a16:creationId xmlns:a16="http://schemas.microsoft.com/office/drawing/2014/main" id="{F082B2AA-94EF-43B9-B3AB-D36A2329501D}"/>
              </a:ext>
            </a:extLst>
          </p:cNvPr>
          <p:cNvSpPr/>
          <p:nvPr/>
        </p:nvSpPr>
        <p:spPr>
          <a:xfrm>
            <a:off x="11220519" y="146650"/>
            <a:ext cx="869276" cy="784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s-US" sz="2400" dirty="0">
              <a:solidFill>
                <a:prstClr val="white"/>
              </a:solidFill>
              <a:latin typeface="Calibri" panose="020F0502020204030204"/>
            </a:endParaRPr>
          </a:p>
        </p:txBody>
      </p:sp>
      <p:sp>
        <p:nvSpPr>
          <p:cNvPr id="17" name="Chevron 16">
            <a:extLst>
              <a:ext uri="{FF2B5EF4-FFF2-40B4-BE49-F238E27FC236}">
                <a16:creationId xmlns:a16="http://schemas.microsoft.com/office/drawing/2014/main" id="{E38C710C-5D48-4AE6-ADB1-9B341348E1A3}"/>
              </a:ext>
            </a:extLst>
          </p:cNvPr>
          <p:cNvSpPr/>
          <p:nvPr/>
        </p:nvSpPr>
        <p:spPr>
          <a:xfrm>
            <a:off x="8471920" y="265097"/>
            <a:ext cx="3291840" cy="1182624"/>
          </a:xfrm>
          <a:prstGeom prst="chevron">
            <a:avLst>
              <a:gd name="adj" fmla="val 0"/>
            </a:avLst>
          </a:prstGeom>
          <a:solidFill>
            <a:srgbClr val="175E8A"/>
          </a:solidFill>
          <a:ln>
            <a:noFill/>
          </a:ln>
          <a:effectLst/>
        </p:spPr>
        <p:style>
          <a:lnRef idx="1">
            <a:schemeClr val="accent1"/>
          </a:lnRef>
          <a:fillRef idx="3">
            <a:schemeClr val="accent1"/>
          </a:fillRef>
          <a:effectRef idx="2">
            <a:schemeClr val="accent1"/>
          </a:effectRef>
          <a:fontRef idx="minor">
            <a:schemeClr val="lt1"/>
          </a:fontRef>
        </p:style>
        <p:txBody>
          <a:bodyPr vert="horz" lIns="182928" tIns="0" bIns="91464" rtlCol="0" anchor="ctr" anchorCtr="0"/>
          <a:lstStyle/>
          <a:p>
            <a:pPr algn="ctr" defTabSz="609570"/>
            <a:endParaRPr lang="en-US" sz="1333" dirty="0">
              <a:solidFill>
                <a:srgbClr val="FFFFFF"/>
              </a:solidFill>
              <a:latin typeface="Calibri" panose="020F0502020204030204"/>
            </a:endParaRPr>
          </a:p>
        </p:txBody>
      </p:sp>
      <p:sp>
        <p:nvSpPr>
          <p:cNvPr id="18" name="Chevron 19">
            <a:extLst>
              <a:ext uri="{FF2B5EF4-FFF2-40B4-BE49-F238E27FC236}">
                <a16:creationId xmlns:a16="http://schemas.microsoft.com/office/drawing/2014/main" id="{FC74754E-12CC-4B56-9BE3-88879A69AAE5}"/>
              </a:ext>
            </a:extLst>
          </p:cNvPr>
          <p:cNvSpPr/>
          <p:nvPr/>
        </p:nvSpPr>
        <p:spPr>
          <a:xfrm>
            <a:off x="4746557" y="275461"/>
            <a:ext cx="3291840" cy="1182624"/>
          </a:xfrm>
          <a:prstGeom prst="chevron">
            <a:avLst>
              <a:gd name="adj" fmla="val 0"/>
            </a:avLst>
          </a:prstGeom>
          <a:solidFill>
            <a:srgbClr val="1DA9C4"/>
          </a:solidFill>
          <a:ln>
            <a:noFill/>
          </a:ln>
          <a:effectLst/>
        </p:spPr>
        <p:style>
          <a:lnRef idx="1">
            <a:schemeClr val="accent1"/>
          </a:lnRef>
          <a:fillRef idx="3">
            <a:schemeClr val="accent1"/>
          </a:fillRef>
          <a:effectRef idx="2">
            <a:schemeClr val="accent1"/>
          </a:effectRef>
          <a:fontRef idx="minor">
            <a:schemeClr val="lt1"/>
          </a:fontRef>
        </p:style>
        <p:txBody>
          <a:bodyPr vert="horz" lIns="182928" tIns="0" bIns="91464" rtlCol="0" anchor="ctr" anchorCtr="0"/>
          <a:lstStyle/>
          <a:p>
            <a:pPr algn="ctr" defTabSz="609570"/>
            <a:endParaRPr lang="en-US" sz="1333" dirty="0">
              <a:solidFill>
                <a:srgbClr val="FFFFFF"/>
              </a:solidFill>
              <a:latin typeface="Calibri" panose="020F0502020204030204"/>
            </a:endParaRPr>
          </a:p>
        </p:txBody>
      </p:sp>
      <p:sp>
        <p:nvSpPr>
          <p:cNvPr id="19" name="Pentagon 25">
            <a:extLst>
              <a:ext uri="{FF2B5EF4-FFF2-40B4-BE49-F238E27FC236}">
                <a16:creationId xmlns:a16="http://schemas.microsoft.com/office/drawing/2014/main" id="{3215A238-4E1F-4CFE-92B8-788D177BA0D4}"/>
              </a:ext>
            </a:extLst>
          </p:cNvPr>
          <p:cNvSpPr/>
          <p:nvPr/>
        </p:nvSpPr>
        <p:spPr>
          <a:xfrm>
            <a:off x="995140" y="272859"/>
            <a:ext cx="3291840" cy="1182624"/>
          </a:xfrm>
          <a:prstGeom prst="homePlate">
            <a:avLst>
              <a:gd name="adj" fmla="val 0"/>
            </a:avLst>
          </a:prstGeom>
          <a:solidFill>
            <a:srgbClr val="2DB6A0"/>
          </a:solidFill>
          <a:ln>
            <a:noFill/>
          </a:ln>
          <a:effectLst/>
        </p:spPr>
        <p:style>
          <a:lnRef idx="1">
            <a:schemeClr val="accent1"/>
          </a:lnRef>
          <a:fillRef idx="3">
            <a:schemeClr val="accent1"/>
          </a:fillRef>
          <a:effectRef idx="2">
            <a:schemeClr val="accent1"/>
          </a:effectRef>
          <a:fontRef idx="minor">
            <a:schemeClr val="lt1"/>
          </a:fontRef>
        </p:style>
        <p:txBody>
          <a:bodyPr vert="horz" lIns="91464" tIns="0" bIns="91464" rtlCol="0" anchor="ctr" anchorCtr="0"/>
          <a:lstStyle/>
          <a:p>
            <a:pPr algn="ctr" defTabSz="609570"/>
            <a:endParaRPr lang="en-US" sz="1600" dirty="0">
              <a:solidFill>
                <a:srgbClr val="FFFFFF"/>
              </a:solidFill>
              <a:latin typeface="Calibri" panose="020F0502020204030204"/>
            </a:endParaRPr>
          </a:p>
        </p:txBody>
      </p:sp>
      <p:sp>
        <p:nvSpPr>
          <p:cNvPr id="20" name="Rectangle 52">
            <a:extLst>
              <a:ext uri="{FF2B5EF4-FFF2-40B4-BE49-F238E27FC236}">
                <a16:creationId xmlns:a16="http://schemas.microsoft.com/office/drawing/2014/main" id="{7AC56EDF-F536-4A86-B910-B4C46A75D9D1}"/>
              </a:ext>
            </a:extLst>
          </p:cNvPr>
          <p:cNvSpPr/>
          <p:nvPr/>
        </p:nvSpPr>
        <p:spPr>
          <a:xfrm>
            <a:off x="4966521" y="346358"/>
            <a:ext cx="2885275" cy="1005542"/>
          </a:xfrm>
          <a:prstGeom prst="rect">
            <a:avLst/>
          </a:prstGeom>
        </p:spPr>
        <p:txBody>
          <a:bodyPr wrap="square" lIns="182891" tIns="91445" rIns="182891" bIns="91445">
            <a:spAutoFit/>
          </a:bodyPr>
          <a:lstStyle/>
          <a:p>
            <a:pPr algn="ctr" defTabSz="609570"/>
            <a:r>
              <a:rPr lang="es-CO" sz="2667" dirty="0">
                <a:solidFill>
                  <a:prstClr val="white"/>
                </a:solidFill>
                <a:latin typeface="Calibri" panose="020F0502020204030204"/>
                <a:ea typeface="Roboto Regular" charset="0"/>
                <a:cs typeface="Roboto Regular"/>
              </a:rPr>
              <a:t>Instrumentos estratégicos</a:t>
            </a:r>
          </a:p>
        </p:txBody>
      </p:sp>
      <p:sp>
        <p:nvSpPr>
          <p:cNvPr id="25" name="Oval 28">
            <a:extLst>
              <a:ext uri="{FF2B5EF4-FFF2-40B4-BE49-F238E27FC236}">
                <a16:creationId xmlns:a16="http://schemas.microsoft.com/office/drawing/2014/main" id="{6329A0FC-ABC8-4007-8726-5D57B59435AB}"/>
              </a:ext>
            </a:extLst>
          </p:cNvPr>
          <p:cNvSpPr/>
          <p:nvPr/>
        </p:nvSpPr>
        <p:spPr>
          <a:xfrm>
            <a:off x="4114534" y="407598"/>
            <a:ext cx="894668" cy="894668"/>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609570"/>
            <a:endParaRPr lang="en-US" sz="3201" dirty="0">
              <a:solidFill>
                <a:srgbClr val="1D6FA9"/>
              </a:solidFill>
              <a:latin typeface="Calibri" panose="020F0502020204030204"/>
              <a:cs typeface="Roboto Light"/>
            </a:endParaRPr>
          </a:p>
        </p:txBody>
      </p:sp>
      <p:sp>
        <p:nvSpPr>
          <p:cNvPr id="26" name="Freeform 45">
            <a:extLst>
              <a:ext uri="{FF2B5EF4-FFF2-40B4-BE49-F238E27FC236}">
                <a16:creationId xmlns:a16="http://schemas.microsoft.com/office/drawing/2014/main" id="{F8C963B5-C27A-4DF6-889F-E5C3A3B9A5B3}"/>
              </a:ext>
            </a:extLst>
          </p:cNvPr>
          <p:cNvSpPr>
            <a:spLocks/>
          </p:cNvSpPr>
          <p:nvPr/>
        </p:nvSpPr>
        <p:spPr bwMode="auto">
          <a:xfrm>
            <a:off x="4462549" y="649606"/>
            <a:ext cx="198632" cy="351745"/>
          </a:xfrm>
          <a:custGeom>
            <a:avLst/>
            <a:gdLst/>
            <a:ahLst/>
            <a:cxnLst>
              <a:cxn ang="0">
                <a:pos x="4" y="21"/>
              </a:cxn>
              <a:cxn ang="0">
                <a:pos x="67" y="84"/>
              </a:cxn>
              <a:cxn ang="0">
                <a:pos x="3" y="148"/>
              </a:cxn>
              <a:cxn ang="0">
                <a:pos x="3" y="148"/>
              </a:cxn>
              <a:cxn ang="0">
                <a:pos x="0" y="156"/>
              </a:cxn>
              <a:cxn ang="0">
                <a:pos x="12" y="168"/>
              </a:cxn>
              <a:cxn ang="0">
                <a:pos x="20" y="165"/>
              </a:cxn>
              <a:cxn ang="0">
                <a:pos x="20" y="165"/>
              </a:cxn>
              <a:cxn ang="0">
                <a:pos x="92" y="93"/>
              </a:cxn>
              <a:cxn ang="0">
                <a:pos x="92" y="93"/>
              </a:cxn>
              <a:cxn ang="0">
                <a:pos x="96" y="84"/>
              </a:cxn>
              <a:cxn ang="0">
                <a:pos x="96" y="84"/>
              </a:cxn>
              <a:cxn ang="0">
                <a:pos x="96" y="84"/>
              </a:cxn>
              <a:cxn ang="0">
                <a:pos x="92" y="75"/>
              </a:cxn>
              <a:cxn ang="0">
                <a:pos x="92" y="75"/>
              </a:cxn>
              <a:cxn ang="0">
                <a:pos x="20" y="3"/>
              </a:cxn>
              <a:cxn ang="0">
                <a:pos x="20" y="3"/>
              </a:cxn>
              <a:cxn ang="0">
                <a:pos x="12" y="0"/>
              </a:cxn>
              <a:cxn ang="0">
                <a:pos x="0" y="12"/>
              </a:cxn>
              <a:cxn ang="0">
                <a:pos x="4" y="21"/>
              </a:cxn>
            </a:cxnLst>
            <a:rect l="0" t="0" r="r" b="b"/>
            <a:pathLst>
              <a:path w="96" h="168">
                <a:moveTo>
                  <a:pt x="4" y="21"/>
                </a:moveTo>
                <a:cubicBezTo>
                  <a:pt x="67" y="84"/>
                  <a:pt x="67" y="84"/>
                  <a:pt x="67" y="84"/>
                </a:cubicBezTo>
                <a:cubicBezTo>
                  <a:pt x="3" y="148"/>
                  <a:pt x="3" y="148"/>
                  <a:pt x="3" y="148"/>
                </a:cubicBezTo>
                <a:cubicBezTo>
                  <a:pt x="3" y="148"/>
                  <a:pt x="3" y="148"/>
                  <a:pt x="3" y="148"/>
                </a:cubicBezTo>
                <a:cubicBezTo>
                  <a:pt x="1" y="150"/>
                  <a:pt x="0" y="153"/>
                  <a:pt x="0" y="156"/>
                </a:cubicBezTo>
                <a:cubicBezTo>
                  <a:pt x="0" y="163"/>
                  <a:pt x="5" y="168"/>
                  <a:pt x="12" y="168"/>
                </a:cubicBezTo>
                <a:cubicBezTo>
                  <a:pt x="15" y="168"/>
                  <a:pt x="18" y="167"/>
                  <a:pt x="20" y="165"/>
                </a:cubicBezTo>
                <a:cubicBezTo>
                  <a:pt x="20" y="165"/>
                  <a:pt x="20" y="165"/>
                  <a:pt x="20" y="165"/>
                </a:cubicBezTo>
                <a:cubicBezTo>
                  <a:pt x="92" y="93"/>
                  <a:pt x="92" y="93"/>
                  <a:pt x="92" y="93"/>
                </a:cubicBezTo>
                <a:cubicBezTo>
                  <a:pt x="92" y="93"/>
                  <a:pt x="92" y="93"/>
                  <a:pt x="92" y="93"/>
                </a:cubicBezTo>
                <a:cubicBezTo>
                  <a:pt x="95" y="90"/>
                  <a:pt x="96" y="87"/>
                  <a:pt x="96" y="84"/>
                </a:cubicBezTo>
                <a:cubicBezTo>
                  <a:pt x="96" y="84"/>
                  <a:pt x="96" y="84"/>
                  <a:pt x="96" y="84"/>
                </a:cubicBezTo>
                <a:cubicBezTo>
                  <a:pt x="96" y="84"/>
                  <a:pt x="96" y="84"/>
                  <a:pt x="96" y="84"/>
                </a:cubicBezTo>
                <a:cubicBezTo>
                  <a:pt x="96" y="81"/>
                  <a:pt x="95" y="77"/>
                  <a:pt x="92" y="75"/>
                </a:cubicBezTo>
                <a:cubicBezTo>
                  <a:pt x="92" y="75"/>
                  <a:pt x="92" y="75"/>
                  <a:pt x="92" y="75"/>
                </a:cubicBezTo>
                <a:cubicBezTo>
                  <a:pt x="20" y="3"/>
                  <a:pt x="20" y="3"/>
                  <a:pt x="20" y="3"/>
                </a:cubicBezTo>
                <a:cubicBezTo>
                  <a:pt x="20" y="3"/>
                  <a:pt x="20" y="3"/>
                  <a:pt x="20" y="3"/>
                </a:cubicBezTo>
                <a:cubicBezTo>
                  <a:pt x="18" y="1"/>
                  <a:pt x="15" y="0"/>
                  <a:pt x="12" y="0"/>
                </a:cubicBezTo>
                <a:cubicBezTo>
                  <a:pt x="5" y="0"/>
                  <a:pt x="0" y="5"/>
                  <a:pt x="0" y="12"/>
                </a:cubicBezTo>
                <a:cubicBezTo>
                  <a:pt x="0" y="16"/>
                  <a:pt x="2" y="19"/>
                  <a:pt x="4" y="21"/>
                </a:cubicBezTo>
              </a:path>
            </a:pathLst>
          </a:custGeom>
          <a:solidFill>
            <a:schemeClr val="accent4"/>
          </a:solidFill>
          <a:ln w="9525">
            <a:noFill/>
            <a:round/>
            <a:headEnd/>
            <a:tailEnd/>
          </a:ln>
        </p:spPr>
        <p:txBody>
          <a:bodyPr vert="horz" wrap="square" lIns="91464" tIns="45732" rIns="91464" bIns="45732" numCol="1" anchor="t" anchorCtr="0" compatLnSpc="1">
            <a:prstTxWarp prst="textNoShape">
              <a:avLst/>
            </a:prstTxWarp>
          </a:bodyPr>
          <a:lstStyle/>
          <a:p>
            <a:pPr defTabSz="609570"/>
            <a:endParaRPr lang="en-US" sz="3601" dirty="0">
              <a:solidFill>
                <a:prstClr val="black"/>
              </a:solidFill>
              <a:latin typeface="Calibri" panose="020F0502020204030204"/>
            </a:endParaRPr>
          </a:p>
        </p:txBody>
      </p:sp>
      <p:sp>
        <p:nvSpPr>
          <p:cNvPr id="30" name="Rectangle 52">
            <a:extLst>
              <a:ext uri="{FF2B5EF4-FFF2-40B4-BE49-F238E27FC236}">
                <a16:creationId xmlns:a16="http://schemas.microsoft.com/office/drawing/2014/main" id="{7F9906CC-495E-4408-868E-A2EB7AB74AEE}"/>
              </a:ext>
            </a:extLst>
          </p:cNvPr>
          <p:cNvSpPr/>
          <p:nvPr/>
        </p:nvSpPr>
        <p:spPr>
          <a:xfrm>
            <a:off x="995141" y="352810"/>
            <a:ext cx="3082636" cy="1005542"/>
          </a:xfrm>
          <a:prstGeom prst="rect">
            <a:avLst/>
          </a:prstGeom>
        </p:spPr>
        <p:txBody>
          <a:bodyPr wrap="square" lIns="182891" tIns="91445" rIns="182891" bIns="91445">
            <a:spAutoFit/>
          </a:bodyPr>
          <a:lstStyle/>
          <a:p>
            <a:pPr algn="ctr" defTabSz="609570"/>
            <a:r>
              <a:rPr lang="es-CO" sz="2667" dirty="0">
                <a:solidFill>
                  <a:prstClr val="white"/>
                </a:solidFill>
                <a:latin typeface="Calibri" panose="020F0502020204030204"/>
                <a:ea typeface="Roboto Regular" charset="0"/>
                <a:cs typeface="Roboto Regular"/>
              </a:rPr>
              <a:t>Valores de la Gestión Catastral</a:t>
            </a:r>
          </a:p>
        </p:txBody>
      </p:sp>
      <p:sp>
        <p:nvSpPr>
          <p:cNvPr id="21" name="Rectangle 54">
            <a:extLst>
              <a:ext uri="{FF2B5EF4-FFF2-40B4-BE49-F238E27FC236}">
                <a16:creationId xmlns:a16="http://schemas.microsoft.com/office/drawing/2014/main" id="{B2CAD649-9281-46CB-B837-CE842A2DC6A2}"/>
              </a:ext>
            </a:extLst>
          </p:cNvPr>
          <p:cNvSpPr/>
          <p:nvPr/>
        </p:nvSpPr>
        <p:spPr>
          <a:xfrm>
            <a:off x="9281231" y="335995"/>
            <a:ext cx="2041495" cy="1005542"/>
          </a:xfrm>
          <a:prstGeom prst="rect">
            <a:avLst/>
          </a:prstGeom>
        </p:spPr>
        <p:txBody>
          <a:bodyPr wrap="square" lIns="182891" tIns="91445" rIns="182891" bIns="91445">
            <a:spAutoFit/>
          </a:bodyPr>
          <a:lstStyle/>
          <a:p>
            <a:pPr defTabSz="609570"/>
            <a:r>
              <a:rPr lang="es-CO" sz="2667" dirty="0">
                <a:solidFill>
                  <a:prstClr val="white"/>
                </a:solidFill>
                <a:latin typeface="Calibri" panose="020F0502020204030204"/>
                <a:ea typeface="Roboto Regular" charset="0"/>
                <a:cs typeface="Roboto Regular"/>
              </a:rPr>
              <a:t>Resultados esperados</a:t>
            </a:r>
          </a:p>
        </p:txBody>
      </p:sp>
      <p:sp>
        <p:nvSpPr>
          <p:cNvPr id="27" name="Oval 28">
            <a:extLst>
              <a:ext uri="{FF2B5EF4-FFF2-40B4-BE49-F238E27FC236}">
                <a16:creationId xmlns:a16="http://schemas.microsoft.com/office/drawing/2014/main" id="{4B755AB2-3E2D-4077-B9A9-7E019F905D2C}"/>
              </a:ext>
            </a:extLst>
          </p:cNvPr>
          <p:cNvSpPr/>
          <p:nvPr/>
        </p:nvSpPr>
        <p:spPr>
          <a:xfrm>
            <a:off x="7888554" y="394719"/>
            <a:ext cx="894668" cy="894668"/>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bIns="137196" rtlCol="0" anchor="ctr"/>
          <a:lstStyle/>
          <a:p>
            <a:pPr algn="ctr" defTabSz="609570"/>
            <a:endParaRPr lang="en-US" sz="3201" dirty="0">
              <a:solidFill>
                <a:srgbClr val="1D6FA9"/>
              </a:solidFill>
              <a:latin typeface="Calibri" panose="020F0502020204030204"/>
              <a:cs typeface="Roboto Light"/>
            </a:endParaRPr>
          </a:p>
        </p:txBody>
      </p:sp>
      <p:sp>
        <p:nvSpPr>
          <p:cNvPr id="28" name="Freeform 45">
            <a:extLst>
              <a:ext uri="{FF2B5EF4-FFF2-40B4-BE49-F238E27FC236}">
                <a16:creationId xmlns:a16="http://schemas.microsoft.com/office/drawing/2014/main" id="{620FAE35-640C-4652-A5D4-96EF276065E9}"/>
              </a:ext>
            </a:extLst>
          </p:cNvPr>
          <p:cNvSpPr>
            <a:spLocks/>
          </p:cNvSpPr>
          <p:nvPr/>
        </p:nvSpPr>
        <p:spPr bwMode="auto">
          <a:xfrm>
            <a:off x="8236569" y="666182"/>
            <a:ext cx="198632" cy="351745"/>
          </a:xfrm>
          <a:custGeom>
            <a:avLst/>
            <a:gdLst/>
            <a:ahLst/>
            <a:cxnLst>
              <a:cxn ang="0">
                <a:pos x="4" y="21"/>
              </a:cxn>
              <a:cxn ang="0">
                <a:pos x="67" y="84"/>
              </a:cxn>
              <a:cxn ang="0">
                <a:pos x="3" y="148"/>
              </a:cxn>
              <a:cxn ang="0">
                <a:pos x="3" y="148"/>
              </a:cxn>
              <a:cxn ang="0">
                <a:pos x="0" y="156"/>
              </a:cxn>
              <a:cxn ang="0">
                <a:pos x="12" y="168"/>
              </a:cxn>
              <a:cxn ang="0">
                <a:pos x="20" y="165"/>
              </a:cxn>
              <a:cxn ang="0">
                <a:pos x="20" y="165"/>
              </a:cxn>
              <a:cxn ang="0">
                <a:pos x="92" y="93"/>
              </a:cxn>
              <a:cxn ang="0">
                <a:pos x="92" y="93"/>
              </a:cxn>
              <a:cxn ang="0">
                <a:pos x="96" y="84"/>
              </a:cxn>
              <a:cxn ang="0">
                <a:pos x="96" y="84"/>
              </a:cxn>
              <a:cxn ang="0">
                <a:pos x="96" y="84"/>
              </a:cxn>
              <a:cxn ang="0">
                <a:pos x="92" y="75"/>
              </a:cxn>
              <a:cxn ang="0">
                <a:pos x="92" y="75"/>
              </a:cxn>
              <a:cxn ang="0">
                <a:pos x="20" y="3"/>
              </a:cxn>
              <a:cxn ang="0">
                <a:pos x="20" y="3"/>
              </a:cxn>
              <a:cxn ang="0">
                <a:pos x="12" y="0"/>
              </a:cxn>
              <a:cxn ang="0">
                <a:pos x="0" y="12"/>
              </a:cxn>
              <a:cxn ang="0">
                <a:pos x="4" y="21"/>
              </a:cxn>
            </a:cxnLst>
            <a:rect l="0" t="0" r="r" b="b"/>
            <a:pathLst>
              <a:path w="96" h="168">
                <a:moveTo>
                  <a:pt x="4" y="21"/>
                </a:moveTo>
                <a:cubicBezTo>
                  <a:pt x="67" y="84"/>
                  <a:pt x="67" y="84"/>
                  <a:pt x="67" y="84"/>
                </a:cubicBezTo>
                <a:cubicBezTo>
                  <a:pt x="3" y="148"/>
                  <a:pt x="3" y="148"/>
                  <a:pt x="3" y="148"/>
                </a:cubicBezTo>
                <a:cubicBezTo>
                  <a:pt x="3" y="148"/>
                  <a:pt x="3" y="148"/>
                  <a:pt x="3" y="148"/>
                </a:cubicBezTo>
                <a:cubicBezTo>
                  <a:pt x="1" y="150"/>
                  <a:pt x="0" y="153"/>
                  <a:pt x="0" y="156"/>
                </a:cubicBezTo>
                <a:cubicBezTo>
                  <a:pt x="0" y="163"/>
                  <a:pt x="5" y="168"/>
                  <a:pt x="12" y="168"/>
                </a:cubicBezTo>
                <a:cubicBezTo>
                  <a:pt x="15" y="168"/>
                  <a:pt x="18" y="167"/>
                  <a:pt x="20" y="165"/>
                </a:cubicBezTo>
                <a:cubicBezTo>
                  <a:pt x="20" y="165"/>
                  <a:pt x="20" y="165"/>
                  <a:pt x="20" y="165"/>
                </a:cubicBezTo>
                <a:cubicBezTo>
                  <a:pt x="92" y="93"/>
                  <a:pt x="92" y="93"/>
                  <a:pt x="92" y="93"/>
                </a:cubicBezTo>
                <a:cubicBezTo>
                  <a:pt x="92" y="93"/>
                  <a:pt x="92" y="93"/>
                  <a:pt x="92" y="93"/>
                </a:cubicBezTo>
                <a:cubicBezTo>
                  <a:pt x="95" y="90"/>
                  <a:pt x="96" y="87"/>
                  <a:pt x="96" y="84"/>
                </a:cubicBezTo>
                <a:cubicBezTo>
                  <a:pt x="96" y="84"/>
                  <a:pt x="96" y="84"/>
                  <a:pt x="96" y="84"/>
                </a:cubicBezTo>
                <a:cubicBezTo>
                  <a:pt x="96" y="84"/>
                  <a:pt x="96" y="84"/>
                  <a:pt x="96" y="84"/>
                </a:cubicBezTo>
                <a:cubicBezTo>
                  <a:pt x="96" y="81"/>
                  <a:pt x="95" y="77"/>
                  <a:pt x="92" y="75"/>
                </a:cubicBezTo>
                <a:cubicBezTo>
                  <a:pt x="92" y="75"/>
                  <a:pt x="92" y="75"/>
                  <a:pt x="92" y="75"/>
                </a:cubicBezTo>
                <a:cubicBezTo>
                  <a:pt x="20" y="3"/>
                  <a:pt x="20" y="3"/>
                  <a:pt x="20" y="3"/>
                </a:cubicBezTo>
                <a:cubicBezTo>
                  <a:pt x="20" y="3"/>
                  <a:pt x="20" y="3"/>
                  <a:pt x="20" y="3"/>
                </a:cubicBezTo>
                <a:cubicBezTo>
                  <a:pt x="18" y="1"/>
                  <a:pt x="15" y="0"/>
                  <a:pt x="12" y="0"/>
                </a:cubicBezTo>
                <a:cubicBezTo>
                  <a:pt x="5" y="0"/>
                  <a:pt x="0" y="5"/>
                  <a:pt x="0" y="12"/>
                </a:cubicBezTo>
                <a:cubicBezTo>
                  <a:pt x="0" y="16"/>
                  <a:pt x="2" y="19"/>
                  <a:pt x="4" y="21"/>
                </a:cubicBezTo>
              </a:path>
            </a:pathLst>
          </a:custGeom>
          <a:solidFill>
            <a:schemeClr val="accent4"/>
          </a:solidFill>
          <a:ln w="9525">
            <a:noFill/>
            <a:round/>
            <a:headEnd/>
            <a:tailEnd/>
          </a:ln>
        </p:spPr>
        <p:txBody>
          <a:bodyPr vert="horz" wrap="square" lIns="91464" tIns="45732" rIns="91464" bIns="45732" numCol="1" anchor="t" anchorCtr="0" compatLnSpc="1">
            <a:prstTxWarp prst="textNoShape">
              <a:avLst/>
            </a:prstTxWarp>
          </a:bodyPr>
          <a:lstStyle/>
          <a:p>
            <a:pPr defTabSz="609570"/>
            <a:endParaRPr lang="en-US" sz="3601" dirty="0">
              <a:solidFill>
                <a:prstClr val="black"/>
              </a:solidFill>
              <a:latin typeface="Calibri" panose="020F0502020204030204"/>
            </a:endParaRPr>
          </a:p>
        </p:txBody>
      </p:sp>
      <p:sp>
        <p:nvSpPr>
          <p:cNvPr id="31" name="CuadroTexto 30">
            <a:extLst>
              <a:ext uri="{FF2B5EF4-FFF2-40B4-BE49-F238E27FC236}">
                <a16:creationId xmlns:a16="http://schemas.microsoft.com/office/drawing/2014/main" id="{EA6C7D76-ADE4-4629-9077-706C279C56D8}"/>
              </a:ext>
            </a:extLst>
          </p:cNvPr>
          <p:cNvSpPr txBox="1"/>
          <p:nvPr/>
        </p:nvSpPr>
        <p:spPr>
          <a:xfrm>
            <a:off x="1537722" y="1871063"/>
            <a:ext cx="2841871" cy="666977"/>
          </a:xfrm>
          <a:prstGeom prst="rect">
            <a:avLst/>
          </a:prstGeom>
          <a:noFill/>
        </p:spPr>
        <p:txBody>
          <a:bodyPr wrap="square" rtlCol="0">
            <a:spAutoFit/>
          </a:bodyPr>
          <a:lstStyle/>
          <a:p>
            <a:pPr defTabSz="609570"/>
            <a:r>
              <a:rPr lang="es-ES" sz="1867" b="1" dirty="0">
                <a:solidFill>
                  <a:srgbClr val="076533"/>
                </a:solidFill>
                <a:latin typeface="Calibri Light" panose="020F0302020204030204"/>
                <a:cs typeface="Helvetica" panose="020B0604020202020204" pitchFamily="34" charset="0"/>
              </a:rPr>
              <a:t>Actualización permanente</a:t>
            </a:r>
            <a:r>
              <a:rPr lang="es-ES" sz="1867" dirty="0">
                <a:solidFill>
                  <a:srgbClr val="076533"/>
                </a:solidFill>
                <a:latin typeface="Calibri Light" panose="020F0302020204030204"/>
                <a:cs typeface="Helvetica" panose="020B0604020202020204" pitchFamily="34" charset="0"/>
              </a:rPr>
              <a:t> </a:t>
            </a:r>
            <a:r>
              <a:rPr lang="es-ES" sz="1867" dirty="0">
                <a:solidFill>
                  <a:prstClr val="white">
                    <a:lumMod val="50000"/>
                  </a:prstClr>
                </a:solidFill>
                <a:latin typeface="Calibri Light" panose="020F0302020204030204"/>
                <a:cs typeface="Helvetica" panose="020B0604020202020204" pitchFamily="34" charset="0"/>
              </a:rPr>
              <a:t>de la información Catastral</a:t>
            </a:r>
            <a:endParaRPr lang="es-CO" sz="1600" dirty="0">
              <a:solidFill>
                <a:srgbClr val="E7E6E6">
                  <a:lumMod val="50000"/>
                </a:srgbClr>
              </a:solidFill>
              <a:latin typeface="Calibri Light" panose="020F0302020204030204"/>
              <a:cs typeface="Helvetica" panose="020B0604020202020204" pitchFamily="34" charset="0"/>
            </a:endParaRPr>
          </a:p>
        </p:txBody>
      </p:sp>
      <p:sp>
        <p:nvSpPr>
          <p:cNvPr id="39" name="CuadroTexto 38">
            <a:extLst>
              <a:ext uri="{FF2B5EF4-FFF2-40B4-BE49-F238E27FC236}">
                <a16:creationId xmlns:a16="http://schemas.microsoft.com/office/drawing/2014/main" id="{02CF5549-6C98-4E24-A2B2-484588144D17}"/>
              </a:ext>
            </a:extLst>
          </p:cNvPr>
          <p:cNvSpPr txBox="1"/>
          <p:nvPr/>
        </p:nvSpPr>
        <p:spPr>
          <a:xfrm>
            <a:off x="1537722" y="2866203"/>
            <a:ext cx="2841871" cy="666977"/>
          </a:xfrm>
          <a:prstGeom prst="rect">
            <a:avLst/>
          </a:prstGeom>
          <a:noFill/>
        </p:spPr>
        <p:txBody>
          <a:bodyPr wrap="square" rtlCol="0">
            <a:spAutoFit/>
          </a:bodyPr>
          <a:lstStyle/>
          <a:p>
            <a:pPr defTabSz="609570"/>
            <a:r>
              <a:rPr lang="es-ES" sz="1867" dirty="0">
                <a:solidFill>
                  <a:prstClr val="white">
                    <a:lumMod val="50000"/>
                  </a:prstClr>
                </a:solidFill>
                <a:latin typeface="Calibri Light" panose="020F0302020204030204"/>
                <a:cs typeface="Helvetica" panose="020B0604020202020204" pitchFamily="34" charset="0"/>
              </a:rPr>
              <a:t>Mecanismos eficientes para el </a:t>
            </a:r>
            <a:r>
              <a:rPr lang="es-ES" sz="1867" b="1" dirty="0">
                <a:solidFill>
                  <a:srgbClr val="076533"/>
                </a:solidFill>
                <a:latin typeface="Calibri Light" panose="020F0302020204030204"/>
                <a:cs typeface="Helvetica" panose="020B0604020202020204" pitchFamily="34" charset="0"/>
              </a:rPr>
              <a:t>mantenimiento</a:t>
            </a:r>
            <a:endParaRPr lang="es-CO" sz="1600" b="1" dirty="0">
              <a:solidFill>
                <a:srgbClr val="076533"/>
              </a:solidFill>
              <a:latin typeface="Calibri Light" panose="020F0302020204030204"/>
              <a:cs typeface="Helvetica" panose="020B0604020202020204" pitchFamily="34" charset="0"/>
            </a:endParaRPr>
          </a:p>
        </p:txBody>
      </p:sp>
      <p:sp>
        <p:nvSpPr>
          <p:cNvPr id="40" name="CuadroTexto 39">
            <a:extLst>
              <a:ext uri="{FF2B5EF4-FFF2-40B4-BE49-F238E27FC236}">
                <a16:creationId xmlns:a16="http://schemas.microsoft.com/office/drawing/2014/main" id="{7B192A67-47B0-4EA2-AC81-70F04B8CECDA}"/>
              </a:ext>
            </a:extLst>
          </p:cNvPr>
          <p:cNvSpPr txBox="1"/>
          <p:nvPr/>
        </p:nvSpPr>
        <p:spPr>
          <a:xfrm>
            <a:off x="1537722" y="3862158"/>
            <a:ext cx="2841871" cy="666977"/>
          </a:xfrm>
          <a:prstGeom prst="rect">
            <a:avLst/>
          </a:prstGeom>
          <a:noFill/>
        </p:spPr>
        <p:txBody>
          <a:bodyPr wrap="square" rtlCol="0">
            <a:spAutoFit/>
          </a:bodyPr>
          <a:lstStyle/>
          <a:p>
            <a:pPr defTabSz="609570"/>
            <a:r>
              <a:rPr lang="es-ES" sz="1867" b="1" dirty="0">
                <a:solidFill>
                  <a:srgbClr val="076533"/>
                </a:solidFill>
                <a:latin typeface="Calibri Light" panose="020F0302020204030204"/>
                <a:cs typeface="Helvetica" panose="020B0604020202020204" pitchFamily="34" charset="0"/>
              </a:rPr>
              <a:t>Integración, uso y disposición </a:t>
            </a:r>
            <a:r>
              <a:rPr lang="es-ES" sz="1867" dirty="0">
                <a:solidFill>
                  <a:prstClr val="white">
                    <a:lumMod val="50000"/>
                  </a:prstClr>
                </a:solidFill>
                <a:latin typeface="Calibri Light" panose="020F0302020204030204"/>
                <a:cs typeface="Helvetica" panose="020B0604020202020204" pitchFamily="34" charset="0"/>
              </a:rPr>
              <a:t>de datos</a:t>
            </a:r>
            <a:endParaRPr lang="es-CO" sz="1600" dirty="0">
              <a:solidFill>
                <a:srgbClr val="E7E6E6">
                  <a:lumMod val="50000"/>
                </a:srgbClr>
              </a:solidFill>
              <a:latin typeface="Calibri Light" panose="020F0302020204030204"/>
              <a:cs typeface="Helvetica" panose="020B0604020202020204" pitchFamily="34" charset="0"/>
            </a:endParaRPr>
          </a:p>
        </p:txBody>
      </p:sp>
      <p:sp>
        <p:nvSpPr>
          <p:cNvPr id="41" name="CuadroTexto 40">
            <a:extLst>
              <a:ext uri="{FF2B5EF4-FFF2-40B4-BE49-F238E27FC236}">
                <a16:creationId xmlns:a16="http://schemas.microsoft.com/office/drawing/2014/main" id="{89F0C67C-8120-42BB-879F-44B81ECD84E5}"/>
              </a:ext>
            </a:extLst>
          </p:cNvPr>
          <p:cNvSpPr txBox="1"/>
          <p:nvPr/>
        </p:nvSpPr>
        <p:spPr>
          <a:xfrm>
            <a:off x="1537722" y="4858109"/>
            <a:ext cx="2841871" cy="666977"/>
          </a:xfrm>
          <a:prstGeom prst="rect">
            <a:avLst/>
          </a:prstGeom>
          <a:noFill/>
        </p:spPr>
        <p:txBody>
          <a:bodyPr wrap="square" rtlCol="0">
            <a:spAutoFit/>
          </a:bodyPr>
          <a:lstStyle/>
          <a:p>
            <a:pPr defTabSz="609570"/>
            <a:r>
              <a:rPr lang="es-ES" sz="1867" dirty="0">
                <a:solidFill>
                  <a:prstClr val="white">
                    <a:lumMod val="50000"/>
                  </a:prstClr>
                </a:solidFill>
                <a:latin typeface="Calibri Light" panose="020F0302020204030204"/>
                <a:cs typeface="Helvetica" panose="020B0604020202020204" pitchFamily="34" charset="0"/>
              </a:rPr>
              <a:t>Aseguramiento de </a:t>
            </a:r>
            <a:r>
              <a:rPr lang="es-ES" sz="1867" b="1" dirty="0">
                <a:solidFill>
                  <a:srgbClr val="076533"/>
                </a:solidFill>
                <a:latin typeface="Calibri Light" panose="020F0302020204030204"/>
                <a:cs typeface="Helvetica" panose="020B0604020202020204" pitchFamily="34" charset="0"/>
              </a:rPr>
              <a:t>calidad</a:t>
            </a:r>
            <a:r>
              <a:rPr lang="es-ES" sz="1867" dirty="0">
                <a:solidFill>
                  <a:prstClr val="white">
                    <a:lumMod val="50000"/>
                  </a:prstClr>
                </a:solidFill>
                <a:latin typeface="Calibri Light" panose="020F0302020204030204"/>
                <a:cs typeface="Helvetica" panose="020B0604020202020204" pitchFamily="34" charset="0"/>
              </a:rPr>
              <a:t> en la información</a:t>
            </a:r>
            <a:endParaRPr lang="es-CO" sz="1600" dirty="0">
              <a:solidFill>
                <a:srgbClr val="E7E6E6">
                  <a:lumMod val="50000"/>
                </a:srgbClr>
              </a:solidFill>
              <a:latin typeface="Calibri Light" panose="020F0302020204030204"/>
              <a:cs typeface="Helvetica" panose="020B0604020202020204" pitchFamily="34" charset="0"/>
            </a:endParaRPr>
          </a:p>
        </p:txBody>
      </p:sp>
      <p:sp>
        <p:nvSpPr>
          <p:cNvPr id="42" name="CuadroTexto 41">
            <a:extLst>
              <a:ext uri="{FF2B5EF4-FFF2-40B4-BE49-F238E27FC236}">
                <a16:creationId xmlns:a16="http://schemas.microsoft.com/office/drawing/2014/main" id="{944FE4FF-3C27-48FA-95F7-D773CE6B03FC}"/>
              </a:ext>
            </a:extLst>
          </p:cNvPr>
          <p:cNvSpPr txBox="1"/>
          <p:nvPr/>
        </p:nvSpPr>
        <p:spPr>
          <a:xfrm>
            <a:off x="1537722" y="5854065"/>
            <a:ext cx="2841871" cy="666977"/>
          </a:xfrm>
          <a:prstGeom prst="rect">
            <a:avLst/>
          </a:prstGeom>
          <a:noFill/>
        </p:spPr>
        <p:txBody>
          <a:bodyPr wrap="square" rtlCol="0">
            <a:spAutoFit/>
          </a:bodyPr>
          <a:lstStyle/>
          <a:p>
            <a:pPr defTabSz="609570"/>
            <a:r>
              <a:rPr lang="es-ES" sz="1867" b="1" dirty="0">
                <a:solidFill>
                  <a:srgbClr val="076533"/>
                </a:solidFill>
                <a:latin typeface="Calibri Light" panose="020F0302020204030204"/>
                <a:cs typeface="Helvetica" panose="020B0604020202020204" pitchFamily="34" charset="0"/>
              </a:rPr>
              <a:t>Atención efectiva</a:t>
            </a:r>
            <a:r>
              <a:rPr lang="es-ES" sz="1867" dirty="0">
                <a:solidFill>
                  <a:srgbClr val="1D9A78"/>
                </a:solidFill>
                <a:latin typeface="Calibri Light" panose="020F0302020204030204"/>
                <a:cs typeface="Helvetica" panose="020B0604020202020204" pitchFamily="34" charset="0"/>
              </a:rPr>
              <a:t> </a:t>
            </a:r>
            <a:r>
              <a:rPr lang="es-ES" sz="1867" dirty="0">
                <a:solidFill>
                  <a:prstClr val="white">
                    <a:lumMod val="50000"/>
                  </a:prstClr>
                </a:solidFill>
                <a:latin typeface="Calibri Light" panose="020F0302020204030204"/>
                <a:cs typeface="Helvetica" panose="020B0604020202020204" pitchFamily="34" charset="0"/>
              </a:rPr>
              <a:t>a los usuarios</a:t>
            </a:r>
            <a:endParaRPr lang="es-CO" sz="1600" dirty="0">
              <a:solidFill>
                <a:srgbClr val="E7E6E6">
                  <a:lumMod val="50000"/>
                </a:srgbClr>
              </a:solidFill>
              <a:latin typeface="Calibri Light" panose="020F0302020204030204"/>
              <a:cs typeface="Helvetica" panose="020B0604020202020204" pitchFamily="34" charset="0"/>
            </a:endParaRPr>
          </a:p>
        </p:txBody>
      </p:sp>
      <p:sp>
        <p:nvSpPr>
          <p:cNvPr id="43" name="CuadroTexto 42">
            <a:extLst>
              <a:ext uri="{FF2B5EF4-FFF2-40B4-BE49-F238E27FC236}">
                <a16:creationId xmlns:a16="http://schemas.microsoft.com/office/drawing/2014/main" id="{62494E27-9F49-4CC5-B132-AC3050E8BE19}"/>
              </a:ext>
            </a:extLst>
          </p:cNvPr>
          <p:cNvSpPr txBox="1"/>
          <p:nvPr/>
        </p:nvSpPr>
        <p:spPr>
          <a:xfrm>
            <a:off x="4772683" y="1856573"/>
            <a:ext cx="2841871" cy="666977"/>
          </a:xfrm>
          <a:prstGeom prst="rect">
            <a:avLst/>
          </a:prstGeom>
          <a:noFill/>
        </p:spPr>
        <p:txBody>
          <a:bodyPr wrap="square" rtlCol="0">
            <a:spAutoFit/>
          </a:bodyPr>
          <a:lstStyle/>
          <a:p>
            <a:pPr defTabSz="609570"/>
            <a:r>
              <a:rPr lang="es-ES" sz="1867" dirty="0">
                <a:solidFill>
                  <a:srgbClr val="7F7F7F"/>
                </a:solidFill>
                <a:latin typeface="Calibri Light" panose="020F0302020204030204"/>
                <a:cs typeface="Helvetica" panose="020B0604020202020204" pitchFamily="34" charset="0"/>
              </a:rPr>
              <a:t>IDE – </a:t>
            </a:r>
            <a:r>
              <a:rPr lang="es-ES" sz="1867" b="1" dirty="0">
                <a:solidFill>
                  <a:srgbClr val="1DA9C4"/>
                </a:solidFill>
                <a:latin typeface="Calibri Light" panose="020F0302020204030204"/>
                <a:cs typeface="Helvetica" panose="020B0604020202020204" pitchFamily="34" charset="0"/>
              </a:rPr>
              <a:t>Interoperabilidad</a:t>
            </a:r>
            <a:r>
              <a:rPr lang="es-ES" sz="1867" dirty="0">
                <a:solidFill>
                  <a:srgbClr val="7F7F7F"/>
                </a:solidFill>
                <a:latin typeface="Calibri Light" panose="020F0302020204030204"/>
                <a:cs typeface="Helvetica" panose="020B0604020202020204" pitchFamily="34" charset="0"/>
              </a:rPr>
              <a:t> entre sistemas</a:t>
            </a:r>
            <a:endParaRPr lang="es-CO" sz="1600" dirty="0">
              <a:solidFill>
                <a:srgbClr val="7F7F7F"/>
              </a:solidFill>
              <a:latin typeface="Calibri Light" panose="020F0302020204030204"/>
              <a:cs typeface="Helvetica" panose="020B0604020202020204" pitchFamily="34" charset="0"/>
            </a:endParaRPr>
          </a:p>
        </p:txBody>
      </p:sp>
      <p:sp>
        <p:nvSpPr>
          <p:cNvPr id="44" name="CuadroTexto 43">
            <a:extLst>
              <a:ext uri="{FF2B5EF4-FFF2-40B4-BE49-F238E27FC236}">
                <a16:creationId xmlns:a16="http://schemas.microsoft.com/office/drawing/2014/main" id="{A4292488-A27A-411A-87BF-7CF986D095CD}"/>
              </a:ext>
            </a:extLst>
          </p:cNvPr>
          <p:cNvSpPr txBox="1"/>
          <p:nvPr/>
        </p:nvSpPr>
        <p:spPr>
          <a:xfrm>
            <a:off x="4772682" y="3267648"/>
            <a:ext cx="2841871" cy="1364541"/>
          </a:xfrm>
          <a:prstGeom prst="rect">
            <a:avLst/>
          </a:prstGeom>
          <a:noFill/>
        </p:spPr>
        <p:txBody>
          <a:bodyPr wrap="square" rtlCol="0">
            <a:spAutoFit/>
          </a:bodyPr>
          <a:lstStyle/>
          <a:p>
            <a:pPr defTabSz="609570"/>
            <a:r>
              <a:rPr lang="es-ES" sz="1867" b="1" dirty="0">
                <a:solidFill>
                  <a:srgbClr val="1DA9C4"/>
                </a:solidFill>
                <a:latin typeface="Calibri Light" panose="020F0302020204030204"/>
                <a:cs typeface="Helvetica" panose="020B0604020202020204" pitchFamily="34" charset="0"/>
              </a:rPr>
              <a:t>Múltiples componentes</a:t>
            </a:r>
          </a:p>
          <a:p>
            <a:pPr marL="914354" indent="-228589" defTabSz="609570">
              <a:buFont typeface="Arial" panose="020B0604020202020204" pitchFamily="34" charset="0"/>
              <a:buChar char="•"/>
            </a:pPr>
            <a:r>
              <a:rPr lang="es-CO" sz="1600" dirty="0">
                <a:solidFill>
                  <a:srgbClr val="E7E6E6">
                    <a:lumMod val="50000"/>
                  </a:srgbClr>
                </a:solidFill>
                <a:latin typeface="Calibri Light" panose="020F0302020204030204"/>
                <a:cs typeface="Helvetica" panose="020B0604020202020204" pitchFamily="34" charset="0"/>
              </a:rPr>
              <a:t>Físico</a:t>
            </a:r>
          </a:p>
          <a:p>
            <a:pPr marL="914354" indent="-228589" defTabSz="609570">
              <a:buFont typeface="Arial" panose="020B0604020202020204" pitchFamily="34" charset="0"/>
              <a:buChar char="•"/>
            </a:pPr>
            <a:r>
              <a:rPr lang="es-CO" sz="1600" dirty="0">
                <a:solidFill>
                  <a:srgbClr val="E7E6E6">
                    <a:lumMod val="50000"/>
                  </a:srgbClr>
                </a:solidFill>
                <a:latin typeface="Calibri Light" panose="020F0302020204030204"/>
                <a:cs typeface="Helvetica" panose="020B0604020202020204" pitchFamily="34" charset="0"/>
              </a:rPr>
              <a:t>Económico</a:t>
            </a:r>
          </a:p>
          <a:p>
            <a:pPr marL="914354" indent="-228589" defTabSz="609570">
              <a:buFont typeface="Arial" panose="020B0604020202020204" pitchFamily="34" charset="0"/>
              <a:buChar char="•"/>
            </a:pPr>
            <a:r>
              <a:rPr lang="es-CO" sz="1600" dirty="0">
                <a:solidFill>
                  <a:srgbClr val="E7E6E6">
                    <a:lumMod val="50000"/>
                  </a:srgbClr>
                </a:solidFill>
                <a:latin typeface="Calibri Light" panose="020F0302020204030204"/>
                <a:cs typeface="Helvetica" panose="020B0604020202020204" pitchFamily="34" charset="0"/>
              </a:rPr>
              <a:t>Jurídico</a:t>
            </a:r>
          </a:p>
          <a:p>
            <a:pPr marL="914354" indent="-228589" defTabSz="609570">
              <a:buFont typeface="Arial" panose="020B0604020202020204" pitchFamily="34" charset="0"/>
              <a:buChar char="•"/>
            </a:pPr>
            <a:r>
              <a:rPr lang="es-CO" sz="1600" dirty="0">
                <a:solidFill>
                  <a:srgbClr val="E7E6E6">
                    <a:lumMod val="50000"/>
                  </a:srgbClr>
                </a:solidFill>
                <a:latin typeface="Calibri Light" panose="020F0302020204030204"/>
                <a:cs typeface="Helvetica" panose="020B0604020202020204" pitchFamily="34" charset="0"/>
              </a:rPr>
              <a:t>Capas no parcelarias</a:t>
            </a:r>
          </a:p>
        </p:txBody>
      </p:sp>
      <p:sp>
        <p:nvSpPr>
          <p:cNvPr id="45" name="CuadroTexto 44">
            <a:extLst>
              <a:ext uri="{FF2B5EF4-FFF2-40B4-BE49-F238E27FC236}">
                <a16:creationId xmlns:a16="http://schemas.microsoft.com/office/drawing/2014/main" id="{23D82549-A384-4AEA-B649-1621E818693E}"/>
              </a:ext>
            </a:extLst>
          </p:cNvPr>
          <p:cNvSpPr txBox="1"/>
          <p:nvPr/>
        </p:nvSpPr>
        <p:spPr>
          <a:xfrm>
            <a:off x="4786842" y="4873541"/>
            <a:ext cx="3244633" cy="1118319"/>
          </a:xfrm>
          <a:prstGeom prst="rect">
            <a:avLst/>
          </a:prstGeom>
          <a:noFill/>
        </p:spPr>
        <p:txBody>
          <a:bodyPr wrap="square" rtlCol="0">
            <a:spAutoFit/>
          </a:bodyPr>
          <a:lstStyle/>
          <a:p>
            <a:pPr defTabSz="609570"/>
            <a:r>
              <a:rPr lang="es-ES" sz="1867" b="1" dirty="0">
                <a:solidFill>
                  <a:srgbClr val="1DA9C4"/>
                </a:solidFill>
                <a:latin typeface="Calibri Light" panose="020F0302020204030204"/>
                <a:cs typeface="Helvetica" panose="020B0604020202020204" pitchFamily="34" charset="0"/>
              </a:rPr>
              <a:t>Observatorios inmobiliarios</a:t>
            </a:r>
          </a:p>
          <a:p>
            <a:pPr marL="380981" indent="-380981" defTabSz="609570">
              <a:buFont typeface="Arial" panose="020B0604020202020204" pitchFamily="34" charset="0"/>
              <a:buChar char="•"/>
            </a:pPr>
            <a:r>
              <a:rPr lang="es-ES" sz="1600" dirty="0">
                <a:solidFill>
                  <a:srgbClr val="7F7F7F"/>
                </a:solidFill>
                <a:latin typeface="Calibri Light" panose="020F0302020204030204"/>
                <a:cs typeface="Helvetica" panose="020B0604020202020204" pitchFamily="34" charset="0"/>
              </a:rPr>
              <a:t>Actualización a partir del mercado.</a:t>
            </a:r>
          </a:p>
          <a:p>
            <a:pPr marL="380981" indent="-380981" defTabSz="609570">
              <a:buFont typeface="Arial" panose="020B0604020202020204" pitchFamily="34" charset="0"/>
              <a:buChar char="•"/>
            </a:pPr>
            <a:r>
              <a:rPr lang="es-ES" sz="1600" dirty="0">
                <a:solidFill>
                  <a:srgbClr val="7F7F7F"/>
                </a:solidFill>
                <a:latin typeface="Calibri Light" panose="020F0302020204030204"/>
                <a:cs typeface="Helvetica" panose="020B0604020202020204" pitchFamily="34" charset="0"/>
              </a:rPr>
              <a:t>Participación, colaboración</a:t>
            </a:r>
          </a:p>
        </p:txBody>
      </p:sp>
      <p:sp>
        <p:nvSpPr>
          <p:cNvPr id="46" name="Pentagon 25">
            <a:extLst>
              <a:ext uri="{FF2B5EF4-FFF2-40B4-BE49-F238E27FC236}">
                <a16:creationId xmlns:a16="http://schemas.microsoft.com/office/drawing/2014/main" id="{7D57327E-0B01-4FAD-A0B4-FB38998D2C50}"/>
              </a:ext>
            </a:extLst>
          </p:cNvPr>
          <p:cNvSpPr/>
          <p:nvPr/>
        </p:nvSpPr>
        <p:spPr>
          <a:xfrm rot="16200000">
            <a:off x="-2110944" y="3745587"/>
            <a:ext cx="5093607" cy="518605"/>
          </a:xfrm>
          <a:prstGeom prst="homePlate">
            <a:avLst>
              <a:gd name="adj" fmla="val 0"/>
            </a:avLst>
          </a:prstGeom>
          <a:solidFill>
            <a:srgbClr val="ACC339"/>
          </a:solidFill>
          <a:ln>
            <a:noFill/>
          </a:ln>
          <a:effectLst/>
        </p:spPr>
        <p:style>
          <a:lnRef idx="1">
            <a:schemeClr val="accent1"/>
          </a:lnRef>
          <a:fillRef idx="3">
            <a:schemeClr val="accent1"/>
          </a:fillRef>
          <a:effectRef idx="2">
            <a:schemeClr val="accent1"/>
          </a:effectRef>
          <a:fontRef idx="minor">
            <a:schemeClr val="lt1"/>
          </a:fontRef>
        </p:style>
        <p:txBody>
          <a:bodyPr vert="horz" lIns="91464" tIns="0" bIns="91464" rtlCol="0" anchor="ctr" anchorCtr="0"/>
          <a:lstStyle/>
          <a:p>
            <a:pPr algn="ctr" defTabSz="609570"/>
            <a:endParaRPr lang="en-US" sz="1600" dirty="0">
              <a:solidFill>
                <a:srgbClr val="FFFFFF"/>
              </a:solidFill>
              <a:latin typeface="Calibri" panose="020F0502020204030204"/>
            </a:endParaRPr>
          </a:p>
        </p:txBody>
      </p:sp>
      <p:sp>
        <p:nvSpPr>
          <p:cNvPr id="50" name="Rectangle 52">
            <a:extLst>
              <a:ext uri="{FF2B5EF4-FFF2-40B4-BE49-F238E27FC236}">
                <a16:creationId xmlns:a16="http://schemas.microsoft.com/office/drawing/2014/main" id="{95067A22-7DF7-4D68-B113-7697FC450A34}"/>
              </a:ext>
            </a:extLst>
          </p:cNvPr>
          <p:cNvSpPr/>
          <p:nvPr/>
        </p:nvSpPr>
        <p:spPr>
          <a:xfrm rot="16200000">
            <a:off x="-1212810" y="3727886"/>
            <a:ext cx="3297340" cy="554008"/>
          </a:xfrm>
          <a:prstGeom prst="rect">
            <a:avLst/>
          </a:prstGeom>
        </p:spPr>
        <p:txBody>
          <a:bodyPr wrap="square" lIns="182891" tIns="91445" rIns="182891" bIns="91445">
            <a:spAutoFit/>
          </a:bodyPr>
          <a:lstStyle/>
          <a:p>
            <a:pPr algn="ctr" defTabSz="609570"/>
            <a:r>
              <a:rPr lang="es-CO" sz="2400" dirty="0">
                <a:solidFill>
                  <a:prstClr val="white"/>
                </a:solidFill>
                <a:latin typeface="Calibri" panose="020F0502020204030204"/>
                <a:ea typeface="Roboto Regular" charset="0"/>
                <a:cs typeface="Roboto Regular"/>
              </a:rPr>
              <a:t>GESTOR CATASTRAL</a:t>
            </a:r>
          </a:p>
        </p:txBody>
      </p:sp>
      <p:pic>
        <p:nvPicPr>
          <p:cNvPr id="56" name="Imagen 55" descr="Imagen que contiene objeto&#10;&#10;Descripción generada automáticamente">
            <a:extLst>
              <a:ext uri="{FF2B5EF4-FFF2-40B4-BE49-F238E27FC236}">
                <a16:creationId xmlns:a16="http://schemas.microsoft.com/office/drawing/2014/main" id="{9DF6A7BF-6F14-4D76-A071-E08A3B47A69A}"/>
              </a:ext>
            </a:extLst>
          </p:cNvPr>
          <p:cNvPicPr>
            <a:picLocks noChangeAspect="1"/>
          </p:cNvPicPr>
          <p:nvPr/>
        </p:nvPicPr>
        <p:blipFill>
          <a:blip r:embed="rId2"/>
          <a:stretch>
            <a:fillRect/>
          </a:stretch>
        </p:blipFill>
        <p:spPr>
          <a:xfrm>
            <a:off x="928249" y="3879621"/>
            <a:ext cx="595047" cy="595047"/>
          </a:xfrm>
          <a:prstGeom prst="rect">
            <a:avLst/>
          </a:prstGeom>
        </p:spPr>
      </p:pic>
      <p:pic>
        <p:nvPicPr>
          <p:cNvPr id="58" name="Imagen 57" descr="Imagen que contiene objeto&#10;&#10;Descripción generada automáticamente">
            <a:extLst>
              <a:ext uri="{FF2B5EF4-FFF2-40B4-BE49-F238E27FC236}">
                <a16:creationId xmlns:a16="http://schemas.microsoft.com/office/drawing/2014/main" id="{ABA95C59-A71D-4D5C-99CA-EC705E49E449}"/>
              </a:ext>
            </a:extLst>
          </p:cNvPr>
          <p:cNvPicPr>
            <a:picLocks noChangeAspect="1"/>
          </p:cNvPicPr>
          <p:nvPr/>
        </p:nvPicPr>
        <p:blipFill>
          <a:blip r:embed="rId3"/>
          <a:stretch>
            <a:fillRect/>
          </a:stretch>
        </p:blipFill>
        <p:spPr>
          <a:xfrm>
            <a:off x="941274" y="2933225"/>
            <a:ext cx="595047" cy="595047"/>
          </a:xfrm>
          <a:prstGeom prst="rect">
            <a:avLst/>
          </a:prstGeom>
        </p:spPr>
      </p:pic>
      <p:pic>
        <p:nvPicPr>
          <p:cNvPr id="60" name="Imagen 59">
            <a:extLst>
              <a:ext uri="{FF2B5EF4-FFF2-40B4-BE49-F238E27FC236}">
                <a16:creationId xmlns:a16="http://schemas.microsoft.com/office/drawing/2014/main" id="{77578F78-A5F7-4CF6-A75B-57A4D99BEBD8}"/>
              </a:ext>
            </a:extLst>
          </p:cNvPr>
          <p:cNvPicPr>
            <a:picLocks noChangeAspect="1"/>
          </p:cNvPicPr>
          <p:nvPr/>
        </p:nvPicPr>
        <p:blipFill>
          <a:blip r:embed="rId4"/>
          <a:stretch>
            <a:fillRect/>
          </a:stretch>
        </p:blipFill>
        <p:spPr>
          <a:xfrm>
            <a:off x="951783" y="1937268"/>
            <a:ext cx="595048" cy="595048"/>
          </a:xfrm>
          <a:prstGeom prst="rect">
            <a:avLst/>
          </a:prstGeom>
        </p:spPr>
      </p:pic>
      <p:pic>
        <p:nvPicPr>
          <p:cNvPr id="62" name="Imagen 61">
            <a:extLst>
              <a:ext uri="{FF2B5EF4-FFF2-40B4-BE49-F238E27FC236}">
                <a16:creationId xmlns:a16="http://schemas.microsoft.com/office/drawing/2014/main" id="{AA0951B3-8CF3-411A-8738-0C152807D7F2}"/>
              </a:ext>
            </a:extLst>
          </p:cNvPr>
          <p:cNvPicPr>
            <a:picLocks noChangeAspect="1"/>
          </p:cNvPicPr>
          <p:nvPr/>
        </p:nvPicPr>
        <p:blipFill>
          <a:blip r:embed="rId5"/>
          <a:stretch>
            <a:fillRect/>
          </a:stretch>
        </p:blipFill>
        <p:spPr>
          <a:xfrm>
            <a:off x="951786" y="4916949"/>
            <a:ext cx="595047" cy="595047"/>
          </a:xfrm>
          <a:prstGeom prst="rect">
            <a:avLst/>
          </a:prstGeom>
        </p:spPr>
      </p:pic>
      <p:pic>
        <p:nvPicPr>
          <p:cNvPr id="64" name="Imagen 63" descr="Imagen que contiene objeto, reloj&#10;&#10;Descripción generada automáticamente">
            <a:extLst>
              <a:ext uri="{FF2B5EF4-FFF2-40B4-BE49-F238E27FC236}">
                <a16:creationId xmlns:a16="http://schemas.microsoft.com/office/drawing/2014/main" id="{7278B151-FE8A-45D1-8E40-01DD51B9B9F1}"/>
              </a:ext>
            </a:extLst>
          </p:cNvPr>
          <p:cNvPicPr>
            <a:picLocks noChangeAspect="1"/>
          </p:cNvPicPr>
          <p:nvPr/>
        </p:nvPicPr>
        <p:blipFill>
          <a:blip r:embed="rId6"/>
          <a:stretch>
            <a:fillRect/>
          </a:stretch>
        </p:blipFill>
        <p:spPr>
          <a:xfrm>
            <a:off x="951786" y="5876529"/>
            <a:ext cx="595047" cy="595047"/>
          </a:xfrm>
          <a:prstGeom prst="rect">
            <a:avLst/>
          </a:prstGeom>
        </p:spPr>
      </p:pic>
      <p:sp>
        <p:nvSpPr>
          <p:cNvPr id="65" name="CuadroTexto 64">
            <a:extLst>
              <a:ext uri="{FF2B5EF4-FFF2-40B4-BE49-F238E27FC236}">
                <a16:creationId xmlns:a16="http://schemas.microsoft.com/office/drawing/2014/main" id="{52642737-9617-4A3C-A08A-5063D77FD971}"/>
              </a:ext>
            </a:extLst>
          </p:cNvPr>
          <p:cNvSpPr txBox="1"/>
          <p:nvPr/>
        </p:nvSpPr>
        <p:spPr>
          <a:xfrm>
            <a:off x="8718458" y="2168578"/>
            <a:ext cx="2841871" cy="666977"/>
          </a:xfrm>
          <a:prstGeom prst="rect">
            <a:avLst/>
          </a:prstGeom>
          <a:noFill/>
        </p:spPr>
        <p:txBody>
          <a:bodyPr wrap="square" rtlCol="0">
            <a:spAutoFit/>
          </a:bodyPr>
          <a:lstStyle/>
          <a:p>
            <a:pPr defTabSz="609570"/>
            <a:r>
              <a:rPr lang="es-ES" sz="1867" b="1" dirty="0">
                <a:solidFill>
                  <a:srgbClr val="175E8A"/>
                </a:solidFill>
                <a:latin typeface="Calibri Light" panose="020F0302020204030204"/>
                <a:cs typeface="Helvetica" panose="020B0604020202020204" pitchFamily="34" charset="0"/>
              </a:rPr>
              <a:t>Capacidad instalada</a:t>
            </a:r>
            <a:r>
              <a:rPr lang="es-ES" sz="1867" dirty="0">
                <a:solidFill>
                  <a:srgbClr val="7F7F7F"/>
                </a:solidFill>
                <a:latin typeface="Calibri Light" panose="020F0302020204030204"/>
                <a:cs typeface="Helvetica" panose="020B0604020202020204" pitchFamily="34" charset="0"/>
              </a:rPr>
              <a:t> en los territorios</a:t>
            </a:r>
            <a:endParaRPr lang="es-CO" sz="1600" dirty="0">
              <a:solidFill>
                <a:srgbClr val="7F7F7F"/>
              </a:solidFill>
              <a:latin typeface="Calibri Light" panose="020F0302020204030204"/>
              <a:cs typeface="Helvetica" panose="020B0604020202020204" pitchFamily="34" charset="0"/>
            </a:endParaRPr>
          </a:p>
        </p:txBody>
      </p:sp>
      <p:sp>
        <p:nvSpPr>
          <p:cNvPr id="66" name="CuadroTexto 65">
            <a:extLst>
              <a:ext uri="{FF2B5EF4-FFF2-40B4-BE49-F238E27FC236}">
                <a16:creationId xmlns:a16="http://schemas.microsoft.com/office/drawing/2014/main" id="{AA8D411C-18AA-4252-8795-B6DCFE778E87}"/>
              </a:ext>
            </a:extLst>
          </p:cNvPr>
          <p:cNvSpPr txBox="1"/>
          <p:nvPr/>
        </p:nvSpPr>
        <p:spPr>
          <a:xfrm>
            <a:off x="8718458" y="3090327"/>
            <a:ext cx="2841871" cy="666977"/>
          </a:xfrm>
          <a:prstGeom prst="rect">
            <a:avLst/>
          </a:prstGeom>
          <a:noFill/>
        </p:spPr>
        <p:txBody>
          <a:bodyPr wrap="square" rtlCol="0">
            <a:spAutoFit/>
          </a:bodyPr>
          <a:lstStyle/>
          <a:p>
            <a:pPr defTabSz="609570"/>
            <a:r>
              <a:rPr lang="es-ES" sz="1867" b="1" dirty="0">
                <a:solidFill>
                  <a:srgbClr val="175E8A"/>
                </a:solidFill>
                <a:latin typeface="Calibri Light" panose="020F0302020204030204"/>
                <a:cs typeface="Helvetica" panose="020B0604020202020204" pitchFamily="34" charset="0"/>
              </a:rPr>
              <a:t>Fortalecimiento Fiscal </a:t>
            </a:r>
            <a:r>
              <a:rPr lang="es-ES" sz="1867" dirty="0">
                <a:solidFill>
                  <a:srgbClr val="7F7F7F"/>
                </a:solidFill>
                <a:latin typeface="Calibri Light" panose="020F0302020204030204"/>
                <a:cs typeface="Helvetica" panose="020B0604020202020204" pitchFamily="34" charset="0"/>
              </a:rPr>
              <a:t>– Recaudo efectivo</a:t>
            </a:r>
            <a:endParaRPr lang="es-CO" sz="1600" dirty="0">
              <a:solidFill>
                <a:srgbClr val="7F7F7F"/>
              </a:solidFill>
              <a:latin typeface="Calibri Light" panose="020F0302020204030204"/>
              <a:cs typeface="Helvetica" panose="020B0604020202020204" pitchFamily="34" charset="0"/>
            </a:endParaRPr>
          </a:p>
        </p:txBody>
      </p:sp>
      <p:sp>
        <p:nvSpPr>
          <p:cNvPr id="67" name="CuadroTexto 66">
            <a:extLst>
              <a:ext uri="{FF2B5EF4-FFF2-40B4-BE49-F238E27FC236}">
                <a16:creationId xmlns:a16="http://schemas.microsoft.com/office/drawing/2014/main" id="{A91315E6-DB19-4D45-A6CC-918A21B240EC}"/>
              </a:ext>
            </a:extLst>
          </p:cNvPr>
          <p:cNvSpPr txBox="1"/>
          <p:nvPr/>
        </p:nvSpPr>
        <p:spPr>
          <a:xfrm>
            <a:off x="8718458" y="4012077"/>
            <a:ext cx="2841871" cy="666977"/>
          </a:xfrm>
          <a:prstGeom prst="rect">
            <a:avLst/>
          </a:prstGeom>
          <a:noFill/>
        </p:spPr>
        <p:txBody>
          <a:bodyPr wrap="square" rtlCol="0">
            <a:spAutoFit/>
          </a:bodyPr>
          <a:lstStyle/>
          <a:p>
            <a:pPr defTabSz="609570"/>
            <a:r>
              <a:rPr lang="es-ES" sz="1867" dirty="0">
                <a:solidFill>
                  <a:srgbClr val="7F7F7F"/>
                </a:solidFill>
                <a:latin typeface="Calibri Light" panose="020F0302020204030204"/>
                <a:cs typeface="Helvetica" panose="020B0604020202020204" pitchFamily="34" charset="0"/>
              </a:rPr>
              <a:t>Mejora en la </a:t>
            </a:r>
            <a:r>
              <a:rPr lang="es-ES" sz="1867" b="1" dirty="0">
                <a:solidFill>
                  <a:srgbClr val="175E8A"/>
                </a:solidFill>
                <a:latin typeface="Calibri Light" panose="020F0302020204030204"/>
                <a:cs typeface="Helvetica" panose="020B0604020202020204" pitchFamily="34" charset="0"/>
              </a:rPr>
              <a:t>planificación y gestión del territorio - OT</a:t>
            </a:r>
            <a:endParaRPr lang="es-CO" sz="1600" b="1" dirty="0">
              <a:solidFill>
                <a:srgbClr val="175E8A"/>
              </a:solidFill>
              <a:latin typeface="Calibri Light" panose="020F0302020204030204"/>
              <a:cs typeface="Helvetica" panose="020B0604020202020204" pitchFamily="34" charset="0"/>
            </a:endParaRPr>
          </a:p>
        </p:txBody>
      </p:sp>
      <p:sp>
        <p:nvSpPr>
          <p:cNvPr id="68" name="CuadroTexto 67">
            <a:extLst>
              <a:ext uri="{FF2B5EF4-FFF2-40B4-BE49-F238E27FC236}">
                <a16:creationId xmlns:a16="http://schemas.microsoft.com/office/drawing/2014/main" id="{81E7A3A2-4E1F-4A1B-B652-3E79326D6B41}"/>
              </a:ext>
            </a:extLst>
          </p:cNvPr>
          <p:cNvSpPr txBox="1"/>
          <p:nvPr/>
        </p:nvSpPr>
        <p:spPr>
          <a:xfrm>
            <a:off x="8718456" y="4933828"/>
            <a:ext cx="3064173" cy="666977"/>
          </a:xfrm>
          <a:prstGeom prst="rect">
            <a:avLst/>
          </a:prstGeom>
          <a:noFill/>
        </p:spPr>
        <p:txBody>
          <a:bodyPr wrap="square" rtlCol="0">
            <a:spAutoFit/>
          </a:bodyPr>
          <a:lstStyle/>
          <a:p>
            <a:pPr defTabSz="609570"/>
            <a:r>
              <a:rPr lang="es-ES" sz="1867" dirty="0">
                <a:solidFill>
                  <a:srgbClr val="7F7F7F"/>
                </a:solidFill>
                <a:latin typeface="Calibri Light" panose="020F0302020204030204"/>
                <a:cs typeface="Helvetica" panose="020B0604020202020204" pitchFamily="34" charset="0"/>
              </a:rPr>
              <a:t>CM como insumo para la </a:t>
            </a:r>
            <a:r>
              <a:rPr lang="es-ES" sz="1867" b="1" dirty="0">
                <a:solidFill>
                  <a:srgbClr val="175E8A"/>
                </a:solidFill>
                <a:latin typeface="Calibri Light" panose="020F0302020204030204"/>
                <a:cs typeface="Helvetica" panose="020B0604020202020204" pitchFamily="34" charset="0"/>
              </a:rPr>
              <a:t>formalización de la propiedad</a:t>
            </a:r>
            <a:endParaRPr lang="es-CO" sz="1600" b="1" dirty="0">
              <a:solidFill>
                <a:srgbClr val="175E8A"/>
              </a:solidFill>
              <a:latin typeface="Calibri Light" panose="020F0302020204030204"/>
              <a:cs typeface="Helvetica" panose="020B0604020202020204" pitchFamily="34" charset="0"/>
            </a:endParaRPr>
          </a:p>
        </p:txBody>
      </p:sp>
      <p:pic>
        <p:nvPicPr>
          <p:cNvPr id="69" name="Imagen 68">
            <a:extLst>
              <a:ext uri="{FF2B5EF4-FFF2-40B4-BE49-F238E27FC236}">
                <a16:creationId xmlns:a16="http://schemas.microsoft.com/office/drawing/2014/main" id="{AE6FF494-3293-4BBC-8EE5-684164216F6B}"/>
              </a:ext>
            </a:extLst>
          </p:cNvPr>
          <p:cNvPicPr>
            <a:picLocks noChangeAspect="1"/>
          </p:cNvPicPr>
          <p:nvPr/>
        </p:nvPicPr>
        <p:blipFill>
          <a:blip r:embed="rId7"/>
          <a:stretch>
            <a:fillRect/>
          </a:stretch>
        </p:blipFill>
        <p:spPr>
          <a:xfrm>
            <a:off x="6090001" y="6048084"/>
            <a:ext cx="595048" cy="595048"/>
          </a:xfrm>
          <a:prstGeom prst="rect">
            <a:avLst/>
          </a:prstGeom>
        </p:spPr>
      </p:pic>
      <p:sp>
        <p:nvSpPr>
          <p:cNvPr id="71" name="Freeform 5">
            <a:extLst>
              <a:ext uri="{FF2B5EF4-FFF2-40B4-BE49-F238E27FC236}">
                <a16:creationId xmlns:a16="http://schemas.microsoft.com/office/drawing/2014/main" id="{9D032EB0-B190-4B14-97D6-19D4F95BA9D7}"/>
              </a:ext>
            </a:extLst>
          </p:cNvPr>
          <p:cNvSpPr>
            <a:spLocks/>
          </p:cNvSpPr>
          <p:nvPr/>
        </p:nvSpPr>
        <p:spPr bwMode="auto">
          <a:xfrm>
            <a:off x="8223219" y="2353129"/>
            <a:ext cx="467428" cy="358377"/>
          </a:xfrm>
          <a:custGeom>
            <a:avLst/>
            <a:gdLst>
              <a:gd name="T0" fmla="*/ 1391 w 1416"/>
              <a:gd name="T1" fmla="*/ 150 h 1085"/>
              <a:gd name="T2" fmla="*/ 1266 w 1416"/>
              <a:gd name="T3" fmla="*/ 26 h 1085"/>
              <a:gd name="T4" fmla="*/ 1204 w 1416"/>
              <a:gd name="T5" fmla="*/ 0 h 1085"/>
              <a:gd name="T6" fmla="*/ 1142 w 1416"/>
              <a:gd name="T7" fmla="*/ 26 h 1085"/>
              <a:gd name="T8" fmla="*/ 543 w 1416"/>
              <a:gd name="T9" fmla="*/ 626 h 1085"/>
              <a:gd name="T10" fmla="*/ 274 w 1416"/>
              <a:gd name="T11" fmla="*/ 356 h 1085"/>
              <a:gd name="T12" fmla="*/ 212 w 1416"/>
              <a:gd name="T13" fmla="*/ 331 h 1085"/>
              <a:gd name="T14" fmla="*/ 150 w 1416"/>
              <a:gd name="T15" fmla="*/ 356 h 1085"/>
              <a:gd name="T16" fmla="*/ 26 w 1416"/>
              <a:gd name="T17" fmla="*/ 481 h 1085"/>
              <a:gd name="T18" fmla="*/ 0 w 1416"/>
              <a:gd name="T19" fmla="*/ 543 h 1085"/>
              <a:gd name="T20" fmla="*/ 26 w 1416"/>
              <a:gd name="T21" fmla="*/ 605 h 1085"/>
              <a:gd name="T22" fmla="*/ 356 w 1416"/>
              <a:gd name="T23" fmla="*/ 936 h 1085"/>
              <a:gd name="T24" fmla="*/ 481 w 1416"/>
              <a:gd name="T25" fmla="*/ 1060 h 1085"/>
              <a:gd name="T26" fmla="*/ 543 w 1416"/>
              <a:gd name="T27" fmla="*/ 1085 h 1085"/>
              <a:gd name="T28" fmla="*/ 605 w 1416"/>
              <a:gd name="T29" fmla="*/ 1060 h 1085"/>
              <a:gd name="T30" fmla="*/ 729 w 1416"/>
              <a:gd name="T31" fmla="*/ 936 h 1085"/>
              <a:gd name="T32" fmla="*/ 1391 w 1416"/>
              <a:gd name="T33" fmla="*/ 274 h 1085"/>
              <a:gd name="T34" fmla="*/ 1416 w 1416"/>
              <a:gd name="T35" fmla="*/ 212 h 1085"/>
              <a:gd name="T36" fmla="*/ 1391 w 1416"/>
              <a:gd name="T37" fmla="*/ 15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6" h="1085">
                <a:moveTo>
                  <a:pt x="1391" y="150"/>
                </a:moveTo>
                <a:cubicBezTo>
                  <a:pt x="1266" y="26"/>
                  <a:pt x="1266" y="26"/>
                  <a:pt x="1266" y="26"/>
                </a:cubicBezTo>
                <a:cubicBezTo>
                  <a:pt x="1249" y="9"/>
                  <a:pt x="1229" y="0"/>
                  <a:pt x="1204" y="0"/>
                </a:cubicBezTo>
                <a:cubicBezTo>
                  <a:pt x="1180" y="0"/>
                  <a:pt x="1159" y="9"/>
                  <a:pt x="1142" y="26"/>
                </a:cubicBezTo>
                <a:cubicBezTo>
                  <a:pt x="543" y="626"/>
                  <a:pt x="543" y="626"/>
                  <a:pt x="543" y="626"/>
                </a:cubicBezTo>
                <a:cubicBezTo>
                  <a:pt x="274" y="356"/>
                  <a:pt x="274" y="356"/>
                  <a:pt x="274" y="356"/>
                </a:cubicBezTo>
                <a:cubicBezTo>
                  <a:pt x="257" y="339"/>
                  <a:pt x="236" y="331"/>
                  <a:pt x="212" y="331"/>
                </a:cubicBezTo>
                <a:cubicBezTo>
                  <a:pt x="188" y="331"/>
                  <a:pt x="167" y="339"/>
                  <a:pt x="150" y="356"/>
                </a:cubicBezTo>
                <a:cubicBezTo>
                  <a:pt x="26" y="481"/>
                  <a:pt x="26" y="481"/>
                  <a:pt x="26" y="481"/>
                </a:cubicBezTo>
                <a:cubicBezTo>
                  <a:pt x="9" y="498"/>
                  <a:pt x="0" y="518"/>
                  <a:pt x="0" y="543"/>
                </a:cubicBezTo>
                <a:cubicBezTo>
                  <a:pt x="0" y="567"/>
                  <a:pt x="9" y="588"/>
                  <a:pt x="26" y="605"/>
                </a:cubicBezTo>
                <a:cubicBezTo>
                  <a:pt x="356" y="936"/>
                  <a:pt x="356" y="936"/>
                  <a:pt x="356" y="936"/>
                </a:cubicBezTo>
                <a:cubicBezTo>
                  <a:pt x="481" y="1060"/>
                  <a:pt x="481" y="1060"/>
                  <a:pt x="481" y="1060"/>
                </a:cubicBezTo>
                <a:cubicBezTo>
                  <a:pt x="498" y="1077"/>
                  <a:pt x="518" y="1085"/>
                  <a:pt x="543" y="1085"/>
                </a:cubicBezTo>
                <a:cubicBezTo>
                  <a:pt x="567" y="1085"/>
                  <a:pt x="588" y="1077"/>
                  <a:pt x="605" y="1060"/>
                </a:cubicBezTo>
                <a:cubicBezTo>
                  <a:pt x="729" y="936"/>
                  <a:pt x="729" y="936"/>
                  <a:pt x="729" y="936"/>
                </a:cubicBezTo>
                <a:cubicBezTo>
                  <a:pt x="1391" y="274"/>
                  <a:pt x="1391" y="274"/>
                  <a:pt x="1391" y="274"/>
                </a:cubicBezTo>
                <a:cubicBezTo>
                  <a:pt x="1408" y="257"/>
                  <a:pt x="1416" y="236"/>
                  <a:pt x="1416" y="212"/>
                </a:cubicBezTo>
                <a:cubicBezTo>
                  <a:pt x="1416" y="188"/>
                  <a:pt x="1408" y="167"/>
                  <a:pt x="1391" y="150"/>
                </a:cubicBezTo>
                <a:close/>
              </a:path>
            </a:pathLst>
          </a:custGeom>
          <a:solidFill>
            <a:srgbClr val="175E8A"/>
          </a:solidFill>
          <a:ln w="9525">
            <a:noFill/>
            <a:round/>
            <a:headEnd/>
            <a:tailEnd/>
          </a:ln>
        </p:spPr>
        <p:txBody>
          <a:bodyPr vert="horz" wrap="square" lIns="121920" tIns="60960" rIns="121920" bIns="60960" numCol="1" anchor="t" anchorCtr="0" compatLnSpc="1">
            <a:prstTxWarp prst="textNoShape">
              <a:avLst/>
            </a:prstTxWarp>
          </a:bodyPr>
          <a:lstStyle/>
          <a:p>
            <a:pPr defTabSz="609570"/>
            <a:endParaRPr lang="en-IN" sz="2400" dirty="0">
              <a:solidFill>
                <a:prstClr val="black"/>
              </a:solidFill>
              <a:latin typeface="Calibri" panose="020F0502020204030204"/>
            </a:endParaRPr>
          </a:p>
        </p:txBody>
      </p:sp>
      <p:sp>
        <p:nvSpPr>
          <p:cNvPr id="72" name="Freeform 5">
            <a:extLst>
              <a:ext uri="{FF2B5EF4-FFF2-40B4-BE49-F238E27FC236}">
                <a16:creationId xmlns:a16="http://schemas.microsoft.com/office/drawing/2014/main" id="{2AED537F-1BDD-4DA8-B1F6-EC3DB8F794BC}"/>
              </a:ext>
            </a:extLst>
          </p:cNvPr>
          <p:cNvSpPr>
            <a:spLocks/>
          </p:cNvSpPr>
          <p:nvPr/>
        </p:nvSpPr>
        <p:spPr bwMode="auto">
          <a:xfrm>
            <a:off x="8221699" y="3260450"/>
            <a:ext cx="467428" cy="358377"/>
          </a:xfrm>
          <a:custGeom>
            <a:avLst/>
            <a:gdLst>
              <a:gd name="T0" fmla="*/ 1391 w 1416"/>
              <a:gd name="T1" fmla="*/ 150 h 1085"/>
              <a:gd name="T2" fmla="*/ 1266 w 1416"/>
              <a:gd name="T3" fmla="*/ 26 h 1085"/>
              <a:gd name="T4" fmla="*/ 1204 w 1416"/>
              <a:gd name="T5" fmla="*/ 0 h 1085"/>
              <a:gd name="T6" fmla="*/ 1142 w 1416"/>
              <a:gd name="T7" fmla="*/ 26 h 1085"/>
              <a:gd name="T8" fmla="*/ 543 w 1416"/>
              <a:gd name="T9" fmla="*/ 626 h 1085"/>
              <a:gd name="T10" fmla="*/ 274 w 1416"/>
              <a:gd name="T11" fmla="*/ 356 h 1085"/>
              <a:gd name="T12" fmla="*/ 212 w 1416"/>
              <a:gd name="T13" fmla="*/ 331 h 1085"/>
              <a:gd name="T14" fmla="*/ 150 w 1416"/>
              <a:gd name="T15" fmla="*/ 356 h 1085"/>
              <a:gd name="T16" fmla="*/ 26 w 1416"/>
              <a:gd name="T17" fmla="*/ 481 h 1085"/>
              <a:gd name="T18" fmla="*/ 0 w 1416"/>
              <a:gd name="T19" fmla="*/ 543 h 1085"/>
              <a:gd name="T20" fmla="*/ 26 w 1416"/>
              <a:gd name="T21" fmla="*/ 605 h 1085"/>
              <a:gd name="T22" fmla="*/ 356 w 1416"/>
              <a:gd name="T23" fmla="*/ 936 h 1085"/>
              <a:gd name="T24" fmla="*/ 481 w 1416"/>
              <a:gd name="T25" fmla="*/ 1060 h 1085"/>
              <a:gd name="T26" fmla="*/ 543 w 1416"/>
              <a:gd name="T27" fmla="*/ 1085 h 1085"/>
              <a:gd name="T28" fmla="*/ 605 w 1416"/>
              <a:gd name="T29" fmla="*/ 1060 h 1085"/>
              <a:gd name="T30" fmla="*/ 729 w 1416"/>
              <a:gd name="T31" fmla="*/ 936 h 1085"/>
              <a:gd name="T32" fmla="*/ 1391 w 1416"/>
              <a:gd name="T33" fmla="*/ 274 h 1085"/>
              <a:gd name="T34" fmla="*/ 1416 w 1416"/>
              <a:gd name="T35" fmla="*/ 212 h 1085"/>
              <a:gd name="T36" fmla="*/ 1391 w 1416"/>
              <a:gd name="T37" fmla="*/ 15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6" h="1085">
                <a:moveTo>
                  <a:pt x="1391" y="150"/>
                </a:moveTo>
                <a:cubicBezTo>
                  <a:pt x="1266" y="26"/>
                  <a:pt x="1266" y="26"/>
                  <a:pt x="1266" y="26"/>
                </a:cubicBezTo>
                <a:cubicBezTo>
                  <a:pt x="1249" y="9"/>
                  <a:pt x="1229" y="0"/>
                  <a:pt x="1204" y="0"/>
                </a:cubicBezTo>
                <a:cubicBezTo>
                  <a:pt x="1180" y="0"/>
                  <a:pt x="1159" y="9"/>
                  <a:pt x="1142" y="26"/>
                </a:cubicBezTo>
                <a:cubicBezTo>
                  <a:pt x="543" y="626"/>
                  <a:pt x="543" y="626"/>
                  <a:pt x="543" y="626"/>
                </a:cubicBezTo>
                <a:cubicBezTo>
                  <a:pt x="274" y="356"/>
                  <a:pt x="274" y="356"/>
                  <a:pt x="274" y="356"/>
                </a:cubicBezTo>
                <a:cubicBezTo>
                  <a:pt x="257" y="339"/>
                  <a:pt x="236" y="331"/>
                  <a:pt x="212" y="331"/>
                </a:cubicBezTo>
                <a:cubicBezTo>
                  <a:pt x="188" y="331"/>
                  <a:pt x="167" y="339"/>
                  <a:pt x="150" y="356"/>
                </a:cubicBezTo>
                <a:cubicBezTo>
                  <a:pt x="26" y="481"/>
                  <a:pt x="26" y="481"/>
                  <a:pt x="26" y="481"/>
                </a:cubicBezTo>
                <a:cubicBezTo>
                  <a:pt x="9" y="498"/>
                  <a:pt x="0" y="518"/>
                  <a:pt x="0" y="543"/>
                </a:cubicBezTo>
                <a:cubicBezTo>
                  <a:pt x="0" y="567"/>
                  <a:pt x="9" y="588"/>
                  <a:pt x="26" y="605"/>
                </a:cubicBezTo>
                <a:cubicBezTo>
                  <a:pt x="356" y="936"/>
                  <a:pt x="356" y="936"/>
                  <a:pt x="356" y="936"/>
                </a:cubicBezTo>
                <a:cubicBezTo>
                  <a:pt x="481" y="1060"/>
                  <a:pt x="481" y="1060"/>
                  <a:pt x="481" y="1060"/>
                </a:cubicBezTo>
                <a:cubicBezTo>
                  <a:pt x="498" y="1077"/>
                  <a:pt x="518" y="1085"/>
                  <a:pt x="543" y="1085"/>
                </a:cubicBezTo>
                <a:cubicBezTo>
                  <a:pt x="567" y="1085"/>
                  <a:pt x="588" y="1077"/>
                  <a:pt x="605" y="1060"/>
                </a:cubicBezTo>
                <a:cubicBezTo>
                  <a:pt x="729" y="936"/>
                  <a:pt x="729" y="936"/>
                  <a:pt x="729" y="936"/>
                </a:cubicBezTo>
                <a:cubicBezTo>
                  <a:pt x="1391" y="274"/>
                  <a:pt x="1391" y="274"/>
                  <a:pt x="1391" y="274"/>
                </a:cubicBezTo>
                <a:cubicBezTo>
                  <a:pt x="1408" y="257"/>
                  <a:pt x="1416" y="236"/>
                  <a:pt x="1416" y="212"/>
                </a:cubicBezTo>
                <a:cubicBezTo>
                  <a:pt x="1416" y="188"/>
                  <a:pt x="1408" y="167"/>
                  <a:pt x="1391" y="150"/>
                </a:cubicBezTo>
                <a:close/>
              </a:path>
            </a:pathLst>
          </a:custGeom>
          <a:solidFill>
            <a:srgbClr val="175E8A"/>
          </a:solidFill>
          <a:ln w="9525">
            <a:noFill/>
            <a:round/>
            <a:headEnd/>
            <a:tailEnd/>
          </a:ln>
        </p:spPr>
        <p:txBody>
          <a:bodyPr vert="horz" wrap="square" lIns="121920" tIns="60960" rIns="121920" bIns="60960" numCol="1" anchor="t" anchorCtr="0" compatLnSpc="1">
            <a:prstTxWarp prst="textNoShape">
              <a:avLst/>
            </a:prstTxWarp>
          </a:bodyPr>
          <a:lstStyle/>
          <a:p>
            <a:pPr defTabSz="609570"/>
            <a:endParaRPr lang="en-IN" sz="2400" dirty="0">
              <a:solidFill>
                <a:prstClr val="black"/>
              </a:solidFill>
              <a:latin typeface="Calibri" panose="020F0502020204030204"/>
            </a:endParaRPr>
          </a:p>
        </p:txBody>
      </p:sp>
      <p:sp>
        <p:nvSpPr>
          <p:cNvPr id="73" name="Freeform 5">
            <a:extLst>
              <a:ext uri="{FF2B5EF4-FFF2-40B4-BE49-F238E27FC236}">
                <a16:creationId xmlns:a16="http://schemas.microsoft.com/office/drawing/2014/main" id="{D7C47CB9-7233-4839-BC77-C41894043BBA}"/>
              </a:ext>
            </a:extLst>
          </p:cNvPr>
          <p:cNvSpPr>
            <a:spLocks/>
          </p:cNvSpPr>
          <p:nvPr/>
        </p:nvSpPr>
        <p:spPr bwMode="auto">
          <a:xfrm>
            <a:off x="8231807" y="4167772"/>
            <a:ext cx="467428" cy="358377"/>
          </a:xfrm>
          <a:custGeom>
            <a:avLst/>
            <a:gdLst>
              <a:gd name="T0" fmla="*/ 1391 w 1416"/>
              <a:gd name="T1" fmla="*/ 150 h 1085"/>
              <a:gd name="T2" fmla="*/ 1266 w 1416"/>
              <a:gd name="T3" fmla="*/ 26 h 1085"/>
              <a:gd name="T4" fmla="*/ 1204 w 1416"/>
              <a:gd name="T5" fmla="*/ 0 h 1085"/>
              <a:gd name="T6" fmla="*/ 1142 w 1416"/>
              <a:gd name="T7" fmla="*/ 26 h 1085"/>
              <a:gd name="T8" fmla="*/ 543 w 1416"/>
              <a:gd name="T9" fmla="*/ 626 h 1085"/>
              <a:gd name="T10" fmla="*/ 274 w 1416"/>
              <a:gd name="T11" fmla="*/ 356 h 1085"/>
              <a:gd name="T12" fmla="*/ 212 w 1416"/>
              <a:gd name="T13" fmla="*/ 331 h 1085"/>
              <a:gd name="T14" fmla="*/ 150 w 1416"/>
              <a:gd name="T15" fmla="*/ 356 h 1085"/>
              <a:gd name="T16" fmla="*/ 26 w 1416"/>
              <a:gd name="T17" fmla="*/ 481 h 1085"/>
              <a:gd name="T18" fmla="*/ 0 w 1416"/>
              <a:gd name="T19" fmla="*/ 543 h 1085"/>
              <a:gd name="T20" fmla="*/ 26 w 1416"/>
              <a:gd name="T21" fmla="*/ 605 h 1085"/>
              <a:gd name="T22" fmla="*/ 356 w 1416"/>
              <a:gd name="T23" fmla="*/ 936 h 1085"/>
              <a:gd name="T24" fmla="*/ 481 w 1416"/>
              <a:gd name="T25" fmla="*/ 1060 h 1085"/>
              <a:gd name="T26" fmla="*/ 543 w 1416"/>
              <a:gd name="T27" fmla="*/ 1085 h 1085"/>
              <a:gd name="T28" fmla="*/ 605 w 1416"/>
              <a:gd name="T29" fmla="*/ 1060 h 1085"/>
              <a:gd name="T30" fmla="*/ 729 w 1416"/>
              <a:gd name="T31" fmla="*/ 936 h 1085"/>
              <a:gd name="T32" fmla="*/ 1391 w 1416"/>
              <a:gd name="T33" fmla="*/ 274 h 1085"/>
              <a:gd name="T34" fmla="*/ 1416 w 1416"/>
              <a:gd name="T35" fmla="*/ 212 h 1085"/>
              <a:gd name="T36" fmla="*/ 1391 w 1416"/>
              <a:gd name="T37" fmla="*/ 15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6" h="1085">
                <a:moveTo>
                  <a:pt x="1391" y="150"/>
                </a:moveTo>
                <a:cubicBezTo>
                  <a:pt x="1266" y="26"/>
                  <a:pt x="1266" y="26"/>
                  <a:pt x="1266" y="26"/>
                </a:cubicBezTo>
                <a:cubicBezTo>
                  <a:pt x="1249" y="9"/>
                  <a:pt x="1229" y="0"/>
                  <a:pt x="1204" y="0"/>
                </a:cubicBezTo>
                <a:cubicBezTo>
                  <a:pt x="1180" y="0"/>
                  <a:pt x="1159" y="9"/>
                  <a:pt x="1142" y="26"/>
                </a:cubicBezTo>
                <a:cubicBezTo>
                  <a:pt x="543" y="626"/>
                  <a:pt x="543" y="626"/>
                  <a:pt x="543" y="626"/>
                </a:cubicBezTo>
                <a:cubicBezTo>
                  <a:pt x="274" y="356"/>
                  <a:pt x="274" y="356"/>
                  <a:pt x="274" y="356"/>
                </a:cubicBezTo>
                <a:cubicBezTo>
                  <a:pt x="257" y="339"/>
                  <a:pt x="236" y="331"/>
                  <a:pt x="212" y="331"/>
                </a:cubicBezTo>
                <a:cubicBezTo>
                  <a:pt x="188" y="331"/>
                  <a:pt x="167" y="339"/>
                  <a:pt x="150" y="356"/>
                </a:cubicBezTo>
                <a:cubicBezTo>
                  <a:pt x="26" y="481"/>
                  <a:pt x="26" y="481"/>
                  <a:pt x="26" y="481"/>
                </a:cubicBezTo>
                <a:cubicBezTo>
                  <a:pt x="9" y="498"/>
                  <a:pt x="0" y="518"/>
                  <a:pt x="0" y="543"/>
                </a:cubicBezTo>
                <a:cubicBezTo>
                  <a:pt x="0" y="567"/>
                  <a:pt x="9" y="588"/>
                  <a:pt x="26" y="605"/>
                </a:cubicBezTo>
                <a:cubicBezTo>
                  <a:pt x="356" y="936"/>
                  <a:pt x="356" y="936"/>
                  <a:pt x="356" y="936"/>
                </a:cubicBezTo>
                <a:cubicBezTo>
                  <a:pt x="481" y="1060"/>
                  <a:pt x="481" y="1060"/>
                  <a:pt x="481" y="1060"/>
                </a:cubicBezTo>
                <a:cubicBezTo>
                  <a:pt x="498" y="1077"/>
                  <a:pt x="518" y="1085"/>
                  <a:pt x="543" y="1085"/>
                </a:cubicBezTo>
                <a:cubicBezTo>
                  <a:pt x="567" y="1085"/>
                  <a:pt x="588" y="1077"/>
                  <a:pt x="605" y="1060"/>
                </a:cubicBezTo>
                <a:cubicBezTo>
                  <a:pt x="729" y="936"/>
                  <a:pt x="729" y="936"/>
                  <a:pt x="729" y="936"/>
                </a:cubicBezTo>
                <a:cubicBezTo>
                  <a:pt x="1391" y="274"/>
                  <a:pt x="1391" y="274"/>
                  <a:pt x="1391" y="274"/>
                </a:cubicBezTo>
                <a:cubicBezTo>
                  <a:pt x="1408" y="257"/>
                  <a:pt x="1416" y="236"/>
                  <a:pt x="1416" y="212"/>
                </a:cubicBezTo>
                <a:cubicBezTo>
                  <a:pt x="1416" y="188"/>
                  <a:pt x="1408" y="167"/>
                  <a:pt x="1391" y="150"/>
                </a:cubicBezTo>
                <a:close/>
              </a:path>
            </a:pathLst>
          </a:custGeom>
          <a:solidFill>
            <a:srgbClr val="175E8A"/>
          </a:solidFill>
          <a:ln w="9525">
            <a:noFill/>
            <a:round/>
            <a:headEnd/>
            <a:tailEnd/>
          </a:ln>
        </p:spPr>
        <p:txBody>
          <a:bodyPr vert="horz" wrap="square" lIns="121920" tIns="60960" rIns="121920" bIns="60960" numCol="1" anchor="t" anchorCtr="0" compatLnSpc="1">
            <a:prstTxWarp prst="textNoShape">
              <a:avLst/>
            </a:prstTxWarp>
          </a:bodyPr>
          <a:lstStyle/>
          <a:p>
            <a:pPr defTabSz="609570"/>
            <a:endParaRPr lang="en-IN" sz="2400" dirty="0">
              <a:solidFill>
                <a:prstClr val="black"/>
              </a:solidFill>
              <a:latin typeface="Calibri" panose="020F0502020204030204"/>
            </a:endParaRPr>
          </a:p>
        </p:txBody>
      </p:sp>
      <p:sp>
        <p:nvSpPr>
          <p:cNvPr id="74" name="Freeform 5">
            <a:extLst>
              <a:ext uri="{FF2B5EF4-FFF2-40B4-BE49-F238E27FC236}">
                <a16:creationId xmlns:a16="http://schemas.microsoft.com/office/drawing/2014/main" id="{B2DFA823-52B5-46BD-B9DE-D8E4A68A2FC1}"/>
              </a:ext>
            </a:extLst>
          </p:cNvPr>
          <p:cNvSpPr>
            <a:spLocks/>
          </p:cNvSpPr>
          <p:nvPr/>
        </p:nvSpPr>
        <p:spPr bwMode="auto">
          <a:xfrm>
            <a:off x="8251030" y="5075094"/>
            <a:ext cx="467428" cy="358377"/>
          </a:xfrm>
          <a:custGeom>
            <a:avLst/>
            <a:gdLst>
              <a:gd name="T0" fmla="*/ 1391 w 1416"/>
              <a:gd name="T1" fmla="*/ 150 h 1085"/>
              <a:gd name="T2" fmla="*/ 1266 w 1416"/>
              <a:gd name="T3" fmla="*/ 26 h 1085"/>
              <a:gd name="T4" fmla="*/ 1204 w 1416"/>
              <a:gd name="T5" fmla="*/ 0 h 1085"/>
              <a:gd name="T6" fmla="*/ 1142 w 1416"/>
              <a:gd name="T7" fmla="*/ 26 h 1085"/>
              <a:gd name="T8" fmla="*/ 543 w 1416"/>
              <a:gd name="T9" fmla="*/ 626 h 1085"/>
              <a:gd name="T10" fmla="*/ 274 w 1416"/>
              <a:gd name="T11" fmla="*/ 356 h 1085"/>
              <a:gd name="T12" fmla="*/ 212 w 1416"/>
              <a:gd name="T13" fmla="*/ 331 h 1085"/>
              <a:gd name="T14" fmla="*/ 150 w 1416"/>
              <a:gd name="T15" fmla="*/ 356 h 1085"/>
              <a:gd name="T16" fmla="*/ 26 w 1416"/>
              <a:gd name="T17" fmla="*/ 481 h 1085"/>
              <a:gd name="T18" fmla="*/ 0 w 1416"/>
              <a:gd name="T19" fmla="*/ 543 h 1085"/>
              <a:gd name="T20" fmla="*/ 26 w 1416"/>
              <a:gd name="T21" fmla="*/ 605 h 1085"/>
              <a:gd name="T22" fmla="*/ 356 w 1416"/>
              <a:gd name="T23" fmla="*/ 936 h 1085"/>
              <a:gd name="T24" fmla="*/ 481 w 1416"/>
              <a:gd name="T25" fmla="*/ 1060 h 1085"/>
              <a:gd name="T26" fmla="*/ 543 w 1416"/>
              <a:gd name="T27" fmla="*/ 1085 h 1085"/>
              <a:gd name="T28" fmla="*/ 605 w 1416"/>
              <a:gd name="T29" fmla="*/ 1060 h 1085"/>
              <a:gd name="T30" fmla="*/ 729 w 1416"/>
              <a:gd name="T31" fmla="*/ 936 h 1085"/>
              <a:gd name="T32" fmla="*/ 1391 w 1416"/>
              <a:gd name="T33" fmla="*/ 274 h 1085"/>
              <a:gd name="T34" fmla="*/ 1416 w 1416"/>
              <a:gd name="T35" fmla="*/ 212 h 1085"/>
              <a:gd name="T36" fmla="*/ 1391 w 1416"/>
              <a:gd name="T37" fmla="*/ 15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6" h="1085">
                <a:moveTo>
                  <a:pt x="1391" y="150"/>
                </a:moveTo>
                <a:cubicBezTo>
                  <a:pt x="1266" y="26"/>
                  <a:pt x="1266" y="26"/>
                  <a:pt x="1266" y="26"/>
                </a:cubicBezTo>
                <a:cubicBezTo>
                  <a:pt x="1249" y="9"/>
                  <a:pt x="1229" y="0"/>
                  <a:pt x="1204" y="0"/>
                </a:cubicBezTo>
                <a:cubicBezTo>
                  <a:pt x="1180" y="0"/>
                  <a:pt x="1159" y="9"/>
                  <a:pt x="1142" y="26"/>
                </a:cubicBezTo>
                <a:cubicBezTo>
                  <a:pt x="543" y="626"/>
                  <a:pt x="543" y="626"/>
                  <a:pt x="543" y="626"/>
                </a:cubicBezTo>
                <a:cubicBezTo>
                  <a:pt x="274" y="356"/>
                  <a:pt x="274" y="356"/>
                  <a:pt x="274" y="356"/>
                </a:cubicBezTo>
                <a:cubicBezTo>
                  <a:pt x="257" y="339"/>
                  <a:pt x="236" y="331"/>
                  <a:pt x="212" y="331"/>
                </a:cubicBezTo>
                <a:cubicBezTo>
                  <a:pt x="188" y="331"/>
                  <a:pt x="167" y="339"/>
                  <a:pt x="150" y="356"/>
                </a:cubicBezTo>
                <a:cubicBezTo>
                  <a:pt x="26" y="481"/>
                  <a:pt x="26" y="481"/>
                  <a:pt x="26" y="481"/>
                </a:cubicBezTo>
                <a:cubicBezTo>
                  <a:pt x="9" y="498"/>
                  <a:pt x="0" y="518"/>
                  <a:pt x="0" y="543"/>
                </a:cubicBezTo>
                <a:cubicBezTo>
                  <a:pt x="0" y="567"/>
                  <a:pt x="9" y="588"/>
                  <a:pt x="26" y="605"/>
                </a:cubicBezTo>
                <a:cubicBezTo>
                  <a:pt x="356" y="936"/>
                  <a:pt x="356" y="936"/>
                  <a:pt x="356" y="936"/>
                </a:cubicBezTo>
                <a:cubicBezTo>
                  <a:pt x="481" y="1060"/>
                  <a:pt x="481" y="1060"/>
                  <a:pt x="481" y="1060"/>
                </a:cubicBezTo>
                <a:cubicBezTo>
                  <a:pt x="498" y="1077"/>
                  <a:pt x="518" y="1085"/>
                  <a:pt x="543" y="1085"/>
                </a:cubicBezTo>
                <a:cubicBezTo>
                  <a:pt x="567" y="1085"/>
                  <a:pt x="588" y="1077"/>
                  <a:pt x="605" y="1060"/>
                </a:cubicBezTo>
                <a:cubicBezTo>
                  <a:pt x="729" y="936"/>
                  <a:pt x="729" y="936"/>
                  <a:pt x="729" y="936"/>
                </a:cubicBezTo>
                <a:cubicBezTo>
                  <a:pt x="1391" y="274"/>
                  <a:pt x="1391" y="274"/>
                  <a:pt x="1391" y="274"/>
                </a:cubicBezTo>
                <a:cubicBezTo>
                  <a:pt x="1408" y="257"/>
                  <a:pt x="1416" y="236"/>
                  <a:pt x="1416" y="212"/>
                </a:cubicBezTo>
                <a:cubicBezTo>
                  <a:pt x="1416" y="188"/>
                  <a:pt x="1408" y="167"/>
                  <a:pt x="1391" y="150"/>
                </a:cubicBezTo>
                <a:close/>
              </a:path>
            </a:pathLst>
          </a:custGeom>
          <a:solidFill>
            <a:srgbClr val="175E8A"/>
          </a:solidFill>
          <a:ln w="9525">
            <a:noFill/>
            <a:round/>
            <a:headEnd/>
            <a:tailEnd/>
          </a:ln>
        </p:spPr>
        <p:txBody>
          <a:bodyPr vert="horz" wrap="square" lIns="121920" tIns="60960" rIns="121920" bIns="60960" numCol="1" anchor="t" anchorCtr="0" compatLnSpc="1">
            <a:prstTxWarp prst="textNoShape">
              <a:avLst/>
            </a:prstTxWarp>
          </a:bodyPr>
          <a:lstStyle/>
          <a:p>
            <a:pPr defTabSz="609570"/>
            <a:endParaRPr lang="en-IN" sz="2400" dirty="0">
              <a:solidFill>
                <a:prstClr val="black"/>
              </a:solidFill>
              <a:latin typeface="Calibri" panose="020F0502020204030204"/>
            </a:endParaRPr>
          </a:p>
        </p:txBody>
      </p:sp>
      <p:pic>
        <p:nvPicPr>
          <p:cNvPr id="79" name="Imagen 78">
            <a:extLst>
              <a:ext uri="{FF2B5EF4-FFF2-40B4-BE49-F238E27FC236}">
                <a16:creationId xmlns:a16="http://schemas.microsoft.com/office/drawing/2014/main" id="{7208EC9F-8BF9-45FE-912A-31136025D9B4}"/>
              </a:ext>
            </a:extLst>
          </p:cNvPr>
          <p:cNvPicPr>
            <a:picLocks noChangeAspect="1"/>
          </p:cNvPicPr>
          <p:nvPr/>
        </p:nvPicPr>
        <p:blipFill>
          <a:blip r:embed="rId8"/>
          <a:stretch>
            <a:fillRect/>
          </a:stretch>
        </p:blipFill>
        <p:spPr>
          <a:xfrm>
            <a:off x="5792480" y="2554202"/>
            <a:ext cx="595049" cy="595049"/>
          </a:xfrm>
          <a:prstGeom prst="rect">
            <a:avLst/>
          </a:prstGeom>
        </p:spPr>
      </p:pic>
      <p:pic>
        <p:nvPicPr>
          <p:cNvPr id="70" name="Imagen 69">
            <a:extLst>
              <a:ext uri="{FF2B5EF4-FFF2-40B4-BE49-F238E27FC236}">
                <a16:creationId xmlns:a16="http://schemas.microsoft.com/office/drawing/2014/main" id="{FE254C61-9244-4606-AE0F-F6D40393EE92}"/>
              </a:ext>
            </a:extLst>
          </p:cNvPr>
          <p:cNvPicPr>
            <a:picLocks noChangeAspect="1"/>
          </p:cNvPicPr>
          <p:nvPr/>
        </p:nvPicPr>
        <p:blipFill>
          <a:blip r:embed="rId9">
            <a:duotone>
              <a:schemeClr val="accent5">
                <a:shade val="45000"/>
                <a:satMod val="135000"/>
              </a:schemeClr>
              <a:prstClr val="white"/>
            </a:duotone>
          </a:blip>
          <a:stretch>
            <a:fillRect/>
          </a:stretch>
        </p:blipFill>
        <p:spPr>
          <a:xfrm>
            <a:off x="4927445" y="3828970"/>
            <a:ext cx="554009" cy="554009"/>
          </a:xfrm>
          <a:prstGeom prst="rect">
            <a:avLst/>
          </a:prstGeom>
        </p:spPr>
      </p:pic>
      <p:pic>
        <p:nvPicPr>
          <p:cNvPr id="48" name="Picture 2" descr="Resultado de imagen para LOGO GOBIERNO  COLOMBIA">
            <a:extLst>
              <a:ext uri="{FF2B5EF4-FFF2-40B4-BE49-F238E27FC236}">
                <a16:creationId xmlns:a16="http://schemas.microsoft.com/office/drawing/2014/main" id="{639E1054-8CC2-499F-8EDA-7DC04B5C9D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2602" y="6214362"/>
            <a:ext cx="2269399" cy="47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par>
                                <p:cTn id="73" presetID="10"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childTnLst>
                                </p:cTn>
                              </p:par>
                              <p:par>
                                <p:cTn id="76" presetID="10" presetClass="entr" presetSubtype="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fade">
                                      <p:cBhvr>
                                        <p:cTn id="104" dur="500"/>
                                        <p:tgtEl>
                                          <p:spTgt spid="6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fade">
                                      <p:cBhvr>
                                        <p:cTn id="110" dur="500"/>
                                        <p:tgtEl>
                                          <p:spTgt spid="7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Effect transition="in" filter="fade">
                                      <p:cBhvr>
                                        <p:cTn id="113" dur="500"/>
                                        <p:tgtEl>
                                          <p:spTgt spid="7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71"/>
                                        </p:tgtEl>
                                        <p:attrNameLst>
                                          <p:attrName>style.visibility</p:attrName>
                                        </p:attrNameLst>
                                      </p:cBhvr>
                                      <p:to>
                                        <p:strVal val="visible"/>
                                      </p:to>
                                    </p:set>
                                    <p:animEffect transition="in" filter="fade">
                                      <p:cBhvr>
                                        <p:cTn id="11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p:bldP spid="25" grpId="0" animBg="1"/>
      <p:bldP spid="26" grpId="0" animBg="1"/>
      <p:bldP spid="30" grpId="0"/>
      <p:bldP spid="21" grpId="0"/>
      <p:bldP spid="27" grpId="0" animBg="1"/>
      <p:bldP spid="28" grpId="0" animBg="1"/>
      <p:bldP spid="31" grpId="0"/>
      <p:bldP spid="39" grpId="0"/>
      <p:bldP spid="40" grpId="0"/>
      <p:bldP spid="41" grpId="0"/>
      <p:bldP spid="42" grpId="0"/>
      <p:bldP spid="43" grpId="0"/>
      <p:bldP spid="44" grpId="0"/>
      <p:bldP spid="45" grpId="0"/>
      <p:bldP spid="46" grpId="0" animBg="1"/>
      <p:bldP spid="50" grpId="0"/>
      <p:bldP spid="65" grpId="0"/>
      <p:bldP spid="66" grpId="0"/>
      <p:bldP spid="67" grpId="0"/>
      <p:bldP spid="68" grpId="0"/>
      <p:bldP spid="71" grpId="0" animBg="1"/>
      <p:bldP spid="72" grpId="0" animBg="1"/>
      <p:bldP spid="73" grpId="0" animBg="1"/>
      <p:bldP spid="7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706BD-185C-4AF7-951E-E5DF8B903F91}"/>
              </a:ext>
            </a:extLst>
          </p:cNvPr>
          <p:cNvPicPr>
            <a:picLocks noChangeAspect="1"/>
          </p:cNvPicPr>
          <p:nvPr/>
        </p:nvPicPr>
        <p:blipFill>
          <a:blip r:embed="rId2"/>
          <a:stretch>
            <a:fillRect/>
          </a:stretch>
        </p:blipFill>
        <p:spPr>
          <a:xfrm>
            <a:off x="0" y="27645"/>
            <a:ext cx="12241547" cy="6830355"/>
          </a:xfrm>
          <a:prstGeom prst="rect">
            <a:avLst/>
          </a:prstGeom>
        </p:spPr>
      </p:pic>
    </p:spTree>
    <p:extLst>
      <p:ext uri="{BB962C8B-B14F-4D97-AF65-F5344CB8AC3E}">
        <p14:creationId xmlns:p14="http://schemas.microsoft.com/office/powerpoint/2010/main" val="353811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C9B14-D688-4067-B37F-3F8DB472E460}"/>
              </a:ext>
            </a:extLst>
          </p:cNvPr>
          <p:cNvPicPr>
            <a:picLocks noChangeAspect="1"/>
          </p:cNvPicPr>
          <p:nvPr/>
        </p:nvPicPr>
        <p:blipFill>
          <a:blip r:embed="rId2"/>
          <a:stretch>
            <a:fillRect/>
          </a:stretch>
        </p:blipFill>
        <p:spPr>
          <a:xfrm>
            <a:off x="-1" y="26581"/>
            <a:ext cx="12239625" cy="6831419"/>
          </a:xfrm>
          <a:prstGeom prst="rect">
            <a:avLst/>
          </a:prstGeom>
        </p:spPr>
      </p:pic>
    </p:spTree>
    <p:extLst>
      <p:ext uri="{BB962C8B-B14F-4D97-AF65-F5344CB8AC3E}">
        <p14:creationId xmlns:p14="http://schemas.microsoft.com/office/powerpoint/2010/main" val="29629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CDF43-8EA1-4722-8616-68BE935FF5F2}"/>
              </a:ext>
            </a:extLst>
          </p:cNvPr>
          <p:cNvPicPr>
            <a:picLocks noChangeAspect="1"/>
          </p:cNvPicPr>
          <p:nvPr/>
        </p:nvPicPr>
        <p:blipFill>
          <a:blip r:embed="rId2"/>
          <a:stretch>
            <a:fillRect/>
          </a:stretch>
        </p:blipFill>
        <p:spPr>
          <a:xfrm>
            <a:off x="0" y="38386"/>
            <a:ext cx="12101179" cy="6730714"/>
          </a:xfrm>
          <a:prstGeom prst="rect">
            <a:avLst/>
          </a:prstGeom>
        </p:spPr>
      </p:pic>
    </p:spTree>
    <p:extLst>
      <p:ext uri="{BB962C8B-B14F-4D97-AF65-F5344CB8AC3E}">
        <p14:creationId xmlns:p14="http://schemas.microsoft.com/office/powerpoint/2010/main" val="39871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montaña, exterior, naturaleza, pasto&#10;&#10;Descripción generada automáticamente">
            <a:extLst>
              <a:ext uri="{FF2B5EF4-FFF2-40B4-BE49-F238E27FC236}">
                <a16:creationId xmlns:a16="http://schemas.microsoft.com/office/drawing/2014/main" id="{2DD35E42-2C0D-459C-BCE1-91B0BA4BAA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5120640" cy="6858000"/>
          </a:xfrm>
          <a:prstGeom prst="rect">
            <a:avLst/>
          </a:prstGeom>
        </p:spPr>
      </p:pic>
      <p:sp>
        <p:nvSpPr>
          <p:cNvPr id="8" name="Text Placeholder 7">
            <a:extLst>
              <a:ext uri="{FF2B5EF4-FFF2-40B4-BE49-F238E27FC236}">
                <a16:creationId xmlns:a16="http://schemas.microsoft.com/office/drawing/2014/main" id="{7186F16E-28B2-4F2A-AB0C-3F35182D5DE7}"/>
              </a:ext>
            </a:extLst>
          </p:cNvPr>
          <p:cNvSpPr txBox="1">
            <a:spLocks/>
          </p:cNvSpPr>
          <p:nvPr/>
        </p:nvSpPr>
        <p:spPr>
          <a:xfrm>
            <a:off x="5844248" y="3031435"/>
            <a:ext cx="6225833" cy="72481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200" kern="1200" smtClean="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lang="en-US" sz="1200" kern="1200" smtClean="0">
                <a:solidFill>
                  <a:schemeClr val="bg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lang="es-CO"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defTabSz="1219170">
              <a:spcBef>
                <a:spcPts val="1333"/>
              </a:spcBef>
            </a:pPr>
            <a:r>
              <a:rPr lang="es-CO" sz="3600" b="1" dirty="0">
                <a:solidFill>
                  <a:prstClr val="white"/>
                </a:solidFill>
                <a:latin typeface="Segoe UI"/>
                <a:cs typeface="Segoe UI"/>
              </a:rPr>
              <a:t>Nuevo Paradigma</a:t>
            </a:r>
            <a:endParaRPr lang="es-CO" sz="2800" dirty="0">
              <a:solidFill>
                <a:prstClr val="white"/>
              </a:solidFill>
              <a:latin typeface="Segoe UI"/>
              <a:cs typeface="Segoe UI"/>
            </a:endParaRPr>
          </a:p>
        </p:txBody>
      </p:sp>
      <p:cxnSp>
        <p:nvCxnSpPr>
          <p:cNvPr id="9" name="Conector recto 8">
            <a:extLst>
              <a:ext uri="{FF2B5EF4-FFF2-40B4-BE49-F238E27FC236}">
                <a16:creationId xmlns:a16="http://schemas.microsoft.com/office/drawing/2014/main" id="{C15ED1A4-94A9-4045-A150-DCAC5E898D8D}"/>
              </a:ext>
            </a:extLst>
          </p:cNvPr>
          <p:cNvCxnSpPr>
            <a:cxnSpLocks/>
          </p:cNvCxnSpPr>
          <p:nvPr/>
        </p:nvCxnSpPr>
        <p:spPr>
          <a:xfrm>
            <a:off x="5844248" y="3726597"/>
            <a:ext cx="622583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0DBF9F9D-52D9-4124-A945-0BF006FBEE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428"/>
          <a:stretch/>
        </p:blipFill>
        <p:spPr>
          <a:xfrm>
            <a:off x="1461963" y="306115"/>
            <a:ext cx="6089405" cy="2141147"/>
          </a:xfrm>
          <a:prstGeom prst="rect">
            <a:avLst/>
          </a:prstGeom>
        </p:spPr>
      </p:pic>
      <p:sp>
        <p:nvSpPr>
          <p:cNvPr id="11" name="CuadroTexto 10">
            <a:extLst>
              <a:ext uri="{FF2B5EF4-FFF2-40B4-BE49-F238E27FC236}">
                <a16:creationId xmlns:a16="http://schemas.microsoft.com/office/drawing/2014/main" id="{3CCC0784-B498-4586-888E-0D5AE34CBFCE}"/>
              </a:ext>
            </a:extLst>
          </p:cNvPr>
          <p:cNvSpPr txBox="1"/>
          <p:nvPr/>
        </p:nvSpPr>
        <p:spPr>
          <a:xfrm>
            <a:off x="8150087" y="3756248"/>
            <a:ext cx="3919992" cy="646331"/>
          </a:xfrm>
          <a:prstGeom prst="rect">
            <a:avLst/>
          </a:prstGeom>
          <a:noFill/>
        </p:spPr>
        <p:txBody>
          <a:bodyPr wrap="square">
            <a:spAutoFit/>
          </a:bodyPr>
          <a:lstStyle/>
          <a:p>
            <a:pPr algn="r" defTabSz="609585"/>
            <a:r>
              <a:rPr lang="es-CO" b="1" dirty="0">
                <a:solidFill>
                  <a:prstClr val="white"/>
                </a:solidFill>
                <a:latin typeface="Segoe UI"/>
                <a:cs typeface="Segoe UI"/>
              </a:rPr>
              <a:t>institucionalidad y servicio público de la gestión catastral</a:t>
            </a:r>
            <a:endParaRPr lang="es-CO" dirty="0">
              <a:solidFill>
                <a:prstClr val="white"/>
              </a:solidFill>
              <a:latin typeface="Segoe UI"/>
            </a:endParaRPr>
          </a:p>
        </p:txBody>
      </p:sp>
    </p:spTree>
    <p:extLst>
      <p:ext uri="{BB962C8B-B14F-4D97-AF65-F5344CB8AC3E}">
        <p14:creationId xmlns:p14="http://schemas.microsoft.com/office/powerpoint/2010/main" val="298969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oogle Shape;1747;p60">
            <a:extLst>
              <a:ext uri="{FF2B5EF4-FFF2-40B4-BE49-F238E27FC236}">
                <a16:creationId xmlns:a16="http://schemas.microsoft.com/office/drawing/2014/main" id="{9A01168D-FBB6-4C88-A7F4-342B72E309AA}"/>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39274" y="1186807"/>
            <a:ext cx="4944021" cy="494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a:extLst>
              <a:ext uri="{FF2B5EF4-FFF2-40B4-BE49-F238E27FC236}">
                <a16:creationId xmlns:a16="http://schemas.microsoft.com/office/drawing/2014/main" id="{F40B024F-3293-4574-83FC-1C619C06FBE5}"/>
              </a:ext>
            </a:extLst>
          </p:cNvPr>
          <p:cNvSpPr/>
          <p:nvPr/>
        </p:nvSpPr>
        <p:spPr>
          <a:xfrm>
            <a:off x="4502496" y="2893288"/>
            <a:ext cx="2633201" cy="1569660"/>
          </a:xfrm>
          <a:prstGeom prst="rect">
            <a:avLst/>
          </a:prstGeom>
        </p:spPr>
        <p:txBody>
          <a:bodyPr wrap="square">
            <a:spAutoFit/>
          </a:bodyPr>
          <a:lstStyle/>
          <a:p>
            <a:pPr algn="ctr" defTabSz="609585"/>
            <a:r>
              <a:rPr lang="es-MX" sz="3200" b="1" dirty="0">
                <a:solidFill>
                  <a:srgbClr val="494949"/>
                </a:solidFill>
                <a:latin typeface="Segoe UI" panose="020B0502040204020203" pitchFamily="34" charset="0"/>
                <a:cs typeface="Segoe UI" panose="020B0502040204020203" pitchFamily="34" charset="0"/>
              </a:rPr>
              <a:t>Retos del modelo anterior</a:t>
            </a:r>
            <a:endParaRPr lang="es-CO" sz="3200" b="1" dirty="0">
              <a:solidFill>
                <a:srgbClr val="494949"/>
              </a:solidFill>
              <a:latin typeface="Segoe UI" panose="020B0502040204020203" pitchFamily="34" charset="0"/>
              <a:cs typeface="Segoe UI" panose="020B0502040204020203" pitchFamily="34" charset="0"/>
            </a:endParaRPr>
          </a:p>
        </p:txBody>
      </p:sp>
      <p:sp>
        <p:nvSpPr>
          <p:cNvPr id="24" name="Google Shape;1757;p60">
            <a:extLst>
              <a:ext uri="{FF2B5EF4-FFF2-40B4-BE49-F238E27FC236}">
                <a16:creationId xmlns:a16="http://schemas.microsoft.com/office/drawing/2014/main" id="{17D2A3FB-E1FC-4D8F-A792-45A1CF7BC2BE}"/>
              </a:ext>
            </a:extLst>
          </p:cNvPr>
          <p:cNvSpPr>
            <a:spLocks/>
          </p:cNvSpPr>
          <p:nvPr/>
        </p:nvSpPr>
        <p:spPr bwMode="auto">
          <a:xfrm>
            <a:off x="3653035" y="2645948"/>
            <a:ext cx="568120" cy="682355"/>
          </a:xfrm>
          <a:custGeom>
            <a:avLst/>
            <a:gdLst>
              <a:gd name="T0" fmla="*/ 2147483646 w 136"/>
              <a:gd name="T1" fmla="*/ 2147483646 h 163"/>
              <a:gd name="T2" fmla="*/ 2147483646 w 136"/>
              <a:gd name="T3" fmla="*/ 2147483646 h 163"/>
              <a:gd name="T4" fmla="*/ 2147483646 w 136"/>
              <a:gd name="T5" fmla="*/ 2147483646 h 163"/>
              <a:gd name="T6" fmla="*/ 2147483646 w 136"/>
              <a:gd name="T7" fmla="*/ 2147483646 h 163"/>
              <a:gd name="T8" fmla="*/ 2147483646 w 136"/>
              <a:gd name="T9" fmla="*/ 2147483646 h 163"/>
              <a:gd name="T10" fmla="*/ 2147483646 w 136"/>
              <a:gd name="T11" fmla="*/ 2147483646 h 163"/>
              <a:gd name="T12" fmla="*/ 2147483646 w 136"/>
              <a:gd name="T13" fmla="*/ 2147483646 h 163"/>
              <a:gd name="T14" fmla="*/ 2147483646 w 136"/>
              <a:gd name="T15" fmla="*/ 2147483646 h 163"/>
              <a:gd name="T16" fmla="*/ 2147483646 w 136"/>
              <a:gd name="T17" fmla="*/ 2147483646 h 163"/>
              <a:gd name="T18" fmla="*/ 2147483646 w 136"/>
              <a:gd name="T19" fmla="*/ 2147483646 h 163"/>
              <a:gd name="T20" fmla="*/ 2147483646 w 136"/>
              <a:gd name="T21" fmla="*/ 2147483646 h 163"/>
              <a:gd name="T22" fmla="*/ 2147483646 w 136"/>
              <a:gd name="T23" fmla="*/ 2147483646 h 163"/>
              <a:gd name="T24" fmla="*/ 2147483646 w 136"/>
              <a:gd name="T25" fmla="*/ 2147483646 h 163"/>
              <a:gd name="T26" fmla="*/ 2147483646 w 136"/>
              <a:gd name="T27" fmla="*/ 2147483646 h 163"/>
              <a:gd name="T28" fmla="*/ 2147483646 w 136"/>
              <a:gd name="T29" fmla="*/ 2147483646 h 163"/>
              <a:gd name="T30" fmla="*/ 2147483646 w 136"/>
              <a:gd name="T31" fmla="*/ 2147483646 h 163"/>
              <a:gd name="T32" fmla="*/ 2147483646 w 136"/>
              <a:gd name="T33" fmla="*/ 2147483646 h 163"/>
              <a:gd name="T34" fmla="*/ 2147483646 w 136"/>
              <a:gd name="T35" fmla="*/ 2147483646 h 163"/>
              <a:gd name="T36" fmla="*/ 2147483646 w 136"/>
              <a:gd name="T37" fmla="*/ 2147483646 h 163"/>
              <a:gd name="T38" fmla="*/ 2147483646 w 136"/>
              <a:gd name="T39" fmla="*/ 2147483646 h 163"/>
              <a:gd name="T40" fmla="*/ 2147483646 w 136"/>
              <a:gd name="T41" fmla="*/ 2147483646 h 163"/>
              <a:gd name="T42" fmla="*/ 2147483646 w 136"/>
              <a:gd name="T43" fmla="*/ 2147483646 h 163"/>
              <a:gd name="T44" fmla="*/ 2147483646 w 136"/>
              <a:gd name="T45" fmla="*/ 2147483646 h 163"/>
              <a:gd name="T46" fmla="*/ 2147483646 w 136"/>
              <a:gd name="T47" fmla="*/ 2147483646 h 163"/>
              <a:gd name="T48" fmla="*/ 2147483646 w 136"/>
              <a:gd name="T49" fmla="*/ 0 h 163"/>
              <a:gd name="T50" fmla="*/ 2147483646 w 136"/>
              <a:gd name="T51" fmla="*/ 2147483646 h 163"/>
              <a:gd name="T52" fmla="*/ 2147483646 w 136"/>
              <a:gd name="T53" fmla="*/ 2147483646 h 163"/>
              <a:gd name="T54" fmla="*/ 2147483646 w 136"/>
              <a:gd name="T55" fmla="*/ 2147483646 h 163"/>
              <a:gd name="T56" fmla="*/ 2147483646 w 136"/>
              <a:gd name="T57" fmla="*/ 2147483646 h 163"/>
              <a:gd name="T58" fmla="*/ 2147483646 w 136"/>
              <a:gd name="T59" fmla="*/ 2147483646 h 163"/>
              <a:gd name="T60" fmla="*/ 2147483646 w 136"/>
              <a:gd name="T61" fmla="*/ 2147483646 h 163"/>
              <a:gd name="T62" fmla="*/ 2147483646 w 136"/>
              <a:gd name="T63" fmla="*/ 2147483646 h 163"/>
              <a:gd name="T64" fmla="*/ 2147483646 w 136"/>
              <a:gd name="T65" fmla="*/ 2147483646 h 163"/>
              <a:gd name="T66" fmla="*/ 2147483646 w 136"/>
              <a:gd name="T67" fmla="*/ 2147483646 h 163"/>
              <a:gd name="T68" fmla="*/ 2147483646 w 136"/>
              <a:gd name="T69" fmla="*/ 2147483646 h 163"/>
              <a:gd name="T70" fmla="*/ 2147483646 w 136"/>
              <a:gd name="T71" fmla="*/ 2147483646 h 163"/>
              <a:gd name="T72" fmla="*/ 2147483646 w 136"/>
              <a:gd name="T73" fmla="*/ 2147483646 h 163"/>
              <a:gd name="T74" fmla="*/ 2147483646 w 136"/>
              <a:gd name="T75" fmla="*/ 2147483646 h 163"/>
              <a:gd name="T76" fmla="*/ 2147483646 w 136"/>
              <a:gd name="T77" fmla="*/ 2147483646 h 163"/>
              <a:gd name="T78" fmla="*/ 2147483646 w 136"/>
              <a:gd name="T79" fmla="*/ 2147483646 h 163"/>
              <a:gd name="T80" fmla="*/ 2147483646 w 136"/>
              <a:gd name="T81" fmla="*/ 2147483646 h 163"/>
              <a:gd name="T82" fmla="*/ 2147483646 w 136"/>
              <a:gd name="T83" fmla="*/ 2147483646 h 163"/>
              <a:gd name="T84" fmla="*/ 2147483646 w 136"/>
              <a:gd name="T85" fmla="*/ 2147483646 h 163"/>
              <a:gd name="T86" fmla="*/ 2147483646 w 136"/>
              <a:gd name="T87" fmla="*/ 2147483646 h 163"/>
              <a:gd name="T88" fmla="*/ 2147483646 w 136"/>
              <a:gd name="T89" fmla="*/ 2147483646 h 163"/>
              <a:gd name="T90" fmla="*/ 2147483646 w 136"/>
              <a:gd name="T91" fmla="*/ 2147483646 h 163"/>
              <a:gd name="T92" fmla="*/ 2147483646 w 136"/>
              <a:gd name="T93" fmla="*/ 2147483646 h 163"/>
              <a:gd name="T94" fmla="*/ 2147483646 w 136"/>
              <a:gd name="T95" fmla="*/ 2147483646 h 163"/>
              <a:gd name="T96" fmla="*/ 2147483646 w 136"/>
              <a:gd name="T97" fmla="*/ 2147483646 h 163"/>
              <a:gd name="T98" fmla="*/ 2147483646 w 136"/>
              <a:gd name="T99" fmla="*/ 2147483646 h 163"/>
              <a:gd name="T100" fmla="*/ 2147483646 w 136"/>
              <a:gd name="T101" fmla="*/ 2147483646 h 1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36" h="163" extrusionOk="0">
                <a:moveTo>
                  <a:pt x="91" y="157"/>
                </a:moveTo>
                <a:cubicBezTo>
                  <a:pt x="91" y="160"/>
                  <a:pt x="89" y="163"/>
                  <a:pt x="86" y="163"/>
                </a:cubicBezTo>
                <a:cubicBezTo>
                  <a:pt x="51" y="163"/>
                  <a:pt x="51" y="163"/>
                  <a:pt x="51" y="163"/>
                </a:cubicBezTo>
                <a:cubicBezTo>
                  <a:pt x="48" y="163"/>
                  <a:pt x="46" y="160"/>
                  <a:pt x="46" y="157"/>
                </a:cubicBezTo>
                <a:cubicBezTo>
                  <a:pt x="46" y="157"/>
                  <a:pt x="46" y="157"/>
                  <a:pt x="46" y="157"/>
                </a:cubicBezTo>
                <a:cubicBezTo>
                  <a:pt x="46" y="154"/>
                  <a:pt x="48" y="152"/>
                  <a:pt x="51" y="152"/>
                </a:cubicBezTo>
                <a:cubicBezTo>
                  <a:pt x="86" y="152"/>
                  <a:pt x="86" y="152"/>
                  <a:pt x="86" y="152"/>
                </a:cubicBezTo>
                <a:cubicBezTo>
                  <a:pt x="89" y="152"/>
                  <a:pt x="91" y="154"/>
                  <a:pt x="91" y="157"/>
                </a:cubicBezTo>
                <a:close/>
                <a:moveTo>
                  <a:pt x="91" y="142"/>
                </a:moveTo>
                <a:cubicBezTo>
                  <a:pt x="91" y="139"/>
                  <a:pt x="89" y="137"/>
                  <a:pt x="86" y="137"/>
                </a:cubicBezTo>
                <a:cubicBezTo>
                  <a:pt x="51" y="137"/>
                  <a:pt x="51" y="137"/>
                  <a:pt x="51" y="137"/>
                </a:cubicBezTo>
                <a:cubicBezTo>
                  <a:pt x="48" y="137"/>
                  <a:pt x="46" y="139"/>
                  <a:pt x="46" y="142"/>
                </a:cubicBezTo>
                <a:cubicBezTo>
                  <a:pt x="46" y="142"/>
                  <a:pt x="46" y="142"/>
                  <a:pt x="46" y="142"/>
                </a:cubicBezTo>
                <a:cubicBezTo>
                  <a:pt x="46" y="146"/>
                  <a:pt x="48" y="148"/>
                  <a:pt x="51" y="148"/>
                </a:cubicBezTo>
                <a:cubicBezTo>
                  <a:pt x="86" y="148"/>
                  <a:pt x="86" y="148"/>
                  <a:pt x="86" y="148"/>
                </a:cubicBezTo>
                <a:cubicBezTo>
                  <a:pt x="89" y="148"/>
                  <a:pt x="91" y="146"/>
                  <a:pt x="91" y="142"/>
                </a:cubicBezTo>
                <a:close/>
                <a:moveTo>
                  <a:pt x="74" y="80"/>
                </a:moveTo>
                <a:cubicBezTo>
                  <a:pt x="67" y="80"/>
                  <a:pt x="67" y="80"/>
                  <a:pt x="67" y="80"/>
                </a:cubicBezTo>
                <a:cubicBezTo>
                  <a:pt x="63" y="80"/>
                  <a:pt x="63" y="80"/>
                  <a:pt x="63" y="80"/>
                </a:cubicBezTo>
                <a:cubicBezTo>
                  <a:pt x="63" y="133"/>
                  <a:pt x="63" y="133"/>
                  <a:pt x="63" y="133"/>
                </a:cubicBezTo>
                <a:cubicBezTo>
                  <a:pt x="65" y="133"/>
                  <a:pt x="67" y="133"/>
                  <a:pt x="68" y="133"/>
                </a:cubicBezTo>
                <a:cubicBezTo>
                  <a:pt x="68" y="133"/>
                  <a:pt x="68" y="133"/>
                  <a:pt x="68" y="133"/>
                </a:cubicBezTo>
                <a:cubicBezTo>
                  <a:pt x="68" y="133"/>
                  <a:pt x="68" y="133"/>
                  <a:pt x="69" y="133"/>
                </a:cubicBezTo>
                <a:cubicBezTo>
                  <a:pt x="69" y="133"/>
                  <a:pt x="69" y="133"/>
                  <a:pt x="69" y="133"/>
                </a:cubicBezTo>
                <a:cubicBezTo>
                  <a:pt x="69" y="133"/>
                  <a:pt x="69" y="133"/>
                  <a:pt x="69" y="133"/>
                </a:cubicBezTo>
                <a:cubicBezTo>
                  <a:pt x="70" y="133"/>
                  <a:pt x="72" y="133"/>
                  <a:pt x="74" y="133"/>
                </a:cubicBezTo>
                <a:lnTo>
                  <a:pt x="74" y="80"/>
                </a:lnTo>
                <a:close/>
                <a:moveTo>
                  <a:pt x="50" y="59"/>
                </a:moveTo>
                <a:cubicBezTo>
                  <a:pt x="45" y="59"/>
                  <a:pt x="41" y="62"/>
                  <a:pt x="41" y="67"/>
                </a:cubicBezTo>
                <a:cubicBezTo>
                  <a:pt x="41" y="71"/>
                  <a:pt x="45" y="75"/>
                  <a:pt x="50" y="75"/>
                </a:cubicBezTo>
                <a:cubicBezTo>
                  <a:pt x="58" y="75"/>
                  <a:pt x="58" y="75"/>
                  <a:pt x="58" y="75"/>
                </a:cubicBezTo>
                <a:cubicBezTo>
                  <a:pt x="58" y="67"/>
                  <a:pt x="58" y="67"/>
                  <a:pt x="58" y="67"/>
                </a:cubicBezTo>
                <a:cubicBezTo>
                  <a:pt x="58" y="62"/>
                  <a:pt x="54" y="59"/>
                  <a:pt x="50" y="59"/>
                </a:cubicBezTo>
                <a:close/>
                <a:moveTo>
                  <a:pt x="96" y="67"/>
                </a:moveTo>
                <a:cubicBezTo>
                  <a:pt x="96" y="62"/>
                  <a:pt x="92" y="59"/>
                  <a:pt x="87" y="59"/>
                </a:cubicBezTo>
                <a:cubicBezTo>
                  <a:pt x="83" y="59"/>
                  <a:pt x="79" y="62"/>
                  <a:pt x="79" y="67"/>
                </a:cubicBezTo>
                <a:cubicBezTo>
                  <a:pt x="79" y="75"/>
                  <a:pt x="79" y="75"/>
                  <a:pt x="79" y="75"/>
                </a:cubicBezTo>
                <a:cubicBezTo>
                  <a:pt x="87" y="75"/>
                  <a:pt x="87" y="75"/>
                  <a:pt x="87" y="75"/>
                </a:cubicBezTo>
                <a:cubicBezTo>
                  <a:pt x="92" y="75"/>
                  <a:pt x="96" y="71"/>
                  <a:pt x="96" y="67"/>
                </a:cubicBezTo>
                <a:close/>
                <a:moveTo>
                  <a:pt x="114" y="52"/>
                </a:moveTo>
                <a:cubicBezTo>
                  <a:pt x="110" y="38"/>
                  <a:pt x="93" y="22"/>
                  <a:pt x="69" y="22"/>
                </a:cubicBezTo>
                <a:cubicBezTo>
                  <a:pt x="44" y="22"/>
                  <a:pt x="27" y="38"/>
                  <a:pt x="23" y="52"/>
                </a:cubicBezTo>
                <a:cubicBezTo>
                  <a:pt x="21" y="63"/>
                  <a:pt x="23" y="73"/>
                  <a:pt x="28" y="84"/>
                </a:cubicBezTo>
                <a:cubicBezTo>
                  <a:pt x="33" y="93"/>
                  <a:pt x="38" y="100"/>
                  <a:pt x="42" y="110"/>
                </a:cubicBezTo>
                <a:cubicBezTo>
                  <a:pt x="45" y="115"/>
                  <a:pt x="45" y="122"/>
                  <a:pt x="47" y="128"/>
                </a:cubicBezTo>
                <a:cubicBezTo>
                  <a:pt x="48" y="132"/>
                  <a:pt x="49" y="133"/>
                  <a:pt x="55" y="133"/>
                </a:cubicBezTo>
                <a:cubicBezTo>
                  <a:pt x="56" y="133"/>
                  <a:pt x="57" y="133"/>
                  <a:pt x="58" y="133"/>
                </a:cubicBezTo>
                <a:cubicBezTo>
                  <a:pt x="58" y="80"/>
                  <a:pt x="58" y="80"/>
                  <a:pt x="58" y="80"/>
                </a:cubicBezTo>
                <a:cubicBezTo>
                  <a:pt x="50" y="80"/>
                  <a:pt x="50" y="80"/>
                  <a:pt x="50" y="80"/>
                </a:cubicBezTo>
                <a:cubicBezTo>
                  <a:pt x="46" y="80"/>
                  <a:pt x="43" y="79"/>
                  <a:pt x="40" y="76"/>
                </a:cubicBezTo>
                <a:cubicBezTo>
                  <a:pt x="38" y="74"/>
                  <a:pt x="36" y="70"/>
                  <a:pt x="36" y="67"/>
                </a:cubicBezTo>
                <a:cubicBezTo>
                  <a:pt x="36" y="63"/>
                  <a:pt x="38" y="60"/>
                  <a:pt x="40" y="57"/>
                </a:cubicBezTo>
                <a:cubicBezTo>
                  <a:pt x="43" y="55"/>
                  <a:pt x="46" y="53"/>
                  <a:pt x="50" y="53"/>
                </a:cubicBezTo>
                <a:cubicBezTo>
                  <a:pt x="57" y="53"/>
                  <a:pt x="63" y="59"/>
                  <a:pt x="63" y="67"/>
                </a:cubicBezTo>
                <a:cubicBezTo>
                  <a:pt x="63" y="67"/>
                  <a:pt x="63" y="67"/>
                  <a:pt x="63" y="67"/>
                </a:cubicBezTo>
                <a:cubicBezTo>
                  <a:pt x="63" y="75"/>
                  <a:pt x="63" y="75"/>
                  <a:pt x="63" y="75"/>
                </a:cubicBezTo>
                <a:cubicBezTo>
                  <a:pt x="67" y="75"/>
                  <a:pt x="67" y="75"/>
                  <a:pt x="67" y="75"/>
                </a:cubicBezTo>
                <a:cubicBezTo>
                  <a:pt x="74" y="75"/>
                  <a:pt x="74" y="75"/>
                  <a:pt x="74" y="75"/>
                </a:cubicBezTo>
                <a:cubicBezTo>
                  <a:pt x="74" y="67"/>
                  <a:pt x="74" y="67"/>
                  <a:pt x="74" y="67"/>
                </a:cubicBezTo>
                <a:cubicBezTo>
                  <a:pt x="74" y="67"/>
                  <a:pt x="74" y="67"/>
                  <a:pt x="74" y="67"/>
                </a:cubicBezTo>
                <a:cubicBezTo>
                  <a:pt x="74" y="63"/>
                  <a:pt x="75" y="60"/>
                  <a:pt x="78" y="57"/>
                </a:cubicBezTo>
                <a:cubicBezTo>
                  <a:pt x="80" y="55"/>
                  <a:pt x="84" y="53"/>
                  <a:pt x="87" y="53"/>
                </a:cubicBezTo>
                <a:cubicBezTo>
                  <a:pt x="91" y="53"/>
                  <a:pt x="94" y="55"/>
                  <a:pt x="97" y="57"/>
                </a:cubicBezTo>
                <a:cubicBezTo>
                  <a:pt x="100" y="60"/>
                  <a:pt x="101" y="63"/>
                  <a:pt x="101" y="67"/>
                </a:cubicBezTo>
                <a:cubicBezTo>
                  <a:pt x="101" y="70"/>
                  <a:pt x="100" y="74"/>
                  <a:pt x="97" y="76"/>
                </a:cubicBezTo>
                <a:cubicBezTo>
                  <a:pt x="94" y="79"/>
                  <a:pt x="91" y="80"/>
                  <a:pt x="87" y="80"/>
                </a:cubicBezTo>
                <a:cubicBezTo>
                  <a:pt x="79" y="80"/>
                  <a:pt x="79" y="80"/>
                  <a:pt x="79" y="80"/>
                </a:cubicBezTo>
                <a:cubicBezTo>
                  <a:pt x="79" y="133"/>
                  <a:pt x="79" y="133"/>
                  <a:pt x="79" y="133"/>
                </a:cubicBezTo>
                <a:cubicBezTo>
                  <a:pt x="80" y="133"/>
                  <a:pt x="81" y="133"/>
                  <a:pt x="83" y="133"/>
                </a:cubicBezTo>
                <a:cubicBezTo>
                  <a:pt x="88" y="133"/>
                  <a:pt x="89" y="132"/>
                  <a:pt x="90" y="128"/>
                </a:cubicBezTo>
                <a:cubicBezTo>
                  <a:pt x="92" y="122"/>
                  <a:pt x="92" y="115"/>
                  <a:pt x="95" y="110"/>
                </a:cubicBezTo>
                <a:cubicBezTo>
                  <a:pt x="99" y="100"/>
                  <a:pt x="104" y="93"/>
                  <a:pt x="109" y="84"/>
                </a:cubicBezTo>
                <a:cubicBezTo>
                  <a:pt x="114" y="73"/>
                  <a:pt x="116" y="63"/>
                  <a:pt x="114" y="52"/>
                </a:cubicBezTo>
                <a:close/>
                <a:moveTo>
                  <a:pt x="73" y="5"/>
                </a:moveTo>
                <a:cubicBezTo>
                  <a:pt x="73" y="2"/>
                  <a:pt x="71" y="0"/>
                  <a:pt x="69" y="0"/>
                </a:cubicBezTo>
                <a:cubicBezTo>
                  <a:pt x="69" y="0"/>
                  <a:pt x="69" y="0"/>
                  <a:pt x="69" y="0"/>
                </a:cubicBezTo>
                <a:cubicBezTo>
                  <a:pt x="66" y="0"/>
                  <a:pt x="64" y="2"/>
                  <a:pt x="64" y="5"/>
                </a:cubicBezTo>
                <a:cubicBezTo>
                  <a:pt x="64" y="14"/>
                  <a:pt x="64" y="14"/>
                  <a:pt x="64" y="14"/>
                </a:cubicBezTo>
                <a:cubicBezTo>
                  <a:pt x="64" y="17"/>
                  <a:pt x="66" y="19"/>
                  <a:pt x="69" y="19"/>
                </a:cubicBezTo>
                <a:cubicBezTo>
                  <a:pt x="69" y="19"/>
                  <a:pt x="69" y="19"/>
                  <a:pt x="69" y="19"/>
                </a:cubicBezTo>
                <a:cubicBezTo>
                  <a:pt x="71" y="19"/>
                  <a:pt x="73" y="17"/>
                  <a:pt x="73" y="14"/>
                </a:cubicBezTo>
                <a:lnTo>
                  <a:pt x="73" y="5"/>
                </a:lnTo>
                <a:close/>
                <a:moveTo>
                  <a:pt x="101" y="13"/>
                </a:moveTo>
                <a:cubicBezTo>
                  <a:pt x="102" y="11"/>
                  <a:pt x="101" y="8"/>
                  <a:pt x="99" y="6"/>
                </a:cubicBezTo>
                <a:cubicBezTo>
                  <a:pt x="99" y="6"/>
                  <a:pt x="99" y="6"/>
                  <a:pt x="99" y="6"/>
                </a:cubicBezTo>
                <a:cubicBezTo>
                  <a:pt x="97" y="5"/>
                  <a:pt x="94" y="6"/>
                  <a:pt x="92" y="8"/>
                </a:cubicBezTo>
                <a:cubicBezTo>
                  <a:pt x="88" y="16"/>
                  <a:pt x="88" y="16"/>
                  <a:pt x="88" y="16"/>
                </a:cubicBezTo>
                <a:cubicBezTo>
                  <a:pt x="87" y="19"/>
                  <a:pt x="87" y="22"/>
                  <a:pt x="90" y="23"/>
                </a:cubicBezTo>
                <a:cubicBezTo>
                  <a:pt x="90" y="23"/>
                  <a:pt x="90" y="23"/>
                  <a:pt x="90" y="23"/>
                </a:cubicBezTo>
                <a:cubicBezTo>
                  <a:pt x="92" y="24"/>
                  <a:pt x="95" y="24"/>
                  <a:pt x="97" y="21"/>
                </a:cubicBezTo>
                <a:lnTo>
                  <a:pt x="101" y="13"/>
                </a:lnTo>
                <a:close/>
                <a:moveTo>
                  <a:pt x="121" y="29"/>
                </a:moveTo>
                <a:cubicBezTo>
                  <a:pt x="123" y="27"/>
                  <a:pt x="123" y="24"/>
                  <a:pt x="122" y="22"/>
                </a:cubicBezTo>
                <a:cubicBezTo>
                  <a:pt x="122" y="22"/>
                  <a:pt x="122" y="22"/>
                  <a:pt x="122" y="22"/>
                </a:cubicBezTo>
                <a:cubicBezTo>
                  <a:pt x="120" y="20"/>
                  <a:pt x="117" y="20"/>
                  <a:pt x="115" y="22"/>
                </a:cubicBezTo>
                <a:cubicBezTo>
                  <a:pt x="108" y="28"/>
                  <a:pt x="108" y="28"/>
                  <a:pt x="108" y="28"/>
                </a:cubicBezTo>
                <a:cubicBezTo>
                  <a:pt x="106" y="30"/>
                  <a:pt x="106" y="33"/>
                  <a:pt x="107" y="35"/>
                </a:cubicBezTo>
                <a:cubicBezTo>
                  <a:pt x="107" y="35"/>
                  <a:pt x="107" y="35"/>
                  <a:pt x="107" y="35"/>
                </a:cubicBezTo>
                <a:cubicBezTo>
                  <a:pt x="109" y="37"/>
                  <a:pt x="112" y="37"/>
                  <a:pt x="114" y="35"/>
                </a:cubicBezTo>
                <a:lnTo>
                  <a:pt x="121" y="29"/>
                </a:lnTo>
                <a:close/>
                <a:moveTo>
                  <a:pt x="132" y="53"/>
                </a:moveTo>
                <a:cubicBezTo>
                  <a:pt x="135" y="53"/>
                  <a:pt x="136" y="50"/>
                  <a:pt x="136" y="48"/>
                </a:cubicBezTo>
                <a:cubicBezTo>
                  <a:pt x="136" y="48"/>
                  <a:pt x="136" y="48"/>
                  <a:pt x="136" y="48"/>
                </a:cubicBezTo>
                <a:cubicBezTo>
                  <a:pt x="135" y="45"/>
                  <a:pt x="133" y="43"/>
                  <a:pt x="130" y="44"/>
                </a:cubicBezTo>
                <a:cubicBezTo>
                  <a:pt x="121" y="45"/>
                  <a:pt x="121" y="45"/>
                  <a:pt x="121" y="45"/>
                </a:cubicBezTo>
                <a:cubicBezTo>
                  <a:pt x="118" y="46"/>
                  <a:pt x="117" y="48"/>
                  <a:pt x="117" y="51"/>
                </a:cubicBezTo>
                <a:cubicBezTo>
                  <a:pt x="117" y="51"/>
                  <a:pt x="117" y="51"/>
                  <a:pt x="117" y="51"/>
                </a:cubicBezTo>
                <a:cubicBezTo>
                  <a:pt x="118" y="54"/>
                  <a:pt x="120" y="56"/>
                  <a:pt x="123" y="55"/>
                </a:cubicBezTo>
                <a:lnTo>
                  <a:pt x="132" y="53"/>
                </a:lnTo>
                <a:close/>
                <a:moveTo>
                  <a:pt x="130" y="80"/>
                </a:moveTo>
                <a:cubicBezTo>
                  <a:pt x="132" y="80"/>
                  <a:pt x="135" y="79"/>
                  <a:pt x="136" y="76"/>
                </a:cubicBezTo>
                <a:cubicBezTo>
                  <a:pt x="136" y="76"/>
                  <a:pt x="136" y="76"/>
                  <a:pt x="136" y="76"/>
                </a:cubicBezTo>
                <a:cubicBezTo>
                  <a:pt x="136" y="73"/>
                  <a:pt x="134" y="71"/>
                  <a:pt x="132" y="70"/>
                </a:cubicBezTo>
                <a:cubicBezTo>
                  <a:pt x="123" y="68"/>
                  <a:pt x="123" y="68"/>
                  <a:pt x="123" y="68"/>
                </a:cubicBezTo>
                <a:cubicBezTo>
                  <a:pt x="120" y="68"/>
                  <a:pt x="117" y="70"/>
                  <a:pt x="117" y="72"/>
                </a:cubicBezTo>
                <a:cubicBezTo>
                  <a:pt x="117" y="72"/>
                  <a:pt x="117" y="72"/>
                  <a:pt x="117" y="72"/>
                </a:cubicBezTo>
                <a:cubicBezTo>
                  <a:pt x="116" y="75"/>
                  <a:pt x="118" y="78"/>
                  <a:pt x="121" y="78"/>
                </a:cubicBezTo>
                <a:lnTo>
                  <a:pt x="130" y="80"/>
                </a:lnTo>
                <a:close/>
                <a:moveTo>
                  <a:pt x="40" y="21"/>
                </a:moveTo>
                <a:cubicBezTo>
                  <a:pt x="41" y="24"/>
                  <a:pt x="44" y="24"/>
                  <a:pt x="46" y="23"/>
                </a:cubicBezTo>
                <a:cubicBezTo>
                  <a:pt x="46" y="23"/>
                  <a:pt x="46" y="23"/>
                  <a:pt x="46" y="23"/>
                </a:cubicBezTo>
                <a:cubicBezTo>
                  <a:pt x="49" y="22"/>
                  <a:pt x="50" y="19"/>
                  <a:pt x="48" y="16"/>
                </a:cubicBezTo>
                <a:cubicBezTo>
                  <a:pt x="44" y="8"/>
                  <a:pt x="44" y="8"/>
                  <a:pt x="44" y="8"/>
                </a:cubicBezTo>
                <a:cubicBezTo>
                  <a:pt x="43" y="6"/>
                  <a:pt x="40" y="5"/>
                  <a:pt x="37" y="6"/>
                </a:cubicBezTo>
                <a:cubicBezTo>
                  <a:pt x="37" y="6"/>
                  <a:pt x="37" y="6"/>
                  <a:pt x="37" y="6"/>
                </a:cubicBezTo>
                <a:cubicBezTo>
                  <a:pt x="35" y="8"/>
                  <a:pt x="34" y="11"/>
                  <a:pt x="35" y="13"/>
                </a:cubicBezTo>
                <a:lnTo>
                  <a:pt x="40" y="21"/>
                </a:lnTo>
                <a:close/>
                <a:moveTo>
                  <a:pt x="22" y="35"/>
                </a:moveTo>
                <a:cubicBezTo>
                  <a:pt x="24" y="37"/>
                  <a:pt x="27" y="37"/>
                  <a:pt x="29" y="35"/>
                </a:cubicBezTo>
                <a:cubicBezTo>
                  <a:pt x="29" y="35"/>
                  <a:pt x="29" y="35"/>
                  <a:pt x="29" y="35"/>
                </a:cubicBezTo>
                <a:cubicBezTo>
                  <a:pt x="31" y="33"/>
                  <a:pt x="31" y="30"/>
                  <a:pt x="29" y="28"/>
                </a:cubicBezTo>
                <a:cubicBezTo>
                  <a:pt x="22" y="22"/>
                  <a:pt x="22" y="22"/>
                  <a:pt x="22" y="22"/>
                </a:cubicBezTo>
                <a:cubicBezTo>
                  <a:pt x="20" y="20"/>
                  <a:pt x="17" y="20"/>
                  <a:pt x="15" y="22"/>
                </a:cubicBezTo>
                <a:cubicBezTo>
                  <a:pt x="15" y="22"/>
                  <a:pt x="15" y="22"/>
                  <a:pt x="15" y="22"/>
                </a:cubicBezTo>
                <a:cubicBezTo>
                  <a:pt x="13" y="24"/>
                  <a:pt x="13" y="27"/>
                  <a:pt x="15" y="29"/>
                </a:cubicBezTo>
                <a:lnTo>
                  <a:pt x="22" y="35"/>
                </a:lnTo>
                <a:close/>
                <a:moveTo>
                  <a:pt x="13" y="55"/>
                </a:moveTo>
                <a:cubicBezTo>
                  <a:pt x="16" y="56"/>
                  <a:pt x="19" y="54"/>
                  <a:pt x="19" y="51"/>
                </a:cubicBezTo>
                <a:cubicBezTo>
                  <a:pt x="19" y="51"/>
                  <a:pt x="19" y="51"/>
                  <a:pt x="19" y="51"/>
                </a:cubicBezTo>
                <a:cubicBezTo>
                  <a:pt x="20" y="48"/>
                  <a:pt x="18" y="46"/>
                  <a:pt x="15" y="45"/>
                </a:cubicBezTo>
                <a:cubicBezTo>
                  <a:pt x="6" y="44"/>
                  <a:pt x="6" y="44"/>
                  <a:pt x="6" y="44"/>
                </a:cubicBezTo>
                <a:cubicBezTo>
                  <a:pt x="4" y="43"/>
                  <a:pt x="1" y="45"/>
                  <a:pt x="0" y="48"/>
                </a:cubicBezTo>
                <a:cubicBezTo>
                  <a:pt x="0" y="48"/>
                  <a:pt x="0" y="48"/>
                  <a:pt x="0" y="48"/>
                </a:cubicBezTo>
                <a:cubicBezTo>
                  <a:pt x="0" y="50"/>
                  <a:pt x="2" y="53"/>
                  <a:pt x="4" y="53"/>
                </a:cubicBezTo>
                <a:lnTo>
                  <a:pt x="13" y="55"/>
                </a:lnTo>
                <a:close/>
                <a:moveTo>
                  <a:pt x="16" y="78"/>
                </a:moveTo>
                <a:cubicBezTo>
                  <a:pt x="18" y="78"/>
                  <a:pt x="20" y="75"/>
                  <a:pt x="20" y="72"/>
                </a:cubicBezTo>
                <a:cubicBezTo>
                  <a:pt x="20" y="72"/>
                  <a:pt x="20" y="72"/>
                  <a:pt x="20" y="72"/>
                </a:cubicBezTo>
                <a:cubicBezTo>
                  <a:pt x="19" y="70"/>
                  <a:pt x="16" y="68"/>
                  <a:pt x="14" y="68"/>
                </a:cubicBezTo>
                <a:cubicBezTo>
                  <a:pt x="5" y="70"/>
                  <a:pt x="5" y="70"/>
                  <a:pt x="5" y="70"/>
                </a:cubicBezTo>
                <a:cubicBezTo>
                  <a:pt x="2" y="71"/>
                  <a:pt x="0" y="73"/>
                  <a:pt x="1" y="76"/>
                </a:cubicBezTo>
                <a:cubicBezTo>
                  <a:pt x="1" y="76"/>
                  <a:pt x="1" y="76"/>
                  <a:pt x="1" y="76"/>
                </a:cubicBezTo>
                <a:cubicBezTo>
                  <a:pt x="1" y="79"/>
                  <a:pt x="4" y="80"/>
                  <a:pt x="7" y="80"/>
                </a:cubicBezTo>
                <a:lnTo>
                  <a:pt x="16" y="78"/>
                </a:lnTo>
                <a:close/>
              </a:path>
            </a:pathLst>
          </a:custGeom>
          <a:solidFill>
            <a:srgbClr val="567E80"/>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26" name="Google Shape;1758;p60">
            <a:extLst>
              <a:ext uri="{FF2B5EF4-FFF2-40B4-BE49-F238E27FC236}">
                <a16:creationId xmlns:a16="http://schemas.microsoft.com/office/drawing/2014/main" id="{4CA4E1A4-3B83-4B7D-9584-1C1A94308EA5}"/>
              </a:ext>
            </a:extLst>
          </p:cNvPr>
          <p:cNvSpPr>
            <a:spLocks/>
          </p:cNvSpPr>
          <p:nvPr/>
        </p:nvSpPr>
        <p:spPr bwMode="auto">
          <a:xfrm>
            <a:off x="6411390" y="5242852"/>
            <a:ext cx="718908" cy="481304"/>
          </a:xfrm>
          <a:custGeom>
            <a:avLst/>
            <a:gdLst>
              <a:gd name="T0" fmla="*/ 2147483646 w 172"/>
              <a:gd name="T1" fmla="*/ 2147483646 h 115"/>
              <a:gd name="T2" fmla="*/ 2147483646 w 172"/>
              <a:gd name="T3" fmla="*/ 2147483646 h 115"/>
              <a:gd name="T4" fmla="*/ 2147483646 w 172"/>
              <a:gd name="T5" fmla="*/ 2147483646 h 115"/>
              <a:gd name="T6" fmla="*/ 2147483646 w 172"/>
              <a:gd name="T7" fmla="*/ 2147483646 h 115"/>
              <a:gd name="T8" fmla="*/ 2147483646 w 172"/>
              <a:gd name="T9" fmla="*/ 2147483646 h 115"/>
              <a:gd name="T10" fmla="*/ 2147483646 w 172"/>
              <a:gd name="T11" fmla="*/ 2147483646 h 115"/>
              <a:gd name="T12" fmla="*/ 2147483646 w 172"/>
              <a:gd name="T13" fmla="*/ 2147483646 h 115"/>
              <a:gd name="T14" fmla="*/ 2147483646 w 172"/>
              <a:gd name="T15" fmla="*/ 0 h 115"/>
              <a:gd name="T16" fmla="*/ 2147483646 w 172"/>
              <a:gd name="T17" fmla="*/ 2147483646 h 115"/>
              <a:gd name="T18" fmla="*/ 2147483646 w 172"/>
              <a:gd name="T19" fmla="*/ 2147483646 h 115"/>
              <a:gd name="T20" fmla="*/ 2147483646 w 172"/>
              <a:gd name="T21" fmla="*/ 2147483646 h 115"/>
              <a:gd name="T22" fmla="*/ 0 w 172"/>
              <a:gd name="T23" fmla="*/ 2147483646 h 115"/>
              <a:gd name="T24" fmla="*/ 2147483646 w 172"/>
              <a:gd name="T25" fmla="*/ 2147483646 h 115"/>
              <a:gd name="T26" fmla="*/ 2147483646 w 172"/>
              <a:gd name="T27" fmla="*/ 2147483646 h 115"/>
              <a:gd name="T28" fmla="*/ 2147483646 w 172"/>
              <a:gd name="T29" fmla="*/ 2147483646 h 115"/>
              <a:gd name="T30" fmla="*/ 2147483646 w 172"/>
              <a:gd name="T31" fmla="*/ 2147483646 h 115"/>
              <a:gd name="T32" fmla="*/ 2147483646 w 172"/>
              <a:gd name="T33" fmla="*/ 2147483646 h 115"/>
              <a:gd name="T34" fmla="*/ 2147483646 w 172"/>
              <a:gd name="T35" fmla="*/ 2147483646 h 115"/>
              <a:gd name="T36" fmla="*/ 2147483646 w 172"/>
              <a:gd name="T37" fmla="*/ 2147483646 h 115"/>
              <a:gd name="T38" fmla="*/ 2147483646 w 172"/>
              <a:gd name="T39" fmla="*/ 2147483646 h 115"/>
              <a:gd name="T40" fmla="*/ 2147483646 w 172"/>
              <a:gd name="T41" fmla="*/ 2147483646 h 115"/>
              <a:gd name="T42" fmla="*/ 2147483646 w 172"/>
              <a:gd name="T43" fmla="*/ 2147483646 h 115"/>
              <a:gd name="T44" fmla="*/ 2147483646 w 172"/>
              <a:gd name="T45" fmla="*/ 2147483646 h 115"/>
              <a:gd name="T46" fmla="*/ 2147483646 w 172"/>
              <a:gd name="T47" fmla="*/ 2147483646 h 115"/>
              <a:gd name="T48" fmla="*/ 2147483646 w 172"/>
              <a:gd name="T49" fmla="*/ 2147483646 h 115"/>
              <a:gd name="T50" fmla="*/ 2147483646 w 172"/>
              <a:gd name="T51" fmla="*/ 2147483646 h 115"/>
              <a:gd name="T52" fmla="*/ 2147483646 w 172"/>
              <a:gd name="T53" fmla="*/ 2147483646 h 115"/>
              <a:gd name="T54" fmla="*/ 2147483646 w 172"/>
              <a:gd name="T55" fmla="*/ 2147483646 h 115"/>
              <a:gd name="T56" fmla="*/ 2147483646 w 172"/>
              <a:gd name="T57" fmla="*/ 2147483646 h 115"/>
              <a:gd name="T58" fmla="*/ 2147483646 w 172"/>
              <a:gd name="T59" fmla="*/ 2147483646 h 115"/>
              <a:gd name="T60" fmla="*/ 2147483646 w 172"/>
              <a:gd name="T61" fmla="*/ 2147483646 h 115"/>
              <a:gd name="T62" fmla="*/ 2147483646 w 172"/>
              <a:gd name="T63" fmla="*/ 2147483646 h 115"/>
              <a:gd name="T64" fmla="*/ 2147483646 w 172"/>
              <a:gd name="T65" fmla="*/ 2147483646 h 115"/>
              <a:gd name="T66" fmla="*/ 2147483646 w 172"/>
              <a:gd name="T67" fmla="*/ 2147483646 h 115"/>
              <a:gd name="T68" fmla="*/ 2147483646 w 172"/>
              <a:gd name="T69" fmla="*/ 2147483646 h 115"/>
              <a:gd name="T70" fmla="*/ 2147483646 w 172"/>
              <a:gd name="T71" fmla="*/ 2147483646 h 115"/>
              <a:gd name="T72" fmla="*/ 2147483646 w 172"/>
              <a:gd name="T73" fmla="*/ 2147483646 h 115"/>
              <a:gd name="T74" fmla="*/ 2147483646 w 172"/>
              <a:gd name="T75" fmla="*/ 2147483646 h 115"/>
              <a:gd name="T76" fmla="*/ 2147483646 w 172"/>
              <a:gd name="T77" fmla="*/ 2147483646 h 115"/>
              <a:gd name="T78" fmla="*/ 2147483646 w 172"/>
              <a:gd name="T79" fmla="*/ 2147483646 h 115"/>
              <a:gd name="T80" fmla="*/ 2147483646 w 172"/>
              <a:gd name="T81" fmla="*/ 2147483646 h 115"/>
              <a:gd name="T82" fmla="*/ 2147483646 w 172"/>
              <a:gd name="T83" fmla="*/ 2147483646 h 115"/>
              <a:gd name="T84" fmla="*/ 2147483646 w 172"/>
              <a:gd name="T85" fmla="*/ 2147483646 h 115"/>
              <a:gd name="T86" fmla="*/ 2147483646 w 172"/>
              <a:gd name="T87" fmla="*/ 2147483646 h 115"/>
              <a:gd name="T88" fmla="*/ 2147483646 w 172"/>
              <a:gd name="T89" fmla="*/ 2147483646 h 115"/>
              <a:gd name="T90" fmla="*/ 2147483646 w 172"/>
              <a:gd name="T91" fmla="*/ 2147483646 h 1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2" h="115" extrusionOk="0">
                <a:moveTo>
                  <a:pt x="137" y="12"/>
                </a:moveTo>
                <a:cubicBezTo>
                  <a:pt x="153" y="51"/>
                  <a:pt x="153" y="51"/>
                  <a:pt x="153" y="51"/>
                </a:cubicBezTo>
                <a:cubicBezTo>
                  <a:pt x="133" y="60"/>
                  <a:pt x="133" y="60"/>
                  <a:pt x="133" y="60"/>
                </a:cubicBezTo>
                <a:cubicBezTo>
                  <a:pt x="123" y="51"/>
                  <a:pt x="90" y="23"/>
                  <a:pt x="88" y="23"/>
                </a:cubicBezTo>
                <a:cubicBezTo>
                  <a:pt x="85" y="23"/>
                  <a:pt x="75" y="26"/>
                  <a:pt x="74" y="27"/>
                </a:cubicBezTo>
                <a:cubicBezTo>
                  <a:pt x="74" y="27"/>
                  <a:pt x="68" y="29"/>
                  <a:pt x="63" y="29"/>
                </a:cubicBezTo>
                <a:cubicBezTo>
                  <a:pt x="60" y="29"/>
                  <a:pt x="58" y="28"/>
                  <a:pt x="57" y="27"/>
                </a:cubicBezTo>
                <a:cubicBezTo>
                  <a:pt x="56" y="27"/>
                  <a:pt x="55" y="26"/>
                  <a:pt x="55" y="24"/>
                </a:cubicBezTo>
                <a:cubicBezTo>
                  <a:pt x="55" y="22"/>
                  <a:pt x="58" y="20"/>
                  <a:pt x="59" y="20"/>
                </a:cubicBezTo>
                <a:cubicBezTo>
                  <a:pt x="67" y="15"/>
                  <a:pt x="90" y="7"/>
                  <a:pt x="92" y="6"/>
                </a:cubicBezTo>
                <a:cubicBezTo>
                  <a:pt x="92" y="6"/>
                  <a:pt x="93" y="6"/>
                  <a:pt x="93" y="6"/>
                </a:cubicBezTo>
                <a:cubicBezTo>
                  <a:pt x="98" y="6"/>
                  <a:pt x="133" y="11"/>
                  <a:pt x="137" y="12"/>
                </a:cubicBezTo>
                <a:close/>
                <a:moveTo>
                  <a:pt x="151" y="0"/>
                </a:moveTo>
                <a:cubicBezTo>
                  <a:pt x="151" y="0"/>
                  <a:pt x="150" y="1"/>
                  <a:pt x="150" y="1"/>
                </a:cubicBezTo>
                <a:cubicBezTo>
                  <a:pt x="143" y="3"/>
                  <a:pt x="143" y="3"/>
                  <a:pt x="143" y="3"/>
                </a:cubicBezTo>
                <a:cubicBezTo>
                  <a:pt x="142" y="4"/>
                  <a:pt x="141" y="5"/>
                  <a:pt x="141" y="6"/>
                </a:cubicBezTo>
                <a:cubicBezTo>
                  <a:pt x="140" y="7"/>
                  <a:pt x="140" y="8"/>
                  <a:pt x="140" y="9"/>
                </a:cubicBezTo>
                <a:cubicBezTo>
                  <a:pt x="157" y="51"/>
                  <a:pt x="157" y="51"/>
                  <a:pt x="157" y="51"/>
                </a:cubicBezTo>
                <a:cubicBezTo>
                  <a:pt x="158" y="53"/>
                  <a:pt x="161" y="54"/>
                  <a:pt x="163" y="54"/>
                </a:cubicBezTo>
                <a:cubicBezTo>
                  <a:pt x="169" y="51"/>
                  <a:pt x="169" y="51"/>
                  <a:pt x="169" y="51"/>
                </a:cubicBezTo>
                <a:cubicBezTo>
                  <a:pt x="171" y="50"/>
                  <a:pt x="171" y="50"/>
                  <a:pt x="172" y="49"/>
                </a:cubicBezTo>
                <a:cubicBezTo>
                  <a:pt x="172" y="47"/>
                  <a:pt x="172" y="46"/>
                  <a:pt x="172" y="45"/>
                </a:cubicBezTo>
                <a:cubicBezTo>
                  <a:pt x="155" y="3"/>
                  <a:pt x="155" y="3"/>
                  <a:pt x="155" y="3"/>
                </a:cubicBezTo>
                <a:cubicBezTo>
                  <a:pt x="155" y="2"/>
                  <a:pt x="153" y="0"/>
                  <a:pt x="151" y="0"/>
                </a:cubicBezTo>
                <a:close/>
                <a:moveTo>
                  <a:pt x="0" y="58"/>
                </a:moveTo>
                <a:cubicBezTo>
                  <a:pt x="0" y="59"/>
                  <a:pt x="1" y="60"/>
                  <a:pt x="1" y="61"/>
                </a:cubicBezTo>
                <a:cubicBezTo>
                  <a:pt x="2" y="62"/>
                  <a:pt x="3" y="63"/>
                  <a:pt x="4" y="63"/>
                </a:cubicBezTo>
                <a:cubicBezTo>
                  <a:pt x="11" y="63"/>
                  <a:pt x="11" y="63"/>
                  <a:pt x="11" y="63"/>
                </a:cubicBezTo>
                <a:cubicBezTo>
                  <a:pt x="14" y="63"/>
                  <a:pt x="16" y="61"/>
                  <a:pt x="16" y="59"/>
                </a:cubicBezTo>
                <a:cubicBezTo>
                  <a:pt x="20" y="12"/>
                  <a:pt x="20" y="12"/>
                  <a:pt x="20" y="12"/>
                </a:cubicBezTo>
                <a:cubicBezTo>
                  <a:pt x="20" y="11"/>
                  <a:pt x="19" y="10"/>
                  <a:pt x="19" y="9"/>
                </a:cubicBezTo>
                <a:cubicBezTo>
                  <a:pt x="18" y="8"/>
                  <a:pt x="17" y="7"/>
                  <a:pt x="16" y="7"/>
                </a:cubicBezTo>
                <a:cubicBezTo>
                  <a:pt x="9" y="7"/>
                  <a:pt x="9" y="7"/>
                  <a:pt x="9" y="7"/>
                </a:cubicBezTo>
                <a:cubicBezTo>
                  <a:pt x="8" y="7"/>
                  <a:pt x="8" y="7"/>
                  <a:pt x="8" y="7"/>
                </a:cubicBezTo>
                <a:cubicBezTo>
                  <a:pt x="6" y="7"/>
                  <a:pt x="4" y="9"/>
                  <a:pt x="4" y="11"/>
                </a:cubicBezTo>
                <a:lnTo>
                  <a:pt x="0" y="58"/>
                </a:lnTo>
                <a:close/>
                <a:moveTo>
                  <a:pt x="71" y="100"/>
                </a:moveTo>
                <a:cubicBezTo>
                  <a:pt x="71" y="98"/>
                  <a:pt x="70" y="97"/>
                  <a:pt x="68" y="96"/>
                </a:cubicBezTo>
                <a:cubicBezTo>
                  <a:pt x="65" y="93"/>
                  <a:pt x="62" y="93"/>
                  <a:pt x="60" y="97"/>
                </a:cubicBezTo>
                <a:cubicBezTo>
                  <a:pt x="56" y="101"/>
                  <a:pt x="56" y="101"/>
                  <a:pt x="56" y="101"/>
                </a:cubicBezTo>
                <a:cubicBezTo>
                  <a:pt x="56" y="101"/>
                  <a:pt x="56" y="101"/>
                  <a:pt x="56" y="101"/>
                </a:cubicBezTo>
                <a:cubicBezTo>
                  <a:pt x="53" y="105"/>
                  <a:pt x="53" y="105"/>
                  <a:pt x="53" y="105"/>
                </a:cubicBezTo>
                <a:cubicBezTo>
                  <a:pt x="49" y="109"/>
                  <a:pt x="53" y="113"/>
                  <a:pt x="54" y="114"/>
                </a:cubicBezTo>
                <a:cubicBezTo>
                  <a:pt x="56" y="115"/>
                  <a:pt x="57" y="115"/>
                  <a:pt x="58" y="115"/>
                </a:cubicBezTo>
                <a:cubicBezTo>
                  <a:pt x="60" y="115"/>
                  <a:pt x="61" y="114"/>
                  <a:pt x="63" y="113"/>
                </a:cubicBezTo>
                <a:cubicBezTo>
                  <a:pt x="68" y="107"/>
                  <a:pt x="68" y="107"/>
                  <a:pt x="68" y="107"/>
                </a:cubicBezTo>
                <a:cubicBezTo>
                  <a:pt x="68" y="107"/>
                  <a:pt x="68" y="107"/>
                  <a:pt x="68" y="107"/>
                </a:cubicBezTo>
                <a:cubicBezTo>
                  <a:pt x="69" y="105"/>
                  <a:pt x="69" y="105"/>
                  <a:pt x="69" y="105"/>
                </a:cubicBezTo>
                <a:cubicBezTo>
                  <a:pt x="71" y="103"/>
                  <a:pt x="71" y="101"/>
                  <a:pt x="71" y="100"/>
                </a:cubicBezTo>
                <a:close/>
                <a:moveTo>
                  <a:pt x="37" y="97"/>
                </a:moveTo>
                <a:cubicBezTo>
                  <a:pt x="35" y="100"/>
                  <a:pt x="36" y="102"/>
                  <a:pt x="39" y="105"/>
                </a:cubicBezTo>
                <a:cubicBezTo>
                  <a:pt x="42" y="108"/>
                  <a:pt x="45" y="107"/>
                  <a:pt x="48" y="104"/>
                </a:cubicBezTo>
                <a:cubicBezTo>
                  <a:pt x="56" y="94"/>
                  <a:pt x="56" y="94"/>
                  <a:pt x="56" y="94"/>
                </a:cubicBezTo>
                <a:cubicBezTo>
                  <a:pt x="60" y="90"/>
                  <a:pt x="56" y="86"/>
                  <a:pt x="55" y="85"/>
                </a:cubicBezTo>
                <a:cubicBezTo>
                  <a:pt x="52" y="83"/>
                  <a:pt x="49" y="83"/>
                  <a:pt x="46" y="86"/>
                </a:cubicBezTo>
                <a:cubicBezTo>
                  <a:pt x="42" y="92"/>
                  <a:pt x="42" y="92"/>
                  <a:pt x="42" y="92"/>
                </a:cubicBezTo>
                <a:cubicBezTo>
                  <a:pt x="42" y="92"/>
                  <a:pt x="42" y="92"/>
                  <a:pt x="42" y="92"/>
                </a:cubicBezTo>
                <a:cubicBezTo>
                  <a:pt x="42" y="92"/>
                  <a:pt x="42" y="92"/>
                  <a:pt x="42" y="92"/>
                </a:cubicBezTo>
                <a:lnTo>
                  <a:pt x="37" y="97"/>
                </a:lnTo>
                <a:close/>
                <a:moveTo>
                  <a:pt x="26" y="85"/>
                </a:moveTo>
                <a:cubicBezTo>
                  <a:pt x="24" y="87"/>
                  <a:pt x="24" y="89"/>
                  <a:pt x="24" y="90"/>
                </a:cubicBezTo>
                <a:cubicBezTo>
                  <a:pt x="24" y="92"/>
                  <a:pt x="25" y="93"/>
                  <a:pt x="27" y="94"/>
                </a:cubicBezTo>
                <a:cubicBezTo>
                  <a:pt x="30" y="97"/>
                  <a:pt x="33" y="96"/>
                  <a:pt x="35" y="93"/>
                </a:cubicBezTo>
                <a:cubicBezTo>
                  <a:pt x="44" y="83"/>
                  <a:pt x="44" y="83"/>
                  <a:pt x="44" y="83"/>
                </a:cubicBezTo>
                <a:cubicBezTo>
                  <a:pt x="46" y="81"/>
                  <a:pt x="46" y="79"/>
                  <a:pt x="46" y="78"/>
                </a:cubicBezTo>
                <a:cubicBezTo>
                  <a:pt x="46" y="76"/>
                  <a:pt x="45" y="75"/>
                  <a:pt x="43" y="73"/>
                </a:cubicBezTo>
                <a:cubicBezTo>
                  <a:pt x="40" y="71"/>
                  <a:pt x="37" y="71"/>
                  <a:pt x="35" y="75"/>
                </a:cubicBezTo>
                <a:cubicBezTo>
                  <a:pt x="30" y="80"/>
                  <a:pt x="30" y="80"/>
                  <a:pt x="30" y="80"/>
                </a:cubicBezTo>
                <a:cubicBezTo>
                  <a:pt x="30" y="80"/>
                  <a:pt x="30" y="80"/>
                  <a:pt x="30" y="80"/>
                </a:cubicBezTo>
                <a:cubicBezTo>
                  <a:pt x="30" y="80"/>
                  <a:pt x="30" y="80"/>
                  <a:pt x="30" y="80"/>
                </a:cubicBezTo>
                <a:lnTo>
                  <a:pt x="26" y="85"/>
                </a:lnTo>
                <a:close/>
                <a:moveTo>
                  <a:pt x="24" y="81"/>
                </a:moveTo>
                <a:cubicBezTo>
                  <a:pt x="33" y="71"/>
                  <a:pt x="33" y="71"/>
                  <a:pt x="33" y="71"/>
                </a:cubicBezTo>
                <a:cubicBezTo>
                  <a:pt x="36" y="66"/>
                  <a:pt x="33" y="62"/>
                  <a:pt x="31" y="62"/>
                </a:cubicBezTo>
                <a:cubicBezTo>
                  <a:pt x="28" y="59"/>
                  <a:pt x="25" y="59"/>
                  <a:pt x="23" y="63"/>
                </a:cubicBezTo>
                <a:cubicBezTo>
                  <a:pt x="20" y="66"/>
                  <a:pt x="20" y="66"/>
                  <a:pt x="20" y="66"/>
                </a:cubicBezTo>
                <a:cubicBezTo>
                  <a:pt x="20" y="66"/>
                  <a:pt x="20" y="66"/>
                  <a:pt x="20" y="66"/>
                </a:cubicBezTo>
                <a:cubicBezTo>
                  <a:pt x="19" y="67"/>
                  <a:pt x="19" y="67"/>
                  <a:pt x="19" y="67"/>
                </a:cubicBezTo>
                <a:cubicBezTo>
                  <a:pt x="15" y="72"/>
                  <a:pt x="15" y="72"/>
                  <a:pt x="15" y="72"/>
                </a:cubicBezTo>
                <a:cubicBezTo>
                  <a:pt x="14" y="73"/>
                  <a:pt x="13" y="75"/>
                  <a:pt x="13" y="77"/>
                </a:cubicBezTo>
                <a:cubicBezTo>
                  <a:pt x="13" y="79"/>
                  <a:pt x="15" y="80"/>
                  <a:pt x="15" y="80"/>
                </a:cubicBezTo>
                <a:cubicBezTo>
                  <a:pt x="17" y="81"/>
                  <a:pt x="18" y="83"/>
                  <a:pt x="20" y="83"/>
                </a:cubicBezTo>
                <a:cubicBezTo>
                  <a:pt x="21" y="83"/>
                  <a:pt x="23" y="82"/>
                  <a:pt x="24" y="81"/>
                </a:cubicBezTo>
                <a:close/>
                <a:moveTo>
                  <a:pt x="131" y="72"/>
                </a:moveTo>
                <a:cubicBezTo>
                  <a:pt x="133" y="70"/>
                  <a:pt x="134" y="66"/>
                  <a:pt x="130" y="63"/>
                </a:cubicBezTo>
                <a:cubicBezTo>
                  <a:pt x="127" y="60"/>
                  <a:pt x="127" y="60"/>
                  <a:pt x="127" y="60"/>
                </a:cubicBezTo>
                <a:cubicBezTo>
                  <a:pt x="110" y="46"/>
                  <a:pt x="91" y="30"/>
                  <a:pt x="87" y="27"/>
                </a:cubicBezTo>
                <a:cubicBezTo>
                  <a:pt x="85" y="28"/>
                  <a:pt x="80" y="29"/>
                  <a:pt x="75" y="31"/>
                </a:cubicBezTo>
                <a:cubicBezTo>
                  <a:pt x="75" y="31"/>
                  <a:pt x="75" y="31"/>
                  <a:pt x="75" y="31"/>
                </a:cubicBezTo>
                <a:cubicBezTo>
                  <a:pt x="75" y="31"/>
                  <a:pt x="69" y="33"/>
                  <a:pt x="63" y="33"/>
                </a:cubicBezTo>
                <a:cubicBezTo>
                  <a:pt x="59" y="33"/>
                  <a:pt x="57" y="32"/>
                  <a:pt x="55" y="31"/>
                </a:cubicBezTo>
                <a:cubicBezTo>
                  <a:pt x="51" y="29"/>
                  <a:pt x="51" y="26"/>
                  <a:pt x="51" y="24"/>
                </a:cubicBezTo>
                <a:cubicBezTo>
                  <a:pt x="51" y="21"/>
                  <a:pt x="54" y="18"/>
                  <a:pt x="56" y="16"/>
                </a:cubicBezTo>
                <a:cubicBezTo>
                  <a:pt x="24" y="12"/>
                  <a:pt x="24" y="12"/>
                  <a:pt x="24" y="12"/>
                </a:cubicBezTo>
                <a:cubicBezTo>
                  <a:pt x="20" y="59"/>
                  <a:pt x="20" y="59"/>
                  <a:pt x="20" y="59"/>
                </a:cubicBezTo>
                <a:cubicBezTo>
                  <a:pt x="23" y="56"/>
                  <a:pt x="26" y="56"/>
                  <a:pt x="28" y="56"/>
                </a:cubicBezTo>
                <a:cubicBezTo>
                  <a:pt x="30" y="56"/>
                  <a:pt x="32" y="57"/>
                  <a:pt x="34" y="58"/>
                </a:cubicBezTo>
                <a:cubicBezTo>
                  <a:pt x="37" y="61"/>
                  <a:pt x="39" y="64"/>
                  <a:pt x="38" y="68"/>
                </a:cubicBezTo>
                <a:cubicBezTo>
                  <a:pt x="41" y="67"/>
                  <a:pt x="44" y="68"/>
                  <a:pt x="46" y="70"/>
                </a:cubicBezTo>
                <a:cubicBezTo>
                  <a:pt x="49" y="73"/>
                  <a:pt x="51" y="76"/>
                  <a:pt x="50" y="80"/>
                </a:cubicBezTo>
                <a:cubicBezTo>
                  <a:pt x="53" y="79"/>
                  <a:pt x="55" y="80"/>
                  <a:pt x="58" y="82"/>
                </a:cubicBezTo>
                <a:cubicBezTo>
                  <a:pt x="60" y="84"/>
                  <a:pt x="62" y="87"/>
                  <a:pt x="62" y="90"/>
                </a:cubicBezTo>
                <a:cubicBezTo>
                  <a:pt x="65" y="89"/>
                  <a:pt x="68" y="90"/>
                  <a:pt x="71" y="92"/>
                </a:cubicBezTo>
                <a:cubicBezTo>
                  <a:pt x="75" y="96"/>
                  <a:pt x="76" y="100"/>
                  <a:pt x="74" y="104"/>
                </a:cubicBezTo>
                <a:cubicBezTo>
                  <a:pt x="77" y="106"/>
                  <a:pt x="77" y="106"/>
                  <a:pt x="77" y="106"/>
                </a:cubicBezTo>
                <a:cubicBezTo>
                  <a:pt x="77" y="106"/>
                  <a:pt x="78" y="107"/>
                  <a:pt x="78" y="107"/>
                </a:cubicBezTo>
                <a:cubicBezTo>
                  <a:pt x="78" y="107"/>
                  <a:pt x="78" y="107"/>
                  <a:pt x="78" y="107"/>
                </a:cubicBezTo>
                <a:cubicBezTo>
                  <a:pt x="79" y="108"/>
                  <a:pt x="80" y="108"/>
                  <a:pt x="81" y="108"/>
                </a:cubicBezTo>
                <a:cubicBezTo>
                  <a:pt x="84" y="108"/>
                  <a:pt x="85" y="107"/>
                  <a:pt x="86" y="105"/>
                </a:cubicBezTo>
                <a:cubicBezTo>
                  <a:pt x="88" y="103"/>
                  <a:pt x="89" y="101"/>
                  <a:pt x="87" y="99"/>
                </a:cubicBezTo>
                <a:cubicBezTo>
                  <a:pt x="86" y="98"/>
                  <a:pt x="86" y="98"/>
                  <a:pt x="86" y="98"/>
                </a:cubicBezTo>
                <a:cubicBezTo>
                  <a:pt x="72" y="86"/>
                  <a:pt x="72" y="86"/>
                  <a:pt x="72" y="86"/>
                </a:cubicBezTo>
                <a:cubicBezTo>
                  <a:pt x="71" y="86"/>
                  <a:pt x="71" y="85"/>
                  <a:pt x="71" y="85"/>
                </a:cubicBezTo>
                <a:cubicBezTo>
                  <a:pt x="71" y="84"/>
                  <a:pt x="71" y="83"/>
                  <a:pt x="72" y="83"/>
                </a:cubicBezTo>
                <a:cubicBezTo>
                  <a:pt x="72" y="82"/>
                  <a:pt x="74" y="82"/>
                  <a:pt x="75" y="83"/>
                </a:cubicBezTo>
                <a:cubicBezTo>
                  <a:pt x="94" y="99"/>
                  <a:pt x="94" y="99"/>
                  <a:pt x="94" y="99"/>
                </a:cubicBezTo>
                <a:cubicBezTo>
                  <a:pt x="95" y="99"/>
                  <a:pt x="96" y="100"/>
                  <a:pt x="97" y="100"/>
                </a:cubicBezTo>
                <a:cubicBezTo>
                  <a:pt x="99" y="100"/>
                  <a:pt x="101" y="99"/>
                  <a:pt x="102" y="97"/>
                </a:cubicBezTo>
                <a:cubicBezTo>
                  <a:pt x="103" y="95"/>
                  <a:pt x="104" y="94"/>
                  <a:pt x="104" y="92"/>
                </a:cubicBezTo>
                <a:cubicBezTo>
                  <a:pt x="104" y="91"/>
                  <a:pt x="103" y="89"/>
                  <a:pt x="101" y="88"/>
                </a:cubicBezTo>
                <a:cubicBezTo>
                  <a:pt x="99" y="86"/>
                  <a:pt x="99" y="86"/>
                  <a:pt x="99" y="86"/>
                </a:cubicBezTo>
                <a:cubicBezTo>
                  <a:pt x="99" y="86"/>
                  <a:pt x="99" y="86"/>
                  <a:pt x="99" y="86"/>
                </a:cubicBezTo>
                <a:cubicBezTo>
                  <a:pt x="88" y="77"/>
                  <a:pt x="88" y="77"/>
                  <a:pt x="88" y="77"/>
                </a:cubicBezTo>
                <a:cubicBezTo>
                  <a:pt x="88" y="77"/>
                  <a:pt x="87" y="76"/>
                  <a:pt x="87" y="76"/>
                </a:cubicBezTo>
                <a:cubicBezTo>
                  <a:pt x="87" y="75"/>
                  <a:pt x="88" y="74"/>
                  <a:pt x="88" y="74"/>
                </a:cubicBezTo>
                <a:cubicBezTo>
                  <a:pt x="89" y="73"/>
                  <a:pt x="90" y="73"/>
                  <a:pt x="91" y="74"/>
                </a:cubicBezTo>
                <a:cubicBezTo>
                  <a:pt x="109" y="88"/>
                  <a:pt x="109" y="88"/>
                  <a:pt x="109" y="88"/>
                </a:cubicBezTo>
                <a:cubicBezTo>
                  <a:pt x="110" y="89"/>
                  <a:pt x="111" y="89"/>
                  <a:pt x="113" y="89"/>
                </a:cubicBezTo>
                <a:cubicBezTo>
                  <a:pt x="115" y="89"/>
                  <a:pt x="117" y="88"/>
                  <a:pt x="118" y="86"/>
                </a:cubicBezTo>
                <a:cubicBezTo>
                  <a:pt x="120" y="85"/>
                  <a:pt x="120" y="83"/>
                  <a:pt x="120" y="81"/>
                </a:cubicBezTo>
                <a:cubicBezTo>
                  <a:pt x="120" y="80"/>
                  <a:pt x="119" y="78"/>
                  <a:pt x="117" y="77"/>
                </a:cubicBezTo>
                <a:cubicBezTo>
                  <a:pt x="112" y="73"/>
                  <a:pt x="112" y="73"/>
                  <a:pt x="112" y="73"/>
                </a:cubicBezTo>
                <a:cubicBezTo>
                  <a:pt x="112" y="73"/>
                  <a:pt x="112" y="73"/>
                  <a:pt x="112" y="73"/>
                </a:cubicBezTo>
                <a:cubicBezTo>
                  <a:pt x="103" y="65"/>
                  <a:pt x="103" y="65"/>
                  <a:pt x="103" y="65"/>
                </a:cubicBezTo>
                <a:cubicBezTo>
                  <a:pt x="102" y="65"/>
                  <a:pt x="102" y="63"/>
                  <a:pt x="103" y="62"/>
                </a:cubicBezTo>
                <a:cubicBezTo>
                  <a:pt x="104" y="61"/>
                  <a:pt x="105" y="61"/>
                  <a:pt x="106" y="62"/>
                </a:cubicBezTo>
                <a:cubicBezTo>
                  <a:pt x="121" y="74"/>
                  <a:pt x="121" y="74"/>
                  <a:pt x="121" y="74"/>
                </a:cubicBezTo>
                <a:cubicBezTo>
                  <a:pt x="124" y="76"/>
                  <a:pt x="128" y="76"/>
                  <a:pt x="131"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28" name="Google Shape;1759;p60">
            <a:extLst>
              <a:ext uri="{FF2B5EF4-FFF2-40B4-BE49-F238E27FC236}">
                <a16:creationId xmlns:a16="http://schemas.microsoft.com/office/drawing/2014/main" id="{7ECF8A95-C7AF-4CFB-9292-99C44FF22021}"/>
              </a:ext>
            </a:extLst>
          </p:cNvPr>
          <p:cNvSpPr>
            <a:spLocks/>
          </p:cNvSpPr>
          <p:nvPr/>
        </p:nvSpPr>
        <p:spPr bwMode="auto">
          <a:xfrm>
            <a:off x="6184447" y="1467057"/>
            <a:ext cx="624476" cy="520904"/>
          </a:xfrm>
          <a:custGeom>
            <a:avLst/>
            <a:gdLst>
              <a:gd name="T0" fmla="*/ 2147483646 w 149"/>
              <a:gd name="T1" fmla="*/ 2147483646 h 124"/>
              <a:gd name="T2" fmla="*/ 2147483646 w 149"/>
              <a:gd name="T3" fmla="*/ 2147483646 h 124"/>
              <a:gd name="T4" fmla="*/ 2147483646 w 149"/>
              <a:gd name="T5" fmla="*/ 2147483646 h 124"/>
              <a:gd name="T6" fmla="*/ 2147483646 w 149"/>
              <a:gd name="T7" fmla="*/ 2147483646 h 124"/>
              <a:gd name="T8" fmla="*/ 2147483646 w 149"/>
              <a:gd name="T9" fmla="*/ 2147483646 h 124"/>
              <a:gd name="T10" fmla="*/ 2147483646 w 149"/>
              <a:gd name="T11" fmla="*/ 2147483646 h 124"/>
              <a:gd name="T12" fmla="*/ 2147483646 w 149"/>
              <a:gd name="T13" fmla="*/ 2147483646 h 124"/>
              <a:gd name="T14" fmla="*/ 2147483646 w 149"/>
              <a:gd name="T15" fmla="*/ 2147483646 h 124"/>
              <a:gd name="T16" fmla="*/ 2147483646 w 149"/>
              <a:gd name="T17" fmla="*/ 2147483646 h 124"/>
              <a:gd name="T18" fmla="*/ 2147483646 w 149"/>
              <a:gd name="T19" fmla="*/ 2147483646 h 124"/>
              <a:gd name="T20" fmla="*/ 2147483646 w 149"/>
              <a:gd name="T21" fmla="*/ 2147483646 h 124"/>
              <a:gd name="T22" fmla="*/ 2147483646 w 149"/>
              <a:gd name="T23" fmla="*/ 2147483646 h 124"/>
              <a:gd name="T24" fmla="*/ 2147483646 w 149"/>
              <a:gd name="T25" fmla="*/ 2147483646 h 124"/>
              <a:gd name="T26" fmla="*/ 2147483646 w 149"/>
              <a:gd name="T27" fmla="*/ 2147483646 h 124"/>
              <a:gd name="T28" fmla="*/ 2147483646 w 149"/>
              <a:gd name="T29" fmla="*/ 2147483646 h 124"/>
              <a:gd name="T30" fmla="*/ 2147483646 w 149"/>
              <a:gd name="T31" fmla="*/ 2147483646 h 124"/>
              <a:gd name="T32" fmla="*/ 2147483646 w 149"/>
              <a:gd name="T33" fmla="*/ 2147483646 h 124"/>
              <a:gd name="T34" fmla="*/ 2147483646 w 149"/>
              <a:gd name="T35" fmla="*/ 2147483646 h 124"/>
              <a:gd name="T36" fmla="*/ 2147483646 w 149"/>
              <a:gd name="T37" fmla="*/ 2147483646 h 124"/>
              <a:gd name="T38" fmla="*/ 2147483646 w 149"/>
              <a:gd name="T39" fmla="*/ 2147483646 h 124"/>
              <a:gd name="T40" fmla="*/ 2147483646 w 149"/>
              <a:gd name="T41" fmla="*/ 2147483646 h 124"/>
              <a:gd name="T42" fmla="*/ 2147483646 w 149"/>
              <a:gd name="T43" fmla="*/ 2147483646 h 124"/>
              <a:gd name="T44" fmla="*/ 2147483646 w 149"/>
              <a:gd name="T45" fmla="*/ 2147483646 h 124"/>
              <a:gd name="T46" fmla="*/ 2147483646 w 149"/>
              <a:gd name="T47" fmla="*/ 2147483646 h 124"/>
              <a:gd name="T48" fmla="*/ 2147483646 w 149"/>
              <a:gd name="T49" fmla="*/ 2147483646 h 124"/>
              <a:gd name="T50" fmla="*/ 2147483646 w 149"/>
              <a:gd name="T51" fmla="*/ 2147483646 h 124"/>
              <a:gd name="T52" fmla="*/ 2147483646 w 149"/>
              <a:gd name="T53" fmla="*/ 2147483646 h 124"/>
              <a:gd name="T54" fmla="*/ 2147483646 w 149"/>
              <a:gd name="T55" fmla="*/ 2147483646 h 124"/>
              <a:gd name="T56" fmla="*/ 2147483646 w 149"/>
              <a:gd name="T57" fmla="*/ 2147483646 h 124"/>
              <a:gd name="T58" fmla="*/ 2147483646 w 149"/>
              <a:gd name="T59" fmla="*/ 2147483646 h 124"/>
              <a:gd name="T60" fmla="*/ 2147483646 w 149"/>
              <a:gd name="T61" fmla="*/ 2147483646 h 124"/>
              <a:gd name="T62" fmla="*/ 2147483646 w 149"/>
              <a:gd name="T63" fmla="*/ 2147483646 h 124"/>
              <a:gd name="T64" fmla="*/ 2147483646 w 149"/>
              <a:gd name="T65" fmla="*/ 2147483646 h 124"/>
              <a:gd name="T66" fmla="*/ 2147483646 w 149"/>
              <a:gd name="T67" fmla="*/ 2147483646 h 124"/>
              <a:gd name="T68" fmla="*/ 2147483646 w 149"/>
              <a:gd name="T69" fmla="*/ 2147483646 h 124"/>
              <a:gd name="T70" fmla="*/ 2147483646 w 149"/>
              <a:gd name="T71" fmla="*/ 2147483646 h 124"/>
              <a:gd name="T72" fmla="*/ 2147483646 w 149"/>
              <a:gd name="T73" fmla="*/ 2147483646 h 124"/>
              <a:gd name="T74" fmla="*/ 2147483646 w 149"/>
              <a:gd name="T75" fmla="*/ 2147483646 h 124"/>
              <a:gd name="T76" fmla="*/ 2147483646 w 149"/>
              <a:gd name="T77" fmla="*/ 2147483646 h 124"/>
              <a:gd name="T78" fmla="*/ 2147483646 w 149"/>
              <a:gd name="T79" fmla="*/ 2147483646 h 124"/>
              <a:gd name="T80" fmla="*/ 2147483646 w 149"/>
              <a:gd name="T81" fmla="*/ 2147483646 h 124"/>
              <a:gd name="T82" fmla="*/ 2147483646 w 149"/>
              <a:gd name="T83" fmla="*/ 2147483646 h 124"/>
              <a:gd name="T84" fmla="*/ 2147483646 w 149"/>
              <a:gd name="T85" fmla="*/ 2147483646 h 124"/>
              <a:gd name="T86" fmla="*/ 2147483646 w 149"/>
              <a:gd name="T87" fmla="*/ 2147483646 h 124"/>
              <a:gd name="T88" fmla="*/ 2147483646 w 149"/>
              <a:gd name="T89" fmla="*/ 2147483646 h 124"/>
              <a:gd name="T90" fmla="*/ 2147483646 w 149"/>
              <a:gd name="T91" fmla="*/ 2147483646 h 124"/>
              <a:gd name="T92" fmla="*/ 2147483646 w 149"/>
              <a:gd name="T93" fmla="*/ 2147483646 h 124"/>
              <a:gd name="T94" fmla="*/ 2147483646 w 149"/>
              <a:gd name="T95" fmla="*/ 2147483646 h 124"/>
              <a:gd name="T96" fmla="*/ 2147483646 w 149"/>
              <a:gd name="T97" fmla="*/ 2147483646 h 124"/>
              <a:gd name="T98" fmla="*/ 2147483646 w 149"/>
              <a:gd name="T99" fmla="*/ 2147483646 h 124"/>
              <a:gd name="T100" fmla="*/ 2147483646 w 149"/>
              <a:gd name="T101" fmla="*/ 0 h 124"/>
              <a:gd name="T102" fmla="*/ 0 w 149"/>
              <a:gd name="T103" fmla="*/ 2147483646 h 124"/>
              <a:gd name="T104" fmla="*/ 2147483646 w 149"/>
              <a:gd name="T105" fmla="*/ 2147483646 h 124"/>
              <a:gd name="T106" fmla="*/ 2147483646 w 149"/>
              <a:gd name="T107" fmla="*/ 2147483646 h 124"/>
              <a:gd name="T108" fmla="*/ 2147483646 w 149"/>
              <a:gd name="T109" fmla="*/ 2147483646 h 124"/>
              <a:gd name="T110" fmla="*/ 2147483646 w 149"/>
              <a:gd name="T111" fmla="*/ 2147483646 h 124"/>
              <a:gd name="T112" fmla="*/ 2147483646 w 149"/>
              <a:gd name="T113" fmla="*/ 2147483646 h 124"/>
              <a:gd name="T114" fmla="*/ 2147483646 w 149"/>
              <a:gd name="T115" fmla="*/ 2147483646 h 124"/>
              <a:gd name="T116" fmla="*/ 2147483646 w 149"/>
              <a:gd name="T117" fmla="*/ 2147483646 h 1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9" h="124" extrusionOk="0">
                <a:moveTo>
                  <a:pt x="20" y="101"/>
                </a:moveTo>
                <a:cubicBezTo>
                  <a:pt x="20" y="68"/>
                  <a:pt x="20" y="68"/>
                  <a:pt x="20" y="68"/>
                </a:cubicBezTo>
                <a:cubicBezTo>
                  <a:pt x="20" y="65"/>
                  <a:pt x="22" y="63"/>
                  <a:pt x="25" y="63"/>
                </a:cubicBezTo>
                <a:cubicBezTo>
                  <a:pt x="33" y="63"/>
                  <a:pt x="33" y="63"/>
                  <a:pt x="33" y="63"/>
                </a:cubicBezTo>
                <a:cubicBezTo>
                  <a:pt x="36" y="63"/>
                  <a:pt x="38" y="65"/>
                  <a:pt x="38" y="68"/>
                </a:cubicBezTo>
                <a:cubicBezTo>
                  <a:pt x="38" y="101"/>
                  <a:pt x="38" y="101"/>
                  <a:pt x="38" y="101"/>
                </a:cubicBezTo>
                <a:cubicBezTo>
                  <a:pt x="38" y="104"/>
                  <a:pt x="36" y="106"/>
                  <a:pt x="33" y="106"/>
                </a:cubicBezTo>
                <a:cubicBezTo>
                  <a:pt x="25" y="106"/>
                  <a:pt x="25" y="106"/>
                  <a:pt x="25" y="106"/>
                </a:cubicBezTo>
                <a:cubicBezTo>
                  <a:pt x="22" y="106"/>
                  <a:pt x="20" y="104"/>
                  <a:pt x="20" y="101"/>
                </a:cubicBezTo>
                <a:close/>
                <a:moveTo>
                  <a:pt x="54" y="51"/>
                </a:moveTo>
                <a:cubicBezTo>
                  <a:pt x="52" y="51"/>
                  <a:pt x="50" y="53"/>
                  <a:pt x="50" y="56"/>
                </a:cubicBezTo>
                <a:cubicBezTo>
                  <a:pt x="50" y="101"/>
                  <a:pt x="50" y="101"/>
                  <a:pt x="50" y="101"/>
                </a:cubicBezTo>
                <a:cubicBezTo>
                  <a:pt x="50" y="104"/>
                  <a:pt x="52" y="106"/>
                  <a:pt x="54" y="106"/>
                </a:cubicBezTo>
                <a:cubicBezTo>
                  <a:pt x="63" y="106"/>
                  <a:pt x="63" y="106"/>
                  <a:pt x="63" y="106"/>
                </a:cubicBezTo>
                <a:cubicBezTo>
                  <a:pt x="65" y="106"/>
                  <a:pt x="68" y="104"/>
                  <a:pt x="68" y="101"/>
                </a:cubicBezTo>
                <a:cubicBezTo>
                  <a:pt x="68" y="56"/>
                  <a:pt x="68" y="56"/>
                  <a:pt x="68" y="56"/>
                </a:cubicBezTo>
                <a:cubicBezTo>
                  <a:pt x="68" y="53"/>
                  <a:pt x="65" y="51"/>
                  <a:pt x="63" y="51"/>
                </a:cubicBezTo>
                <a:lnTo>
                  <a:pt x="54" y="51"/>
                </a:lnTo>
                <a:close/>
                <a:moveTo>
                  <a:pt x="84" y="41"/>
                </a:moveTo>
                <a:cubicBezTo>
                  <a:pt x="81" y="41"/>
                  <a:pt x="79" y="43"/>
                  <a:pt x="79" y="46"/>
                </a:cubicBezTo>
                <a:cubicBezTo>
                  <a:pt x="79" y="101"/>
                  <a:pt x="79" y="101"/>
                  <a:pt x="79" y="101"/>
                </a:cubicBezTo>
                <a:cubicBezTo>
                  <a:pt x="79" y="104"/>
                  <a:pt x="81" y="106"/>
                  <a:pt x="84" y="106"/>
                </a:cubicBezTo>
                <a:cubicBezTo>
                  <a:pt x="92" y="106"/>
                  <a:pt x="92" y="106"/>
                  <a:pt x="92" y="106"/>
                </a:cubicBezTo>
                <a:cubicBezTo>
                  <a:pt x="95" y="106"/>
                  <a:pt x="97" y="104"/>
                  <a:pt x="97" y="101"/>
                </a:cubicBezTo>
                <a:cubicBezTo>
                  <a:pt x="97" y="46"/>
                  <a:pt x="97" y="46"/>
                  <a:pt x="97" y="46"/>
                </a:cubicBezTo>
                <a:cubicBezTo>
                  <a:pt x="97" y="43"/>
                  <a:pt x="95" y="41"/>
                  <a:pt x="92" y="41"/>
                </a:cubicBezTo>
                <a:lnTo>
                  <a:pt x="84" y="41"/>
                </a:lnTo>
                <a:close/>
                <a:moveTo>
                  <a:pt x="114" y="30"/>
                </a:moveTo>
                <a:cubicBezTo>
                  <a:pt x="111" y="30"/>
                  <a:pt x="109" y="32"/>
                  <a:pt x="109" y="35"/>
                </a:cubicBezTo>
                <a:cubicBezTo>
                  <a:pt x="109" y="101"/>
                  <a:pt x="109" y="101"/>
                  <a:pt x="109" y="101"/>
                </a:cubicBezTo>
                <a:cubicBezTo>
                  <a:pt x="109" y="104"/>
                  <a:pt x="111" y="106"/>
                  <a:pt x="114" y="106"/>
                </a:cubicBezTo>
                <a:cubicBezTo>
                  <a:pt x="122" y="106"/>
                  <a:pt x="122" y="106"/>
                  <a:pt x="122" y="106"/>
                </a:cubicBezTo>
                <a:cubicBezTo>
                  <a:pt x="125" y="106"/>
                  <a:pt x="127" y="104"/>
                  <a:pt x="127" y="101"/>
                </a:cubicBezTo>
                <a:cubicBezTo>
                  <a:pt x="127" y="35"/>
                  <a:pt x="127" y="35"/>
                  <a:pt x="127" y="35"/>
                </a:cubicBezTo>
                <a:cubicBezTo>
                  <a:pt x="127" y="32"/>
                  <a:pt x="125" y="30"/>
                  <a:pt x="122" y="30"/>
                </a:cubicBezTo>
                <a:lnTo>
                  <a:pt x="114" y="30"/>
                </a:lnTo>
                <a:close/>
                <a:moveTo>
                  <a:pt x="22" y="50"/>
                </a:moveTo>
                <a:cubicBezTo>
                  <a:pt x="54" y="44"/>
                  <a:pt x="84" y="33"/>
                  <a:pt x="110" y="17"/>
                </a:cubicBezTo>
                <a:cubicBezTo>
                  <a:pt x="113" y="21"/>
                  <a:pt x="113" y="21"/>
                  <a:pt x="113" y="21"/>
                </a:cubicBezTo>
                <a:cubicBezTo>
                  <a:pt x="122" y="7"/>
                  <a:pt x="122" y="7"/>
                  <a:pt x="122" y="7"/>
                </a:cubicBezTo>
                <a:cubicBezTo>
                  <a:pt x="105" y="6"/>
                  <a:pt x="105" y="6"/>
                  <a:pt x="105" y="6"/>
                </a:cubicBezTo>
                <a:cubicBezTo>
                  <a:pt x="107" y="11"/>
                  <a:pt x="107" y="11"/>
                  <a:pt x="107" y="11"/>
                </a:cubicBezTo>
                <a:cubicBezTo>
                  <a:pt x="81" y="27"/>
                  <a:pt x="52" y="38"/>
                  <a:pt x="21" y="43"/>
                </a:cubicBezTo>
                <a:lnTo>
                  <a:pt x="22" y="50"/>
                </a:lnTo>
                <a:close/>
                <a:moveTo>
                  <a:pt x="149" y="116"/>
                </a:moveTo>
                <a:cubicBezTo>
                  <a:pt x="133" y="107"/>
                  <a:pt x="133" y="107"/>
                  <a:pt x="133" y="107"/>
                </a:cubicBezTo>
                <a:cubicBezTo>
                  <a:pt x="133" y="112"/>
                  <a:pt x="133" y="112"/>
                  <a:pt x="133" y="112"/>
                </a:cubicBezTo>
                <a:cubicBezTo>
                  <a:pt x="12" y="112"/>
                  <a:pt x="12" y="112"/>
                  <a:pt x="12" y="112"/>
                </a:cubicBezTo>
                <a:cubicBezTo>
                  <a:pt x="12" y="15"/>
                  <a:pt x="12" y="15"/>
                  <a:pt x="12" y="15"/>
                </a:cubicBezTo>
                <a:cubicBezTo>
                  <a:pt x="17" y="15"/>
                  <a:pt x="17" y="15"/>
                  <a:pt x="17" y="15"/>
                </a:cubicBezTo>
                <a:cubicBezTo>
                  <a:pt x="9" y="0"/>
                  <a:pt x="9" y="0"/>
                  <a:pt x="9" y="0"/>
                </a:cubicBezTo>
                <a:cubicBezTo>
                  <a:pt x="0" y="15"/>
                  <a:pt x="0" y="15"/>
                  <a:pt x="0" y="15"/>
                </a:cubicBezTo>
                <a:cubicBezTo>
                  <a:pt x="5" y="15"/>
                  <a:pt x="5" y="15"/>
                  <a:pt x="5" y="15"/>
                </a:cubicBezTo>
                <a:cubicBezTo>
                  <a:pt x="5" y="112"/>
                  <a:pt x="5" y="112"/>
                  <a:pt x="5" y="112"/>
                </a:cubicBezTo>
                <a:cubicBezTo>
                  <a:pt x="5" y="116"/>
                  <a:pt x="5" y="116"/>
                  <a:pt x="5" y="116"/>
                </a:cubicBezTo>
                <a:cubicBezTo>
                  <a:pt x="5" y="119"/>
                  <a:pt x="5" y="119"/>
                  <a:pt x="5" y="119"/>
                </a:cubicBezTo>
                <a:cubicBezTo>
                  <a:pt x="133" y="119"/>
                  <a:pt x="133" y="119"/>
                  <a:pt x="133" y="119"/>
                </a:cubicBezTo>
                <a:cubicBezTo>
                  <a:pt x="133" y="124"/>
                  <a:pt x="133" y="124"/>
                  <a:pt x="133" y="124"/>
                </a:cubicBezTo>
                <a:lnTo>
                  <a:pt x="149"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30" name="Google Shape;1760;p60">
            <a:extLst>
              <a:ext uri="{FF2B5EF4-FFF2-40B4-BE49-F238E27FC236}">
                <a16:creationId xmlns:a16="http://schemas.microsoft.com/office/drawing/2014/main" id="{BCEA0CF5-8D83-43F0-8A11-9A5F47E4B8F5}"/>
              </a:ext>
            </a:extLst>
          </p:cNvPr>
          <p:cNvSpPr>
            <a:spLocks/>
          </p:cNvSpPr>
          <p:nvPr/>
        </p:nvSpPr>
        <p:spPr bwMode="auto">
          <a:xfrm>
            <a:off x="7163807" y="4166014"/>
            <a:ext cx="913867" cy="478257"/>
          </a:xfrm>
          <a:custGeom>
            <a:avLst/>
            <a:gdLst>
              <a:gd name="T0" fmla="*/ 2147483646 w 218"/>
              <a:gd name="T1" fmla="*/ 2147483646 h 114"/>
              <a:gd name="T2" fmla="*/ 2147483646 w 218"/>
              <a:gd name="T3" fmla="*/ 2147483646 h 114"/>
              <a:gd name="T4" fmla="*/ 2147483646 w 218"/>
              <a:gd name="T5" fmla="*/ 2147483646 h 114"/>
              <a:gd name="T6" fmla="*/ 2147483646 w 218"/>
              <a:gd name="T7" fmla="*/ 2147483646 h 114"/>
              <a:gd name="T8" fmla="*/ 2147483646 w 218"/>
              <a:gd name="T9" fmla="*/ 2147483646 h 114"/>
              <a:gd name="T10" fmla="*/ 2147483646 w 218"/>
              <a:gd name="T11" fmla="*/ 2147483646 h 114"/>
              <a:gd name="T12" fmla="*/ 2147483646 w 218"/>
              <a:gd name="T13" fmla="*/ 2147483646 h 114"/>
              <a:gd name="T14" fmla="*/ 2147483646 w 218"/>
              <a:gd name="T15" fmla="*/ 2147483646 h 114"/>
              <a:gd name="T16" fmla="*/ 2147483646 w 218"/>
              <a:gd name="T17" fmla="*/ 2147483646 h 114"/>
              <a:gd name="T18" fmla="*/ 2147483646 w 218"/>
              <a:gd name="T19" fmla="*/ 2147483646 h 114"/>
              <a:gd name="T20" fmla="*/ 2147483646 w 218"/>
              <a:gd name="T21" fmla="*/ 2147483646 h 114"/>
              <a:gd name="T22" fmla="*/ 2147483646 w 218"/>
              <a:gd name="T23" fmla="*/ 0 h 114"/>
              <a:gd name="T24" fmla="*/ 2147483646 w 218"/>
              <a:gd name="T25" fmla="*/ 2147483646 h 114"/>
              <a:gd name="T26" fmla="*/ 2147483646 w 218"/>
              <a:gd name="T27" fmla="*/ 2147483646 h 114"/>
              <a:gd name="T28" fmla="*/ 2147483646 w 218"/>
              <a:gd name="T29" fmla="*/ 2147483646 h 114"/>
              <a:gd name="T30" fmla="*/ 2147483646 w 218"/>
              <a:gd name="T31" fmla="*/ 2147483646 h 114"/>
              <a:gd name="T32" fmla="*/ 2147483646 w 218"/>
              <a:gd name="T33" fmla="*/ 2147483646 h 114"/>
              <a:gd name="T34" fmla="*/ 2147483646 w 218"/>
              <a:gd name="T35" fmla="*/ 2147483646 h 114"/>
              <a:gd name="T36" fmla="*/ 2147483646 w 218"/>
              <a:gd name="T37" fmla="*/ 2147483646 h 114"/>
              <a:gd name="T38" fmla="*/ 2147483646 w 218"/>
              <a:gd name="T39" fmla="*/ 2147483646 h 114"/>
              <a:gd name="T40" fmla="*/ 2147483646 w 218"/>
              <a:gd name="T41" fmla="*/ 2147483646 h 114"/>
              <a:gd name="T42" fmla="*/ 2147483646 w 218"/>
              <a:gd name="T43" fmla="*/ 2147483646 h 114"/>
              <a:gd name="T44" fmla="*/ 2147483646 w 218"/>
              <a:gd name="T45" fmla="*/ 2147483646 h 114"/>
              <a:gd name="T46" fmla="*/ 2147483646 w 218"/>
              <a:gd name="T47" fmla="*/ 2147483646 h 114"/>
              <a:gd name="T48" fmla="*/ 2147483646 w 218"/>
              <a:gd name="T49" fmla="*/ 2147483646 h 114"/>
              <a:gd name="T50" fmla="*/ 2147483646 w 218"/>
              <a:gd name="T51" fmla="*/ 2147483646 h 114"/>
              <a:gd name="T52" fmla="*/ 2147483646 w 218"/>
              <a:gd name="T53" fmla="*/ 2147483646 h 114"/>
              <a:gd name="T54" fmla="*/ 2147483646 w 218"/>
              <a:gd name="T55" fmla="*/ 2147483646 h 114"/>
              <a:gd name="T56" fmla="*/ 2147483646 w 218"/>
              <a:gd name="T57" fmla="*/ 2147483646 h 114"/>
              <a:gd name="T58" fmla="*/ 2147483646 w 218"/>
              <a:gd name="T59" fmla="*/ 2147483646 h 114"/>
              <a:gd name="T60" fmla="*/ 2147483646 w 218"/>
              <a:gd name="T61" fmla="*/ 2147483646 h 114"/>
              <a:gd name="T62" fmla="*/ 2147483646 w 218"/>
              <a:gd name="T63" fmla="*/ 2147483646 h 114"/>
              <a:gd name="T64" fmla="*/ 2147483646 w 218"/>
              <a:gd name="T65" fmla="*/ 2147483646 h 114"/>
              <a:gd name="T66" fmla="*/ 2147483646 w 218"/>
              <a:gd name="T67" fmla="*/ 2147483646 h 114"/>
              <a:gd name="T68" fmla="*/ 2147483646 w 218"/>
              <a:gd name="T69" fmla="*/ 2147483646 h 114"/>
              <a:gd name="T70" fmla="*/ 2147483646 w 218"/>
              <a:gd name="T71" fmla="*/ 2147483646 h 114"/>
              <a:gd name="T72" fmla="*/ 2147483646 w 218"/>
              <a:gd name="T73" fmla="*/ 2147483646 h 114"/>
              <a:gd name="T74" fmla="*/ 2147483646 w 218"/>
              <a:gd name="T75" fmla="*/ 2147483646 h 114"/>
              <a:gd name="T76" fmla="*/ 2147483646 w 218"/>
              <a:gd name="T77" fmla="*/ 2147483646 h 114"/>
              <a:gd name="T78" fmla="*/ 2147483646 w 218"/>
              <a:gd name="T79" fmla="*/ 2147483646 h 114"/>
              <a:gd name="T80" fmla="*/ 2147483646 w 218"/>
              <a:gd name="T81" fmla="*/ 2147483646 h 114"/>
              <a:gd name="T82" fmla="*/ 2147483646 w 218"/>
              <a:gd name="T83" fmla="*/ 2147483646 h 114"/>
              <a:gd name="T84" fmla="*/ 2147483646 w 218"/>
              <a:gd name="T85" fmla="*/ 2147483646 h 114"/>
              <a:gd name="T86" fmla="*/ 2147483646 w 218"/>
              <a:gd name="T87" fmla="*/ 2147483646 h 114"/>
              <a:gd name="T88" fmla="*/ 2147483646 w 218"/>
              <a:gd name="T89" fmla="*/ 2147483646 h 114"/>
              <a:gd name="T90" fmla="*/ 2147483646 w 218"/>
              <a:gd name="T91" fmla="*/ 2147483646 h 114"/>
              <a:gd name="T92" fmla="*/ 2147483646 w 218"/>
              <a:gd name="T93" fmla="*/ 2147483646 h 114"/>
              <a:gd name="T94" fmla="*/ 2147483646 w 218"/>
              <a:gd name="T95" fmla="*/ 2147483646 h 114"/>
              <a:gd name="T96" fmla="*/ 2147483646 w 218"/>
              <a:gd name="T97" fmla="*/ 2147483646 h 114"/>
              <a:gd name="T98" fmla="*/ 2147483646 w 218"/>
              <a:gd name="T99" fmla="*/ 2147483646 h 114"/>
              <a:gd name="T100" fmla="*/ 2147483646 w 218"/>
              <a:gd name="T101" fmla="*/ 2147483646 h 114"/>
              <a:gd name="T102" fmla="*/ 2147483646 w 218"/>
              <a:gd name="T103" fmla="*/ 2147483646 h 114"/>
              <a:gd name="T104" fmla="*/ 2147483646 w 218"/>
              <a:gd name="T105" fmla="*/ 2147483646 h 114"/>
              <a:gd name="T106" fmla="*/ 2147483646 w 218"/>
              <a:gd name="T107" fmla="*/ 2147483646 h 114"/>
              <a:gd name="T108" fmla="*/ 2147483646 w 218"/>
              <a:gd name="T109" fmla="*/ 2147483646 h 114"/>
              <a:gd name="T110" fmla="*/ 2147483646 w 218"/>
              <a:gd name="T111" fmla="*/ 2147483646 h 114"/>
              <a:gd name="T112" fmla="*/ 2147483646 w 218"/>
              <a:gd name="T113" fmla="*/ 2147483646 h 114"/>
              <a:gd name="T114" fmla="*/ 2147483646 w 218"/>
              <a:gd name="T115" fmla="*/ 2147483646 h 114"/>
              <a:gd name="T116" fmla="*/ 2147483646 w 218"/>
              <a:gd name="T117" fmla="*/ 2147483646 h 1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8" h="114" extrusionOk="0">
                <a:moveTo>
                  <a:pt x="157" y="107"/>
                </a:moveTo>
                <a:cubicBezTo>
                  <a:pt x="154" y="109"/>
                  <a:pt x="151" y="110"/>
                  <a:pt x="148" y="110"/>
                </a:cubicBezTo>
                <a:cubicBezTo>
                  <a:pt x="137" y="113"/>
                  <a:pt x="126" y="114"/>
                  <a:pt x="112" y="114"/>
                </a:cubicBezTo>
                <a:cubicBezTo>
                  <a:pt x="98" y="114"/>
                  <a:pt x="87" y="113"/>
                  <a:pt x="76" y="110"/>
                </a:cubicBezTo>
                <a:cubicBezTo>
                  <a:pt x="72" y="110"/>
                  <a:pt x="69" y="109"/>
                  <a:pt x="66" y="107"/>
                </a:cubicBezTo>
                <a:cubicBezTo>
                  <a:pt x="57" y="103"/>
                  <a:pt x="56" y="95"/>
                  <a:pt x="62" y="90"/>
                </a:cubicBezTo>
                <a:cubicBezTo>
                  <a:pt x="67" y="84"/>
                  <a:pt x="74" y="80"/>
                  <a:pt x="82" y="76"/>
                </a:cubicBezTo>
                <a:cubicBezTo>
                  <a:pt x="85" y="75"/>
                  <a:pt x="89" y="74"/>
                  <a:pt x="92" y="72"/>
                </a:cubicBezTo>
                <a:cubicBezTo>
                  <a:pt x="98" y="70"/>
                  <a:pt x="100" y="63"/>
                  <a:pt x="95" y="59"/>
                </a:cubicBezTo>
                <a:cubicBezTo>
                  <a:pt x="86" y="49"/>
                  <a:pt x="82" y="38"/>
                  <a:pt x="83" y="25"/>
                </a:cubicBezTo>
                <a:cubicBezTo>
                  <a:pt x="83" y="11"/>
                  <a:pt x="91" y="4"/>
                  <a:pt x="104" y="1"/>
                </a:cubicBezTo>
                <a:cubicBezTo>
                  <a:pt x="106" y="0"/>
                  <a:pt x="109" y="0"/>
                  <a:pt x="112" y="0"/>
                </a:cubicBezTo>
                <a:cubicBezTo>
                  <a:pt x="114" y="0"/>
                  <a:pt x="117" y="0"/>
                  <a:pt x="119" y="1"/>
                </a:cubicBezTo>
                <a:cubicBezTo>
                  <a:pt x="132" y="4"/>
                  <a:pt x="140" y="11"/>
                  <a:pt x="140" y="25"/>
                </a:cubicBezTo>
                <a:cubicBezTo>
                  <a:pt x="141" y="38"/>
                  <a:pt x="137" y="49"/>
                  <a:pt x="128" y="59"/>
                </a:cubicBezTo>
                <a:cubicBezTo>
                  <a:pt x="123" y="63"/>
                  <a:pt x="125" y="70"/>
                  <a:pt x="131" y="72"/>
                </a:cubicBezTo>
                <a:cubicBezTo>
                  <a:pt x="135" y="74"/>
                  <a:pt x="138" y="75"/>
                  <a:pt x="141" y="76"/>
                </a:cubicBezTo>
                <a:cubicBezTo>
                  <a:pt x="149" y="80"/>
                  <a:pt x="156" y="84"/>
                  <a:pt x="162" y="90"/>
                </a:cubicBezTo>
                <a:cubicBezTo>
                  <a:pt x="165" y="93"/>
                  <a:pt x="167" y="103"/>
                  <a:pt x="157" y="107"/>
                </a:cubicBezTo>
                <a:close/>
                <a:moveTo>
                  <a:pt x="215" y="97"/>
                </a:moveTo>
                <a:cubicBezTo>
                  <a:pt x="211" y="93"/>
                  <a:pt x="206" y="90"/>
                  <a:pt x="200" y="88"/>
                </a:cubicBezTo>
                <a:cubicBezTo>
                  <a:pt x="198" y="87"/>
                  <a:pt x="196" y="86"/>
                  <a:pt x="193" y="85"/>
                </a:cubicBezTo>
                <a:cubicBezTo>
                  <a:pt x="189" y="83"/>
                  <a:pt x="188" y="79"/>
                  <a:pt x="191" y="76"/>
                </a:cubicBezTo>
                <a:cubicBezTo>
                  <a:pt x="198" y="69"/>
                  <a:pt x="200" y="61"/>
                  <a:pt x="200" y="52"/>
                </a:cubicBezTo>
                <a:cubicBezTo>
                  <a:pt x="199" y="43"/>
                  <a:pt x="194" y="38"/>
                  <a:pt x="185" y="35"/>
                </a:cubicBezTo>
                <a:cubicBezTo>
                  <a:pt x="183" y="35"/>
                  <a:pt x="182" y="35"/>
                  <a:pt x="180" y="35"/>
                </a:cubicBezTo>
                <a:cubicBezTo>
                  <a:pt x="178" y="35"/>
                  <a:pt x="176" y="35"/>
                  <a:pt x="174" y="35"/>
                </a:cubicBezTo>
                <a:cubicBezTo>
                  <a:pt x="166" y="38"/>
                  <a:pt x="160" y="43"/>
                  <a:pt x="160" y="52"/>
                </a:cubicBezTo>
                <a:cubicBezTo>
                  <a:pt x="159" y="61"/>
                  <a:pt x="162" y="69"/>
                  <a:pt x="169" y="76"/>
                </a:cubicBezTo>
                <a:cubicBezTo>
                  <a:pt x="172" y="79"/>
                  <a:pt x="171" y="83"/>
                  <a:pt x="166" y="85"/>
                </a:cubicBezTo>
                <a:cubicBezTo>
                  <a:pt x="166" y="85"/>
                  <a:pt x="166" y="85"/>
                  <a:pt x="166" y="85"/>
                </a:cubicBezTo>
                <a:cubicBezTo>
                  <a:pt x="166" y="86"/>
                  <a:pt x="167" y="86"/>
                  <a:pt x="168" y="87"/>
                </a:cubicBezTo>
                <a:cubicBezTo>
                  <a:pt x="171" y="90"/>
                  <a:pt x="172" y="95"/>
                  <a:pt x="171" y="100"/>
                </a:cubicBezTo>
                <a:cubicBezTo>
                  <a:pt x="171" y="104"/>
                  <a:pt x="167" y="108"/>
                  <a:pt x="162" y="111"/>
                </a:cubicBezTo>
                <a:cubicBezTo>
                  <a:pt x="161" y="111"/>
                  <a:pt x="160" y="112"/>
                  <a:pt x="158" y="112"/>
                </a:cubicBezTo>
                <a:cubicBezTo>
                  <a:pt x="165" y="113"/>
                  <a:pt x="172" y="114"/>
                  <a:pt x="180" y="114"/>
                </a:cubicBezTo>
                <a:cubicBezTo>
                  <a:pt x="189" y="114"/>
                  <a:pt x="197" y="113"/>
                  <a:pt x="205" y="112"/>
                </a:cubicBezTo>
                <a:cubicBezTo>
                  <a:pt x="207" y="111"/>
                  <a:pt x="209" y="110"/>
                  <a:pt x="212" y="109"/>
                </a:cubicBezTo>
                <a:cubicBezTo>
                  <a:pt x="218" y="106"/>
                  <a:pt x="217" y="100"/>
                  <a:pt x="215" y="97"/>
                </a:cubicBezTo>
                <a:close/>
                <a:moveTo>
                  <a:pt x="51" y="99"/>
                </a:moveTo>
                <a:cubicBezTo>
                  <a:pt x="50" y="95"/>
                  <a:pt x="52" y="91"/>
                  <a:pt x="56" y="87"/>
                </a:cubicBezTo>
                <a:cubicBezTo>
                  <a:pt x="57" y="86"/>
                  <a:pt x="58" y="84"/>
                  <a:pt x="60" y="83"/>
                </a:cubicBezTo>
                <a:cubicBezTo>
                  <a:pt x="59" y="83"/>
                  <a:pt x="58" y="82"/>
                  <a:pt x="57" y="82"/>
                </a:cubicBezTo>
                <a:cubicBezTo>
                  <a:pt x="52" y="80"/>
                  <a:pt x="51" y="75"/>
                  <a:pt x="55" y="71"/>
                </a:cubicBezTo>
                <a:cubicBezTo>
                  <a:pt x="62" y="64"/>
                  <a:pt x="65" y="55"/>
                  <a:pt x="64" y="45"/>
                </a:cubicBezTo>
                <a:cubicBezTo>
                  <a:pt x="64" y="35"/>
                  <a:pt x="58" y="29"/>
                  <a:pt x="48" y="27"/>
                </a:cubicBezTo>
                <a:cubicBezTo>
                  <a:pt x="46" y="26"/>
                  <a:pt x="44" y="26"/>
                  <a:pt x="42" y="26"/>
                </a:cubicBezTo>
                <a:cubicBezTo>
                  <a:pt x="40" y="26"/>
                  <a:pt x="38" y="26"/>
                  <a:pt x="36" y="27"/>
                </a:cubicBezTo>
                <a:cubicBezTo>
                  <a:pt x="27" y="29"/>
                  <a:pt x="20" y="35"/>
                  <a:pt x="20" y="45"/>
                </a:cubicBezTo>
                <a:cubicBezTo>
                  <a:pt x="20" y="55"/>
                  <a:pt x="22" y="64"/>
                  <a:pt x="30" y="71"/>
                </a:cubicBezTo>
                <a:cubicBezTo>
                  <a:pt x="33" y="75"/>
                  <a:pt x="32" y="80"/>
                  <a:pt x="27" y="82"/>
                </a:cubicBezTo>
                <a:cubicBezTo>
                  <a:pt x="24" y="83"/>
                  <a:pt x="22" y="84"/>
                  <a:pt x="19" y="85"/>
                </a:cubicBezTo>
                <a:cubicBezTo>
                  <a:pt x="14" y="88"/>
                  <a:pt x="8" y="91"/>
                  <a:pt x="4" y="95"/>
                </a:cubicBezTo>
                <a:cubicBezTo>
                  <a:pt x="0" y="99"/>
                  <a:pt x="0" y="105"/>
                  <a:pt x="7" y="109"/>
                </a:cubicBezTo>
                <a:cubicBezTo>
                  <a:pt x="9" y="110"/>
                  <a:pt x="12" y="111"/>
                  <a:pt x="15" y="111"/>
                </a:cubicBezTo>
                <a:cubicBezTo>
                  <a:pt x="23" y="113"/>
                  <a:pt x="31" y="114"/>
                  <a:pt x="42" y="114"/>
                </a:cubicBezTo>
                <a:cubicBezTo>
                  <a:pt x="51" y="114"/>
                  <a:pt x="58" y="113"/>
                  <a:pt x="65" y="112"/>
                </a:cubicBezTo>
                <a:cubicBezTo>
                  <a:pt x="63" y="112"/>
                  <a:pt x="62" y="111"/>
                  <a:pt x="61" y="111"/>
                </a:cubicBezTo>
                <a:cubicBezTo>
                  <a:pt x="55" y="108"/>
                  <a:pt x="52" y="104"/>
                  <a:pt x="51"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32" name="Google Shape;1761;p60">
            <a:extLst>
              <a:ext uri="{FF2B5EF4-FFF2-40B4-BE49-F238E27FC236}">
                <a16:creationId xmlns:a16="http://schemas.microsoft.com/office/drawing/2014/main" id="{B972D151-6926-440A-87C4-00BEDA13F7B7}"/>
              </a:ext>
            </a:extLst>
          </p:cNvPr>
          <p:cNvSpPr>
            <a:spLocks/>
          </p:cNvSpPr>
          <p:nvPr/>
        </p:nvSpPr>
        <p:spPr bwMode="auto">
          <a:xfrm>
            <a:off x="7348104" y="2514962"/>
            <a:ext cx="545275" cy="490441"/>
          </a:xfrm>
          <a:custGeom>
            <a:avLst/>
            <a:gdLst>
              <a:gd name="T0" fmla="*/ 2147483646 w 130"/>
              <a:gd name="T1" fmla="*/ 2147483646 h 117"/>
              <a:gd name="T2" fmla="*/ 2147483646 w 130"/>
              <a:gd name="T3" fmla="*/ 2147483646 h 117"/>
              <a:gd name="T4" fmla="*/ 2147483646 w 130"/>
              <a:gd name="T5" fmla="*/ 2147483646 h 117"/>
              <a:gd name="T6" fmla="*/ 2147483646 w 130"/>
              <a:gd name="T7" fmla="*/ 0 h 117"/>
              <a:gd name="T8" fmla="*/ 2147483646 w 130"/>
              <a:gd name="T9" fmla="*/ 2147483646 h 117"/>
              <a:gd name="T10" fmla="*/ 2147483646 w 130"/>
              <a:gd name="T11" fmla="*/ 2147483646 h 117"/>
              <a:gd name="T12" fmla="*/ 2147483646 w 130"/>
              <a:gd name="T13" fmla="*/ 2147483646 h 117"/>
              <a:gd name="T14" fmla="*/ 2147483646 w 130"/>
              <a:gd name="T15" fmla="*/ 2147483646 h 117"/>
              <a:gd name="T16" fmla="*/ 2147483646 w 130"/>
              <a:gd name="T17" fmla="*/ 2147483646 h 117"/>
              <a:gd name="T18" fmla="*/ 2147483646 w 130"/>
              <a:gd name="T19" fmla="*/ 2147483646 h 117"/>
              <a:gd name="T20" fmla="*/ 2147483646 w 130"/>
              <a:gd name="T21" fmla="*/ 2147483646 h 117"/>
              <a:gd name="T22" fmla="*/ 2147483646 w 130"/>
              <a:gd name="T23" fmla="*/ 2147483646 h 117"/>
              <a:gd name="T24" fmla="*/ 2147483646 w 130"/>
              <a:gd name="T25" fmla="*/ 2147483646 h 117"/>
              <a:gd name="T26" fmla="*/ 2147483646 w 130"/>
              <a:gd name="T27" fmla="*/ 2147483646 h 117"/>
              <a:gd name="T28" fmla="*/ 2147483646 w 130"/>
              <a:gd name="T29" fmla="*/ 2147483646 h 117"/>
              <a:gd name="T30" fmla="*/ 2147483646 w 130"/>
              <a:gd name="T31" fmla="*/ 2147483646 h 117"/>
              <a:gd name="T32" fmla="*/ 0 w 130"/>
              <a:gd name="T33" fmla="*/ 2147483646 h 117"/>
              <a:gd name="T34" fmla="*/ 2147483646 w 130"/>
              <a:gd name="T35" fmla="*/ 2147483646 h 117"/>
              <a:gd name="T36" fmla="*/ 2147483646 w 130"/>
              <a:gd name="T37" fmla="*/ 2147483646 h 117"/>
              <a:gd name="T38" fmla="*/ 2147483646 w 130"/>
              <a:gd name="T39" fmla="*/ 2147483646 h 117"/>
              <a:gd name="T40" fmla="*/ 2147483646 w 130"/>
              <a:gd name="T41" fmla="*/ 2147483646 h 117"/>
              <a:gd name="T42" fmla="*/ 0 w 130"/>
              <a:gd name="T43" fmla="*/ 2147483646 h 117"/>
              <a:gd name="T44" fmla="*/ 2147483646 w 130"/>
              <a:gd name="T45" fmla="*/ 2147483646 h 117"/>
              <a:gd name="T46" fmla="*/ 2147483646 w 130"/>
              <a:gd name="T47" fmla="*/ 2147483646 h 117"/>
              <a:gd name="T48" fmla="*/ 2147483646 w 130"/>
              <a:gd name="T49" fmla="*/ 2147483646 h 117"/>
              <a:gd name="T50" fmla="*/ 2147483646 w 130"/>
              <a:gd name="T51" fmla="*/ 2147483646 h 117"/>
              <a:gd name="T52" fmla="*/ 2147483646 w 130"/>
              <a:gd name="T53" fmla="*/ 2147483646 h 117"/>
              <a:gd name="T54" fmla="*/ 2147483646 w 130"/>
              <a:gd name="T55" fmla="*/ 2147483646 h 117"/>
              <a:gd name="T56" fmla="*/ 2147483646 w 130"/>
              <a:gd name="T57" fmla="*/ 2147483646 h 117"/>
              <a:gd name="T58" fmla="*/ 2147483646 w 130"/>
              <a:gd name="T59" fmla="*/ 2147483646 h 117"/>
              <a:gd name="T60" fmla="*/ 2147483646 w 130"/>
              <a:gd name="T61" fmla="*/ 2147483646 h 117"/>
              <a:gd name="T62" fmla="*/ 2147483646 w 130"/>
              <a:gd name="T63" fmla="*/ 2147483646 h 117"/>
              <a:gd name="T64" fmla="*/ 2147483646 w 130"/>
              <a:gd name="T65" fmla="*/ 2147483646 h 117"/>
              <a:gd name="T66" fmla="*/ 2147483646 w 130"/>
              <a:gd name="T67" fmla="*/ 2147483646 h 117"/>
              <a:gd name="T68" fmla="*/ 2147483646 w 130"/>
              <a:gd name="T69" fmla="*/ 2147483646 h 117"/>
              <a:gd name="T70" fmla="*/ 2147483646 w 130"/>
              <a:gd name="T71" fmla="*/ 2147483646 h 1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0" h="117" extrusionOk="0">
                <a:moveTo>
                  <a:pt x="88" y="16"/>
                </a:moveTo>
                <a:cubicBezTo>
                  <a:pt x="81" y="16"/>
                  <a:pt x="81" y="16"/>
                  <a:pt x="81" y="16"/>
                </a:cubicBezTo>
                <a:cubicBezTo>
                  <a:pt x="80" y="11"/>
                  <a:pt x="76" y="8"/>
                  <a:pt x="72" y="8"/>
                </a:cubicBezTo>
                <a:cubicBezTo>
                  <a:pt x="58" y="8"/>
                  <a:pt x="58" y="8"/>
                  <a:pt x="58" y="8"/>
                </a:cubicBezTo>
                <a:cubicBezTo>
                  <a:pt x="53" y="8"/>
                  <a:pt x="50" y="11"/>
                  <a:pt x="49" y="16"/>
                </a:cubicBezTo>
                <a:cubicBezTo>
                  <a:pt x="41" y="16"/>
                  <a:pt x="41" y="16"/>
                  <a:pt x="41" y="16"/>
                </a:cubicBezTo>
                <a:cubicBezTo>
                  <a:pt x="42" y="7"/>
                  <a:pt x="48" y="0"/>
                  <a:pt x="56" y="0"/>
                </a:cubicBezTo>
                <a:cubicBezTo>
                  <a:pt x="74" y="0"/>
                  <a:pt x="74" y="0"/>
                  <a:pt x="74" y="0"/>
                </a:cubicBezTo>
                <a:cubicBezTo>
                  <a:pt x="82" y="0"/>
                  <a:pt x="88" y="7"/>
                  <a:pt x="88" y="16"/>
                </a:cubicBezTo>
                <a:close/>
                <a:moveTo>
                  <a:pt x="20" y="65"/>
                </a:moveTo>
                <a:cubicBezTo>
                  <a:pt x="52" y="65"/>
                  <a:pt x="52" y="65"/>
                  <a:pt x="52" y="65"/>
                </a:cubicBezTo>
                <a:cubicBezTo>
                  <a:pt x="52" y="61"/>
                  <a:pt x="52" y="61"/>
                  <a:pt x="52" y="61"/>
                </a:cubicBezTo>
                <a:cubicBezTo>
                  <a:pt x="52" y="57"/>
                  <a:pt x="55" y="54"/>
                  <a:pt x="59" y="54"/>
                </a:cubicBezTo>
                <a:cubicBezTo>
                  <a:pt x="71" y="54"/>
                  <a:pt x="71" y="54"/>
                  <a:pt x="71" y="54"/>
                </a:cubicBezTo>
                <a:cubicBezTo>
                  <a:pt x="75" y="54"/>
                  <a:pt x="77" y="57"/>
                  <a:pt x="77" y="61"/>
                </a:cubicBezTo>
                <a:cubicBezTo>
                  <a:pt x="77" y="65"/>
                  <a:pt x="77" y="65"/>
                  <a:pt x="77" y="65"/>
                </a:cubicBezTo>
                <a:cubicBezTo>
                  <a:pt x="110" y="65"/>
                  <a:pt x="110" y="65"/>
                  <a:pt x="110" y="65"/>
                </a:cubicBezTo>
                <a:cubicBezTo>
                  <a:pt x="120" y="65"/>
                  <a:pt x="128" y="57"/>
                  <a:pt x="130" y="47"/>
                </a:cubicBezTo>
                <a:cubicBezTo>
                  <a:pt x="130" y="37"/>
                  <a:pt x="130" y="37"/>
                  <a:pt x="130" y="37"/>
                </a:cubicBezTo>
                <a:cubicBezTo>
                  <a:pt x="130" y="27"/>
                  <a:pt x="123" y="19"/>
                  <a:pt x="115" y="19"/>
                </a:cubicBezTo>
                <a:cubicBezTo>
                  <a:pt x="107" y="19"/>
                  <a:pt x="107" y="19"/>
                  <a:pt x="107" y="19"/>
                </a:cubicBezTo>
                <a:cubicBezTo>
                  <a:pt x="104" y="19"/>
                  <a:pt x="104" y="19"/>
                  <a:pt x="104" y="19"/>
                </a:cubicBezTo>
                <a:cubicBezTo>
                  <a:pt x="99" y="19"/>
                  <a:pt x="99" y="19"/>
                  <a:pt x="99" y="19"/>
                </a:cubicBezTo>
                <a:cubicBezTo>
                  <a:pt x="93" y="19"/>
                  <a:pt x="93" y="19"/>
                  <a:pt x="93" y="19"/>
                </a:cubicBezTo>
                <a:cubicBezTo>
                  <a:pt x="89" y="19"/>
                  <a:pt x="89" y="19"/>
                  <a:pt x="89" y="19"/>
                </a:cubicBezTo>
                <a:cubicBezTo>
                  <a:pt x="80" y="19"/>
                  <a:pt x="80" y="19"/>
                  <a:pt x="80" y="19"/>
                </a:cubicBezTo>
                <a:cubicBezTo>
                  <a:pt x="50" y="19"/>
                  <a:pt x="50" y="19"/>
                  <a:pt x="50" y="19"/>
                </a:cubicBezTo>
                <a:cubicBezTo>
                  <a:pt x="41" y="19"/>
                  <a:pt x="41" y="19"/>
                  <a:pt x="41" y="19"/>
                </a:cubicBezTo>
                <a:cubicBezTo>
                  <a:pt x="30" y="19"/>
                  <a:pt x="30" y="19"/>
                  <a:pt x="30" y="19"/>
                </a:cubicBezTo>
                <a:cubicBezTo>
                  <a:pt x="25" y="19"/>
                  <a:pt x="25" y="19"/>
                  <a:pt x="25" y="19"/>
                </a:cubicBezTo>
                <a:cubicBezTo>
                  <a:pt x="20" y="19"/>
                  <a:pt x="20" y="19"/>
                  <a:pt x="20" y="19"/>
                </a:cubicBezTo>
                <a:cubicBezTo>
                  <a:pt x="15" y="19"/>
                  <a:pt x="15" y="19"/>
                  <a:pt x="15" y="19"/>
                </a:cubicBezTo>
                <a:cubicBezTo>
                  <a:pt x="7" y="19"/>
                  <a:pt x="0" y="27"/>
                  <a:pt x="0" y="37"/>
                </a:cubicBezTo>
                <a:cubicBezTo>
                  <a:pt x="0" y="47"/>
                  <a:pt x="0" y="47"/>
                  <a:pt x="0" y="47"/>
                </a:cubicBezTo>
                <a:cubicBezTo>
                  <a:pt x="2" y="57"/>
                  <a:pt x="10" y="65"/>
                  <a:pt x="20" y="65"/>
                </a:cubicBezTo>
                <a:close/>
                <a:moveTo>
                  <a:pt x="110" y="71"/>
                </a:moveTo>
                <a:cubicBezTo>
                  <a:pt x="77" y="71"/>
                  <a:pt x="77" y="71"/>
                  <a:pt x="77" y="71"/>
                </a:cubicBezTo>
                <a:cubicBezTo>
                  <a:pt x="77" y="75"/>
                  <a:pt x="77" y="75"/>
                  <a:pt x="77" y="75"/>
                </a:cubicBezTo>
                <a:cubicBezTo>
                  <a:pt x="77" y="79"/>
                  <a:pt x="75" y="82"/>
                  <a:pt x="71" y="82"/>
                </a:cubicBezTo>
                <a:cubicBezTo>
                  <a:pt x="59" y="82"/>
                  <a:pt x="59" y="82"/>
                  <a:pt x="59" y="82"/>
                </a:cubicBezTo>
                <a:cubicBezTo>
                  <a:pt x="55" y="82"/>
                  <a:pt x="52" y="79"/>
                  <a:pt x="52" y="75"/>
                </a:cubicBezTo>
                <a:cubicBezTo>
                  <a:pt x="52" y="71"/>
                  <a:pt x="52" y="71"/>
                  <a:pt x="52" y="71"/>
                </a:cubicBezTo>
                <a:cubicBezTo>
                  <a:pt x="20" y="71"/>
                  <a:pt x="20" y="71"/>
                  <a:pt x="20" y="71"/>
                </a:cubicBezTo>
                <a:cubicBezTo>
                  <a:pt x="11" y="71"/>
                  <a:pt x="4" y="66"/>
                  <a:pt x="0" y="59"/>
                </a:cubicBezTo>
                <a:cubicBezTo>
                  <a:pt x="0" y="100"/>
                  <a:pt x="0" y="100"/>
                  <a:pt x="0" y="100"/>
                </a:cubicBezTo>
                <a:cubicBezTo>
                  <a:pt x="0" y="109"/>
                  <a:pt x="7" y="117"/>
                  <a:pt x="15" y="117"/>
                </a:cubicBezTo>
                <a:cubicBezTo>
                  <a:pt x="20" y="117"/>
                  <a:pt x="20" y="117"/>
                  <a:pt x="20" y="117"/>
                </a:cubicBezTo>
                <a:cubicBezTo>
                  <a:pt x="25" y="117"/>
                  <a:pt x="25" y="117"/>
                  <a:pt x="25" y="117"/>
                </a:cubicBezTo>
                <a:cubicBezTo>
                  <a:pt x="30" y="117"/>
                  <a:pt x="30" y="117"/>
                  <a:pt x="30" y="117"/>
                </a:cubicBezTo>
                <a:cubicBezTo>
                  <a:pt x="99" y="117"/>
                  <a:pt x="99" y="117"/>
                  <a:pt x="99" y="117"/>
                </a:cubicBezTo>
                <a:cubicBezTo>
                  <a:pt x="104" y="117"/>
                  <a:pt x="104" y="117"/>
                  <a:pt x="104" y="117"/>
                </a:cubicBezTo>
                <a:cubicBezTo>
                  <a:pt x="107" y="117"/>
                  <a:pt x="107" y="117"/>
                  <a:pt x="107" y="117"/>
                </a:cubicBezTo>
                <a:cubicBezTo>
                  <a:pt x="115" y="117"/>
                  <a:pt x="115" y="117"/>
                  <a:pt x="115" y="117"/>
                </a:cubicBezTo>
                <a:cubicBezTo>
                  <a:pt x="123" y="117"/>
                  <a:pt x="130" y="109"/>
                  <a:pt x="130" y="100"/>
                </a:cubicBezTo>
                <a:cubicBezTo>
                  <a:pt x="130" y="59"/>
                  <a:pt x="130" y="59"/>
                  <a:pt x="130" y="59"/>
                </a:cubicBezTo>
                <a:cubicBezTo>
                  <a:pt x="126" y="66"/>
                  <a:pt x="118" y="71"/>
                  <a:pt x="110" y="71"/>
                </a:cubicBezTo>
                <a:close/>
                <a:moveTo>
                  <a:pt x="71" y="59"/>
                </a:moveTo>
                <a:cubicBezTo>
                  <a:pt x="59" y="59"/>
                  <a:pt x="59" y="59"/>
                  <a:pt x="59" y="59"/>
                </a:cubicBezTo>
                <a:cubicBezTo>
                  <a:pt x="58" y="59"/>
                  <a:pt x="57" y="60"/>
                  <a:pt x="57" y="61"/>
                </a:cubicBezTo>
                <a:cubicBezTo>
                  <a:pt x="57" y="64"/>
                  <a:pt x="57" y="64"/>
                  <a:pt x="57" y="64"/>
                </a:cubicBezTo>
                <a:cubicBezTo>
                  <a:pt x="57" y="66"/>
                  <a:pt x="57" y="66"/>
                  <a:pt x="57" y="66"/>
                </a:cubicBezTo>
                <a:cubicBezTo>
                  <a:pt x="57" y="70"/>
                  <a:pt x="57" y="70"/>
                  <a:pt x="57" y="70"/>
                </a:cubicBezTo>
                <a:cubicBezTo>
                  <a:pt x="57" y="72"/>
                  <a:pt x="57" y="72"/>
                  <a:pt x="57" y="72"/>
                </a:cubicBezTo>
                <a:cubicBezTo>
                  <a:pt x="57" y="75"/>
                  <a:pt x="57" y="75"/>
                  <a:pt x="57" y="75"/>
                </a:cubicBezTo>
                <a:cubicBezTo>
                  <a:pt x="57" y="76"/>
                  <a:pt x="58" y="77"/>
                  <a:pt x="59" y="77"/>
                </a:cubicBezTo>
                <a:cubicBezTo>
                  <a:pt x="71" y="77"/>
                  <a:pt x="71" y="77"/>
                  <a:pt x="71" y="77"/>
                </a:cubicBezTo>
                <a:cubicBezTo>
                  <a:pt x="72" y="77"/>
                  <a:pt x="73" y="76"/>
                  <a:pt x="73" y="75"/>
                </a:cubicBezTo>
                <a:cubicBezTo>
                  <a:pt x="73" y="72"/>
                  <a:pt x="73" y="72"/>
                  <a:pt x="73" y="72"/>
                </a:cubicBezTo>
                <a:cubicBezTo>
                  <a:pt x="73" y="70"/>
                  <a:pt x="73" y="70"/>
                  <a:pt x="73" y="70"/>
                </a:cubicBezTo>
                <a:cubicBezTo>
                  <a:pt x="73" y="66"/>
                  <a:pt x="73" y="66"/>
                  <a:pt x="73" y="66"/>
                </a:cubicBezTo>
                <a:cubicBezTo>
                  <a:pt x="73" y="64"/>
                  <a:pt x="73" y="64"/>
                  <a:pt x="73" y="64"/>
                </a:cubicBezTo>
                <a:cubicBezTo>
                  <a:pt x="73" y="61"/>
                  <a:pt x="73" y="61"/>
                  <a:pt x="73" y="61"/>
                </a:cubicBezTo>
                <a:cubicBezTo>
                  <a:pt x="73" y="60"/>
                  <a:pt x="72" y="59"/>
                  <a:pt x="71"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34" name="Google Shape;1762;p60">
            <a:extLst>
              <a:ext uri="{FF2B5EF4-FFF2-40B4-BE49-F238E27FC236}">
                <a16:creationId xmlns:a16="http://schemas.microsoft.com/office/drawing/2014/main" id="{48054E28-FDED-4E15-B9D9-742FBBBACE7C}"/>
              </a:ext>
            </a:extLst>
          </p:cNvPr>
          <p:cNvSpPr>
            <a:spLocks/>
          </p:cNvSpPr>
          <p:nvPr/>
        </p:nvSpPr>
        <p:spPr bwMode="auto">
          <a:xfrm>
            <a:off x="3782499" y="4266539"/>
            <a:ext cx="502627" cy="507196"/>
          </a:xfrm>
          <a:custGeom>
            <a:avLst/>
            <a:gdLst>
              <a:gd name="T0" fmla="*/ 2147483646 w 120"/>
              <a:gd name="T1" fmla="*/ 2147483646 h 121"/>
              <a:gd name="T2" fmla="*/ 2147483646 w 120"/>
              <a:gd name="T3" fmla="*/ 2147483646 h 121"/>
              <a:gd name="T4" fmla="*/ 2147483646 w 120"/>
              <a:gd name="T5" fmla="*/ 2147483646 h 121"/>
              <a:gd name="T6" fmla="*/ 0 w 120"/>
              <a:gd name="T7" fmla="*/ 2147483646 h 121"/>
              <a:gd name="T8" fmla="*/ 2147483646 w 120"/>
              <a:gd name="T9" fmla="*/ 2147483646 h 121"/>
              <a:gd name="T10" fmla="*/ 2147483646 w 120"/>
              <a:gd name="T11" fmla="*/ 2147483646 h 121"/>
              <a:gd name="T12" fmla="*/ 2147483646 w 120"/>
              <a:gd name="T13" fmla="*/ 0 h 121"/>
              <a:gd name="T14" fmla="*/ 2147483646 w 120"/>
              <a:gd name="T15" fmla="*/ 2147483646 h 121"/>
              <a:gd name="T16" fmla="*/ 2147483646 w 120"/>
              <a:gd name="T17" fmla="*/ 2147483646 h 121"/>
              <a:gd name="T18" fmla="*/ 2147483646 w 120"/>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121" extrusionOk="0">
                <a:moveTo>
                  <a:pt x="56" y="64"/>
                </a:moveTo>
                <a:cubicBezTo>
                  <a:pt x="113" y="64"/>
                  <a:pt x="113" y="64"/>
                  <a:pt x="113" y="64"/>
                </a:cubicBezTo>
                <a:cubicBezTo>
                  <a:pt x="113" y="95"/>
                  <a:pt x="88" y="121"/>
                  <a:pt x="56" y="121"/>
                </a:cubicBezTo>
                <a:cubicBezTo>
                  <a:pt x="25" y="121"/>
                  <a:pt x="0" y="95"/>
                  <a:pt x="0" y="64"/>
                </a:cubicBezTo>
                <a:cubicBezTo>
                  <a:pt x="0" y="33"/>
                  <a:pt x="25" y="7"/>
                  <a:pt x="56" y="7"/>
                </a:cubicBezTo>
                <a:lnTo>
                  <a:pt x="56" y="64"/>
                </a:lnTo>
                <a:close/>
                <a:moveTo>
                  <a:pt x="63" y="0"/>
                </a:moveTo>
                <a:cubicBezTo>
                  <a:pt x="63" y="57"/>
                  <a:pt x="63" y="57"/>
                  <a:pt x="63" y="57"/>
                </a:cubicBezTo>
                <a:cubicBezTo>
                  <a:pt x="120" y="57"/>
                  <a:pt x="120" y="57"/>
                  <a:pt x="120" y="57"/>
                </a:cubicBezTo>
                <a:cubicBezTo>
                  <a:pt x="120" y="26"/>
                  <a:pt x="95" y="0"/>
                  <a:pt x="6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36" name="Google Shape;1763;p60">
            <a:extLst>
              <a:ext uri="{FF2B5EF4-FFF2-40B4-BE49-F238E27FC236}">
                <a16:creationId xmlns:a16="http://schemas.microsoft.com/office/drawing/2014/main" id="{02EB0CCC-E890-422E-97A6-6D8C4813BA7C}"/>
              </a:ext>
            </a:extLst>
          </p:cNvPr>
          <p:cNvSpPr>
            <a:spLocks/>
          </p:cNvSpPr>
          <p:nvPr/>
        </p:nvSpPr>
        <p:spPr bwMode="auto">
          <a:xfrm>
            <a:off x="4941588" y="5276360"/>
            <a:ext cx="409717" cy="598584"/>
          </a:xfrm>
          <a:custGeom>
            <a:avLst/>
            <a:gdLst>
              <a:gd name="T0" fmla="*/ 2147483646 w 98"/>
              <a:gd name="T1" fmla="*/ 2147483646 h 143"/>
              <a:gd name="T2" fmla="*/ 2147483646 w 98"/>
              <a:gd name="T3" fmla="*/ 2147483646 h 143"/>
              <a:gd name="T4" fmla="*/ 2147483646 w 98"/>
              <a:gd name="T5" fmla="*/ 2147483646 h 143"/>
              <a:gd name="T6" fmla="*/ 2147483646 w 98"/>
              <a:gd name="T7" fmla="*/ 2147483646 h 143"/>
              <a:gd name="T8" fmla="*/ 2147483646 w 98"/>
              <a:gd name="T9" fmla="*/ 2147483646 h 143"/>
              <a:gd name="T10" fmla="*/ 2147483646 w 98"/>
              <a:gd name="T11" fmla="*/ 2147483646 h 143"/>
              <a:gd name="T12" fmla="*/ 2147483646 w 98"/>
              <a:gd name="T13" fmla="*/ 2147483646 h 143"/>
              <a:gd name="T14" fmla="*/ 2147483646 w 98"/>
              <a:gd name="T15" fmla="*/ 2147483646 h 143"/>
              <a:gd name="T16" fmla="*/ 2147483646 w 98"/>
              <a:gd name="T17" fmla="*/ 2147483646 h 143"/>
              <a:gd name="T18" fmla="*/ 2147483646 w 98"/>
              <a:gd name="T19" fmla="*/ 2147483646 h 143"/>
              <a:gd name="T20" fmla="*/ 2147483646 w 98"/>
              <a:gd name="T21" fmla="*/ 0 h 143"/>
              <a:gd name="T22" fmla="*/ 2147483646 w 98"/>
              <a:gd name="T23" fmla="*/ 0 h 143"/>
              <a:gd name="T24" fmla="*/ 2147483646 w 98"/>
              <a:gd name="T25" fmla="*/ 2147483646 h 143"/>
              <a:gd name="T26" fmla="*/ 2147483646 w 98"/>
              <a:gd name="T27" fmla="*/ 2147483646 h 143"/>
              <a:gd name="T28" fmla="*/ 0 w 98"/>
              <a:gd name="T29" fmla="*/ 2147483646 h 143"/>
              <a:gd name="T30" fmla="*/ 2147483646 w 98"/>
              <a:gd name="T31" fmla="*/ 2147483646 h 143"/>
              <a:gd name="T32" fmla="*/ 2147483646 w 98"/>
              <a:gd name="T33" fmla="*/ 2147483646 h 143"/>
              <a:gd name="T34" fmla="*/ 2147483646 w 98"/>
              <a:gd name="T35" fmla="*/ 2147483646 h 143"/>
              <a:gd name="T36" fmla="*/ 2147483646 w 98"/>
              <a:gd name="T37" fmla="*/ 2147483646 h 143"/>
              <a:gd name="T38" fmla="*/ 2147483646 w 98"/>
              <a:gd name="T39" fmla="*/ 2147483646 h 143"/>
              <a:gd name="T40" fmla="*/ 2147483646 w 98"/>
              <a:gd name="T41" fmla="*/ 2147483646 h 143"/>
              <a:gd name="T42" fmla="*/ 2147483646 w 98"/>
              <a:gd name="T43" fmla="*/ 2147483646 h 143"/>
              <a:gd name="T44" fmla="*/ 2147483646 w 98"/>
              <a:gd name="T45" fmla="*/ 2147483646 h 143"/>
              <a:gd name="T46" fmla="*/ 2147483646 w 98"/>
              <a:gd name="T47" fmla="*/ 2147483646 h 143"/>
              <a:gd name="T48" fmla="*/ 2147483646 w 98"/>
              <a:gd name="T49" fmla="*/ 2147483646 h 143"/>
              <a:gd name="T50" fmla="*/ 2147483646 w 98"/>
              <a:gd name="T51" fmla="*/ 2147483646 h 143"/>
              <a:gd name="T52" fmla="*/ 2147483646 w 98"/>
              <a:gd name="T53" fmla="*/ 2147483646 h 143"/>
              <a:gd name="T54" fmla="*/ 2147483646 w 98"/>
              <a:gd name="T55" fmla="*/ 2147483646 h 143"/>
              <a:gd name="T56" fmla="*/ 2147483646 w 98"/>
              <a:gd name="T57" fmla="*/ 2147483646 h 14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143" extrusionOk="0">
                <a:moveTo>
                  <a:pt x="98" y="95"/>
                </a:moveTo>
                <a:cubicBezTo>
                  <a:pt x="98" y="80"/>
                  <a:pt x="86" y="69"/>
                  <a:pt x="64" y="63"/>
                </a:cubicBezTo>
                <a:cubicBezTo>
                  <a:pt x="61" y="62"/>
                  <a:pt x="48" y="59"/>
                  <a:pt x="46" y="58"/>
                </a:cubicBezTo>
                <a:cubicBezTo>
                  <a:pt x="28" y="54"/>
                  <a:pt x="23" y="51"/>
                  <a:pt x="23" y="47"/>
                </a:cubicBezTo>
                <a:cubicBezTo>
                  <a:pt x="23" y="41"/>
                  <a:pt x="30" y="36"/>
                  <a:pt x="47" y="36"/>
                </a:cubicBezTo>
                <a:cubicBezTo>
                  <a:pt x="60" y="36"/>
                  <a:pt x="73" y="45"/>
                  <a:pt x="73" y="45"/>
                </a:cubicBezTo>
                <a:cubicBezTo>
                  <a:pt x="78" y="49"/>
                  <a:pt x="81" y="48"/>
                  <a:pt x="85" y="44"/>
                </a:cubicBezTo>
                <a:cubicBezTo>
                  <a:pt x="85" y="44"/>
                  <a:pt x="91" y="40"/>
                  <a:pt x="91" y="36"/>
                </a:cubicBezTo>
                <a:cubicBezTo>
                  <a:pt x="91" y="29"/>
                  <a:pt x="75" y="20"/>
                  <a:pt x="59" y="16"/>
                </a:cubicBezTo>
                <a:cubicBezTo>
                  <a:pt x="59" y="5"/>
                  <a:pt x="59" y="5"/>
                  <a:pt x="59" y="5"/>
                </a:cubicBezTo>
                <a:cubicBezTo>
                  <a:pt x="59" y="2"/>
                  <a:pt x="56" y="0"/>
                  <a:pt x="52" y="0"/>
                </a:cubicBezTo>
                <a:cubicBezTo>
                  <a:pt x="45" y="0"/>
                  <a:pt x="45" y="0"/>
                  <a:pt x="45" y="0"/>
                </a:cubicBezTo>
                <a:cubicBezTo>
                  <a:pt x="41" y="0"/>
                  <a:pt x="39" y="2"/>
                  <a:pt x="39" y="5"/>
                </a:cubicBezTo>
                <a:cubicBezTo>
                  <a:pt x="39" y="16"/>
                  <a:pt x="39" y="16"/>
                  <a:pt x="39" y="16"/>
                </a:cubicBezTo>
                <a:cubicBezTo>
                  <a:pt x="13" y="18"/>
                  <a:pt x="0" y="31"/>
                  <a:pt x="0" y="47"/>
                </a:cubicBezTo>
                <a:cubicBezTo>
                  <a:pt x="0" y="66"/>
                  <a:pt x="17" y="73"/>
                  <a:pt x="37" y="78"/>
                </a:cubicBezTo>
                <a:cubicBezTo>
                  <a:pt x="39" y="79"/>
                  <a:pt x="54" y="82"/>
                  <a:pt x="57" y="83"/>
                </a:cubicBezTo>
                <a:cubicBezTo>
                  <a:pt x="71" y="87"/>
                  <a:pt x="74" y="92"/>
                  <a:pt x="74" y="95"/>
                </a:cubicBezTo>
                <a:cubicBezTo>
                  <a:pt x="74" y="102"/>
                  <a:pt x="68" y="107"/>
                  <a:pt x="50" y="107"/>
                </a:cubicBezTo>
                <a:cubicBezTo>
                  <a:pt x="37" y="107"/>
                  <a:pt x="20" y="97"/>
                  <a:pt x="20" y="97"/>
                </a:cubicBezTo>
                <a:cubicBezTo>
                  <a:pt x="15" y="94"/>
                  <a:pt x="11" y="94"/>
                  <a:pt x="7" y="99"/>
                </a:cubicBezTo>
                <a:cubicBezTo>
                  <a:pt x="7" y="99"/>
                  <a:pt x="3" y="103"/>
                  <a:pt x="3" y="107"/>
                </a:cubicBezTo>
                <a:cubicBezTo>
                  <a:pt x="3" y="114"/>
                  <a:pt x="21" y="123"/>
                  <a:pt x="39" y="127"/>
                </a:cubicBezTo>
                <a:cubicBezTo>
                  <a:pt x="39" y="138"/>
                  <a:pt x="39" y="138"/>
                  <a:pt x="39" y="138"/>
                </a:cubicBezTo>
                <a:cubicBezTo>
                  <a:pt x="39" y="141"/>
                  <a:pt x="41" y="143"/>
                  <a:pt x="45" y="143"/>
                </a:cubicBezTo>
                <a:cubicBezTo>
                  <a:pt x="52" y="143"/>
                  <a:pt x="52" y="143"/>
                  <a:pt x="52" y="143"/>
                </a:cubicBezTo>
                <a:cubicBezTo>
                  <a:pt x="56" y="143"/>
                  <a:pt x="59" y="141"/>
                  <a:pt x="59" y="138"/>
                </a:cubicBezTo>
                <a:cubicBezTo>
                  <a:pt x="59" y="127"/>
                  <a:pt x="59" y="127"/>
                  <a:pt x="59" y="127"/>
                </a:cubicBezTo>
                <a:cubicBezTo>
                  <a:pt x="86" y="124"/>
                  <a:pt x="98" y="110"/>
                  <a:pt x="9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00" tIns="60933" rIns="121900" bIns="60933"/>
          <a:lstStyle/>
          <a:p>
            <a:pPr defTabSz="1219140" eaLnBrk="0" fontAlgn="base" hangingPunct="0">
              <a:spcBef>
                <a:spcPct val="0"/>
              </a:spcBef>
              <a:spcAft>
                <a:spcPct val="0"/>
              </a:spcAft>
            </a:pPr>
            <a:endParaRPr lang="en-US" sz="1867" dirty="0">
              <a:solidFill>
                <a:srgbClr val="000000"/>
              </a:solidFill>
              <a:latin typeface="Segoe UI" panose="020B0502040204020203" pitchFamily="34" charset="0"/>
              <a:cs typeface="Segoe UI" panose="020B0502040204020203" pitchFamily="34" charset="0"/>
              <a:sym typeface="Arial" panose="020B0604020202020204" pitchFamily="34" charset="0"/>
            </a:endParaRPr>
          </a:p>
        </p:txBody>
      </p:sp>
      <p:sp>
        <p:nvSpPr>
          <p:cNvPr id="38" name="Google Shape;1748;p60">
            <a:extLst>
              <a:ext uri="{FF2B5EF4-FFF2-40B4-BE49-F238E27FC236}">
                <a16:creationId xmlns:a16="http://schemas.microsoft.com/office/drawing/2014/main" id="{DBB45C5E-35C2-4E8B-9042-E9CDDFFCD938}"/>
              </a:ext>
            </a:extLst>
          </p:cNvPr>
          <p:cNvSpPr txBox="1">
            <a:spLocks noChangeArrowheads="1"/>
          </p:cNvSpPr>
          <p:nvPr/>
        </p:nvSpPr>
        <p:spPr bwMode="auto">
          <a:xfrm>
            <a:off x="7609324" y="699763"/>
            <a:ext cx="297675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FFFFFF"/>
              </a:buClr>
              <a:buSzPts val="1200"/>
            </a:pPr>
            <a:r>
              <a:rPr lang="es-CO" altLang="en-US" sz="1600" dirty="0">
                <a:solidFill>
                  <a:srgbClr val="383838"/>
                </a:solidFill>
                <a:latin typeface="Segoe UI" panose="020B0502040204020203" pitchFamily="34" charset="0"/>
                <a:cs typeface="Segoe UI" panose="020B0502040204020203" pitchFamily="34" charset="0"/>
                <a:sym typeface="Open Sans" panose="020B0606030504020204" pitchFamily="34" charset="0"/>
              </a:rPr>
              <a:t>Función a cargo del IGAC y Autoridades catastrales </a:t>
            </a:r>
          </a:p>
          <a:p>
            <a:pPr defTabSz="609585">
              <a:buClr>
                <a:srgbClr val="FFFFFF"/>
              </a:buClr>
              <a:buSzPts val="1200"/>
            </a:pPr>
            <a:r>
              <a:rPr lang="es-CO" altLang="en-US" sz="1333" dirty="0">
                <a:solidFill>
                  <a:srgbClr val="383838"/>
                </a:solidFill>
                <a:latin typeface="Segoe UI" panose="020B0502040204020203" pitchFamily="34" charset="0"/>
                <a:cs typeface="Segoe UI" panose="020B0502040204020203" pitchFamily="34" charset="0"/>
                <a:sym typeface="Open Sans" panose="020B0606030504020204" pitchFamily="34" charset="0"/>
              </a:rPr>
              <a:t>(Bogotá Cali, Medellín, Antioquia)</a:t>
            </a:r>
            <a:endParaRPr lang="es-CO" altLang="en-US" sz="1867" dirty="0">
              <a:solidFill>
                <a:srgbClr val="383838"/>
              </a:solidFill>
              <a:latin typeface="Segoe UI" panose="020B0502040204020203" pitchFamily="34" charset="0"/>
              <a:cs typeface="Segoe UI" panose="020B0502040204020203" pitchFamily="34" charset="0"/>
            </a:endParaRPr>
          </a:p>
        </p:txBody>
      </p:sp>
      <p:sp>
        <p:nvSpPr>
          <p:cNvPr id="40" name="Google Shape;1755;p60">
            <a:extLst>
              <a:ext uri="{FF2B5EF4-FFF2-40B4-BE49-F238E27FC236}">
                <a16:creationId xmlns:a16="http://schemas.microsoft.com/office/drawing/2014/main" id="{59CA1286-1AA7-41A0-91A0-96F008C41F98}"/>
              </a:ext>
            </a:extLst>
          </p:cNvPr>
          <p:cNvSpPr txBox="1">
            <a:spLocks noChangeArrowheads="1"/>
          </p:cNvSpPr>
          <p:nvPr/>
        </p:nvSpPr>
        <p:spPr bwMode="auto">
          <a:xfrm>
            <a:off x="7609324" y="349043"/>
            <a:ext cx="2260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E6F9C8"/>
              </a:buClr>
              <a:buSzPts val="1900"/>
            </a:pPr>
            <a:r>
              <a:rPr lang="es-CO" altLang="en-US" sz="2400" b="1" dirty="0">
                <a:solidFill>
                  <a:srgbClr val="547B7D"/>
                </a:solidFill>
                <a:latin typeface="Segoe UI" panose="020B0502040204020203" pitchFamily="34" charset="0"/>
                <a:cs typeface="Segoe UI" panose="020B0502040204020203" pitchFamily="34" charset="0"/>
                <a:sym typeface="Open Sans Semibold" panose="020B0706030804020204" pitchFamily="34" charset="0"/>
              </a:rPr>
              <a:t>Centralizado</a:t>
            </a:r>
            <a:endParaRPr lang="es-CO" altLang="en-US" sz="1600" dirty="0">
              <a:solidFill>
                <a:srgbClr val="547B7D"/>
              </a:solidFill>
              <a:latin typeface="Segoe UI" panose="020B0502040204020203" pitchFamily="34" charset="0"/>
              <a:cs typeface="Segoe UI" panose="020B0502040204020203" pitchFamily="34" charset="0"/>
            </a:endParaRPr>
          </a:p>
        </p:txBody>
      </p:sp>
      <p:sp>
        <p:nvSpPr>
          <p:cNvPr id="42" name="Google Shape;1748;p60">
            <a:extLst>
              <a:ext uri="{FF2B5EF4-FFF2-40B4-BE49-F238E27FC236}">
                <a16:creationId xmlns:a16="http://schemas.microsoft.com/office/drawing/2014/main" id="{4CF12710-FC9A-46DE-85DE-867D3E14A9D0}"/>
              </a:ext>
            </a:extLst>
          </p:cNvPr>
          <p:cNvSpPr txBox="1">
            <a:spLocks noChangeArrowheads="1"/>
          </p:cNvSpPr>
          <p:nvPr/>
        </p:nvSpPr>
        <p:spPr bwMode="auto">
          <a:xfrm>
            <a:off x="8750851" y="2372807"/>
            <a:ext cx="2679396"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FFFFFF"/>
              </a:buClr>
              <a:buSzPts val="1200"/>
            </a:pPr>
            <a:r>
              <a:rPr lang="es-MX" altLang="en-US" sz="1600" dirty="0">
                <a:solidFill>
                  <a:srgbClr val="383838"/>
                </a:solidFill>
                <a:latin typeface="Segoe UI" panose="020B0502040204020203" pitchFamily="34" charset="0"/>
                <a:cs typeface="Segoe UI" panose="020B0502040204020203" pitchFamily="34" charset="0"/>
                <a:sym typeface="Open Sans" panose="020B0606030504020204" pitchFamily="34" charset="0"/>
              </a:rPr>
              <a:t>Disminución histórica sobre el presupuesto a entidades del orden nacional</a:t>
            </a:r>
            <a:endParaRPr lang="es-CO" altLang="en-US" sz="1867" dirty="0">
              <a:solidFill>
                <a:srgbClr val="383838"/>
              </a:solidFill>
              <a:latin typeface="Segoe UI" panose="020B0502040204020203" pitchFamily="34" charset="0"/>
              <a:cs typeface="Segoe UI" panose="020B0502040204020203" pitchFamily="34" charset="0"/>
            </a:endParaRPr>
          </a:p>
        </p:txBody>
      </p:sp>
      <p:sp>
        <p:nvSpPr>
          <p:cNvPr id="43" name="Google Shape;1755;p60">
            <a:extLst>
              <a:ext uri="{FF2B5EF4-FFF2-40B4-BE49-F238E27FC236}">
                <a16:creationId xmlns:a16="http://schemas.microsoft.com/office/drawing/2014/main" id="{65CF9B63-015E-46F1-94F0-CC06B3A829BC}"/>
              </a:ext>
            </a:extLst>
          </p:cNvPr>
          <p:cNvSpPr txBox="1">
            <a:spLocks noChangeArrowheads="1"/>
          </p:cNvSpPr>
          <p:nvPr/>
        </p:nvSpPr>
        <p:spPr bwMode="auto">
          <a:xfrm>
            <a:off x="8750852" y="2022088"/>
            <a:ext cx="3186113" cy="34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E6F9C8"/>
              </a:buClr>
              <a:buSzPts val="1900"/>
            </a:pPr>
            <a:r>
              <a:rPr lang="es-CO" altLang="en-US" sz="2400" b="1" dirty="0">
                <a:solidFill>
                  <a:srgbClr val="497D7C"/>
                </a:solidFill>
                <a:latin typeface="Segoe UI" panose="020B0502040204020203" pitchFamily="34" charset="0"/>
                <a:cs typeface="Segoe UI" panose="020B0502040204020203" pitchFamily="34" charset="0"/>
                <a:sym typeface="Open Sans Semibold" panose="020B0706030804020204" pitchFamily="34" charset="0"/>
              </a:rPr>
              <a:t>Presupuesto limitado</a:t>
            </a:r>
            <a:endParaRPr lang="es-CO" altLang="en-US" sz="1600" dirty="0">
              <a:solidFill>
                <a:srgbClr val="497D7C"/>
              </a:solidFill>
              <a:latin typeface="Segoe UI" panose="020B0502040204020203" pitchFamily="34" charset="0"/>
              <a:cs typeface="Segoe UI" panose="020B0502040204020203" pitchFamily="34" charset="0"/>
            </a:endParaRPr>
          </a:p>
        </p:txBody>
      </p:sp>
      <p:sp>
        <p:nvSpPr>
          <p:cNvPr id="48" name="Google Shape;1748;p60">
            <a:extLst>
              <a:ext uri="{FF2B5EF4-FFF2-40B4-BE49-F238E27FC236}">
                <a16:creationId xmlns:a16="http://schemas.microsoft.com/office/drawing/2014/main" id="{96FE6983-E2C6-415E-87E9-379FDCB91782}"/>
              </a:ext>
            </a:extLst>
          </p:cNvPr>
          <p:cNvSpPr txBox="1">
            <a:spLocks noChangeArrowheads="1"/>
          </p:cNvSpPr>
          <p:nvPr/>
        </p:nvSpPr>
        <p:spPr bwMode="auto">
          <a:xfrm>
            <a:off x="8750853" y="4545613"/>
            <a:ext cx="2781527" cy="5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FFFFFF"/>
              </a:buClr>
              <a:buSzPts val="1200"/>
            </a:pPr>
            <a:r>
              <a:rPr lang="es-CO" altLang="en-US" sz="1600" dirty="0">
                <a:solidFill>
                  <a:srgbClr val="383838"/>
                </a:solidFill>
                <a:latin typeface="Segoe UI" panose="020B0502040204020203" pitchFamily="34" charset="0"/>
                <a:cs typeface="Segoe UI" panose="020B0502040204020203" pitchFamily="34" charset="0"/>
                <a:sym typeface="Open Sans" panose="020B0606030504020204" pitchFamily="34" charset="0"/>
              </a:rPr>
              <a:t>Diferencias entre el catastro y registro</a:t>
            </a:r>
            <a:endParaRPr lang="es-CO" altLang="en-US" sz="1867" dirty="0">
              <a:solidFill>
                <a:srgbClr val="383838"/>
              </a:solidFill>
              <a:latin typeface="Segoe UI" panose="020B0502040204020203" pitchFamily="34" charset="0"/>
              <a:cs typeface="Segoe UI" panose="020B0502040204020203" pitchFamily="34" charset="0"/>
            </a:endParaRPr>
          </a:p>
        </p:txBody>
      </p:sp>
      <p:sp>
        <p:nvSpPr>
          <p:cNvPr id="49" name="Google Shape;1755;p60">
            <a:extLst>
              <a:ext uri="{FF2B5EF4-FFF2-40B4-BE49-F238E27FC236}">
                <a16:creationId xmlns:a16="http://schemas.microsoft.com/office/drawing/2014/main" id="{0E9C9D02-4381-4F37-A9F0-599D5FDE185E}"/>
              </a:ext>
            </a:extLst>
          </p:cNvPr>
          <p:cNvSpPr txBox="1">
            <a:spLocks noChangeArrowheads="1"/>
          </p:cNvSpPr>
          <p:nvPr/>
        </p:nvSpPr>
        <p:spPr bwMode="auto">
          <a:xfrm>
            <a:off x="8750852" y="3737396"/>
            <a:ext cx="2260600" cy="82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E6F9C8"/>
              </a:buClr>
              <a:buSzPts val="1900"/>
            </a:pPr>
            <a:r>
              <a:rPr lang="es-US" altLang="en-US" sz="2400" b="1" dirty="0">
                <a:solidFill>
                  <a:srgbClr val="438D86"/>
                </a:solidFill>
                <a:latin typeface="Segoe UI" panose="020B0502040204020203" pitchFamily="34" charset="0"/>
                <a:cs typeface="Segoe UI" panose="020B0502040204020203" pitchFamily="34" charset="0"/>
                <a:sym typeface="Open Sans Semibold" panose="020B0706030804020204" pitchFamily="34" charset="0"/>
              </a:rPr>
              <a:t>Asimetrías </a:t>
            </a:r>
            <a:r>
              <a:rPr lang="es-CO" altLang="en-US" sz="2400" b="1" dirty="0">
                <a:solidFill>
                  <a:srgbClr val="438D86"/>
                </a:solidFill>
                <a:latin typeface="Segoe UI" panose="020B0502040204020203" pitchFamily="34" charset="0"/>
                <a:cs typeface="Segoe UI" panose="020B0502040204020203" pitchFamily="34" charset="0"/>
                <a:sym typeface="Open Sans Semibold" panose="020B0706030804020204" pitchFamily="34" charset="0"/>
              </a:rPr>
              <a:t>de información</a:t>
            </a:r>
            <a:endParaRPr lang="es-CO" altLang="en-US" sz="1600" dirty="0">
              <a:solidFill>
                <a:srgbClr val="438D86"/>
              </a:solidFill>
              <a:latin typeface="Segoe UI" panose="020B0502040204020203" pitchFamily="34" charset="0"/>
              <a:cs typeface="Segoe UI" panose="020B0502040204020203" pitchFamily="34" charset="0"/>
            </a:endParaRPr>
          </a:p>
        </p:txBody>
      </p:sp>
      <p:sp>
        <p:nvSpPr>
          <p:cNvPr id="51" name="Google Shape;1755;p60">
            <a:extLst>
              <a:ext uri="{FF2B5EF4-FFF2-40B4-BE49-F238E27FC236}">
                <a16:creationId xmlns:a16="http://schemas.microsoft.com/office/drawing/2014/main" id="{82739E72-7B53-4915-A10B-3579247D64E2}"/>
              </a:ext>
            </a:extLst>
          </p:cNvPr>
          <p:cNvSpPr txBox="1">
            <a:spLocks noChangeArrowheads="1"/>
          </p:cNvSpPr>
          <p:nvPr/>
        </p:nvSpPr>
        <p:spPr bwMode="auto">
          <a:xfrm>
            <a:off x="7685191" y="5485763"/>
            <a:ext cx="4341436" cy="64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E6F9C8"/>
              </a:buClr>
              <a:buSzPts val="1900"/>
            </a:pPr>
            <a:r>
              <a:rPr lang="es-MX" altLang="en-US" sz="2400" b="1" dirty="0">
                <a:solidFill>
                  <a:srgbClr val="6AAB95"/>
                </a:solidFill>
                <a:latin typeface="Segoe UI" panose="020B0502040204020203" pitchFamily="34" charset="0"/>
                <a:cs typeface="Segoe UI" panose="020B0502040204020203" pitchFamily="34" charset="0"/>
                <a:sym typeface="Open Sans Semibold" panose="020B0706030804020204" pitchFamily="34" charset="0"/>
              </a:rPr>
              <a:t>Rezago en actualización de la base gravable</a:t>
            </a:r>
            <a:endParaRPr lang="es-CO" altLang="en-US" sz="1600" dirty="0">
              <a:solidFill>
                <a:srgbClr val="6AAB95"/>
              </a:solidFill>
              <a:latin typeface="Segoe UI" panose="020B0502040204020203" pitchFamily="34" charset="0"/>
              <a:cs typeface="Segoe UI" panose="020B0502040204020203" pitchFamily="34" charset="0"/>
            </a:endParaRPr>
          </a:p>
        </p:txBody>
      </p:sp>
      <p:sp>
        <p:nvSpPr>
          <p:cNvPr id="52" name="Google Shape;1748;p60">
            <a:extLst>
              <a:ext uri="{FF2B5EF4-FFF2-40B4-BE49-F238E27FC236}">
                <a16:creationId xmlns:a16="http://schemas.microsoft.com/office/drawing/2014/main" id="{165FE056-DD2D-432F-BEC3-2FC28743C998}"/>
              </a:ext>
            </a:extLst>
          </p:cNvPr>
          <p:cNvSpPr txBox="1">
            <a:spLocks noChangeArrowheads="1"/>
          </p:cNvSpPr>
          <p:nvPr/>
        </p:nvSpPr>
        <p:spPr bwMode="auto">
          <a:xfrm>
            <a:off x="1162841" y="1603837"/>
            <a:ext cx="280602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FFFFFF"/>
              </a:buClr>
              <a:buSzPts val="1200"/>
            </a:pPr>
            <a:r>
              <a:rPr lang="es-US" altLang="en-US" sz="1600" dirty="0">
                <a:solidFill>
                  <a:srgbClr val="383838"/>
                </a:solidFill>
                <a:latin typeface="Segoe UI" panose="020B0502040204020203" pitchFamily="34" charset="0"/>
                <a:cs typeface="Segoe UI" panose="020B0502040204020203" pitchFamily="34" charset="0"/>
              </a:rPr>
              <a:t>Aproximaciones insostenibles del multipropósito</a:t>
            </a:r>
            <a:endParaRPr lang="es-CO" altLang="en-US" sz="1600" dirty="0">
              <a:solidFill>
                <a:srgbClr val="383838"/>
              </a:solidFill>
              <a:latin typeface="Segoe UI" panose="020B0502040204020203" pitchFamily="34" charset="0"/>
              <a:cs typeface="Segoe UI" panose="020B0502040204020203" pitchFamily="34" charset="0"/>
            </a:endParaRPr>
          </a:p>
        </p:txBody>
      </p:sp>
      <p:sp>
        <p:nvSpPr>
          <p:cNvPr id="53" name="Google Shape;1755;p60">
            <a:extLst>
              <a:ext uri="{FF2B5EF4-FFF2-40B4-BE49-F238E27FC236}">
                <a16:creationId xmlns:a16="http://schemas.microsoft.com/office/drawing/2014/main" id="{8E6F9998-6FA1-45E3-80BC-55E2C0C1315E}"/>
              </a:ext>
            </a:extLst>
          </p:cNvPr>
          <p:cNvSpPr txBox="1">
            <a:spLocks noChangeArrowheads="1"/>
          </p:cNvSpPr>
          <p:nvPr/>
        </p:nvSpPr>
        <p:spPr bwMode="auto">
          <a:xfrm>
            <a:off x="1508409" y="1253117"/>
            <a:ext cx="2460451"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E6F9C8"/>
              </a:buClr>
              <a:buSzPts val="1900"/>
            </a:pPr>
            <a:r>
              <a:rPr lang="es-CO" altLang="en-US" sz="2400" b="1" dirty="0">
                <a:solidFill>
                  <a:srgbClr val="567E80"/>
                </a:solidFill>
                <a:latin typeface="Segoe UI" panose="020B0502040204020203" pitchFamily="34" charset="0"/>
                <a:cs typeface="Segoe UI" panose="020B0502040204020203" pitchFamily="34" charset="0"/>
                <a:sym typeface="Open Sans Semibold" panose="020B0706030804020204" pitchFamily="34" charset="0"/>
              </a:rPr>
              <a:t>Sostenibilidad</a:t>
            </a:r>
            <a:endParaRPr lang="es-CO" altLang="en-US" sz="1600" dirty="0">
              <a:solidFill>
                <a:srgbClr val="567E80"/>
              </a:solidFill>
              <a:latin typeface="Segoe UI" panose="020B0502040204020203" pitchFamily="34" charset="0"/>
              <a:cs typeface="Segoe UI" panose="020B0502040204020203" pitchFamily="34" charset="0"/>
            </a:endParaRPr>
          </a:p>
        </p:txBody>
      </p:sp>
      <p:sp>
        <p:nvSpPr>
          <p:cNvPr id="54" name="Google Shape;1748;p60">
            <a:extLst>
              <a:ext uri="{FF2B5EF4-FFF2-40B4-BE49-F238E27FC236}">
                <a16:creationId xmlns:a16="http://schemas.microsoft.com/office/drawing/2014/main" id="{0E7E6EE5-8622-47BB-92E6-B267B5971724}"/>
              </a:ext>
            </a:extLst>
          </p:cNvPr>
          <p:cNvSpPr txBox="1">
            <a:spLocks noChangeArrowheads="1"/>
          </p:cNvSpPr>
          <p:nvPr/>
        </p:nvSpPr>
        <p:spPr bwMode="auto">
          <a:xfrm>
            <a:off x="264613" y="3205797"/>
            <a:ext cx="258884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FFFFFF"/>
              </a:buClr>
              <a:buSzPts val="1200"/>
            </a:pPr>
            <a:r>
              <a:rPr lang="es-MX" altLang="en-US" sz="1600" dirty="0">
                <a:solidFill>
                  <a:srgbClr val="383838"/>
                </a:solidFill>
                <a:latin typeface="Segoe UI" panose="020B0502040204020203" pitchFamily="34" charset="0"/>
                <a:cs typeface="Segoe UI" panose="020B0502040204020203" pitchFamily="34" charset="0"/>
                <a:sym typeface="Open Sans" panose="020B0606030504020204" pitchFamily="34" charset="0"/>
              </a:rPr>
              <a:t>Percepción negativa por parte de las ET y entidades de orden nacional</a:t>
            </a:r>
            <a:endParaRPr lang="es-CO" altLang="en-US" sz="1867" dirty="0">
              <a:solidFill>
                <a:srgbClr val="383838"/>
              </a:solidFill>
              <a:latin typeface="Segoe UI" panose="020B0502040204020203" pitchFamily="34" charset="0"/>
              <a:cs typeface="Segoe UI" panose="020B0502040204020203" pitchFamily="34" charset="0"/>
            </a:endParaRPr>
          </a:p>
        </p:txBody>
      </p:sp>
      <p:sp>
        <p:nvSpPr>
          <p:cNvPr id="55" name="Google Shape;1755;p60">
            <a:extLst>
              <a:ext uri="{FF2B5EF4-FFF2-40B4-BE49-F238E27FC236}">
                <a16:creationId xmlns:a16="http://schemas.microsoft.com/office/drawing/2014/main" id="{F250BB9F-DE75-420F-BCAB-E5ED8D5B6253}"/>
              </a:ext>
            </a:extLst>
          </p:cNvPr>
          <p:cNvSpPr txBox="1">
            <a:spLocks noChangeArrowheads="1"/>
          </p:cNvSpPr>
          <p:nvPr/>
        </p:nvSpPr>
        <p:spPr bwMode="auto">
          <a:xfrm>
            <a:off x="393005" y="2855077"/>
            <a:ext cx="2460451"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E6F9C8"/>
              </a:buClr>
              <a:buSzPts val="1900"/>
            </a:pPr>
            <a:r>
              <a:rPr lang="es-CO" altLang="en-US" sz="2400" b="1" dirty="0">
                <a:solidFill>
                  <a:srgbClr val="A1C19B"/>
                </a:solidFill>
                <a:latin typeface="Segoe UI" panose="020B0502040204020203" pitchFamily="34" charset="0"/>
                <a:cs typeface="Segoe UI" panose="020B0502040204020203" pitchFamily="34" charset="0"/>
                <a:sym typeface="Open Sans Semibold" panose="020B0706030804020204" pitchFamily="34" charset="0"/>
              </a:rPr>
              <a:t>Percepción</a:t>
            </a:r>
            <a:endParaRPr lang="es-CO" altLang="en-US" sz="1600" dirty="0">
              <a:solidFill>
                <a:srgbClr val="A1C19B"/>
              </a:solidFill>
              <a:latin typeface="Segoe UI" panose="020B0502040204020203" pitchFamily="34" charset="0"/>
              <a:cs typeface="Segoe UI" panose="020B0502040204020203" pitchFamily="34" charset="0"/>
            </a:endParaRPr>
          </a:p>
        </p:txBody>
      </p:sp>
      <p:sp>
        <p:nvSpPr>
          <p:cNvPr id="56" name="Google Shape;1748;p60">
            <a:extLst>
              <a:ext uri="{FF2B5EF4-FFF2-40B4-BE49-F238E27FC236}">
                <a16:creationId xmlns:a16="http://schemas.microsoft.com/office/drawing/2014/main" id="{3826A7AF-88C5-41D7-A724-1CD0314E829A}"/>
              </a:ext>
            </a:extLst>
          </p:cNvPr>
          <p:cNvSpPr txBox="1">
            <a:spLocks noChangeArrowheads="1"/>
          </p:cNvSpPr>
          <p:nvPr/>
        </p:nvSpPr>
        <p:spPr bwMode="auto">
          <a:xfrm>
            <a:off x="637113" y="5566129"/>
            <a:ext cx="2806020" cy="47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FFFFFF"/>
              </a:buClr>
              <a:buSzPts val="1200"/>
            </a:pPr>
            <a:r>
              <a:rPr lang="es-CO" altLang="en-US" sz="1600" dirty="0">
                <a:solidFill>
                  <a:srgbClr val="383838"/>
                </a:solidFill>
                <a:latin typeface="Segoe UI" panose="020B0502040204020203" pitchFamily="34" charset="0"/>
                <a:cs typeface="Segoe UI" panose="020B0502040204020203" pitchFamily="34" charset="0"/>
                <a:sym typeface="Open Sans" panose="020B0606030504020204" pitchFamily="34" charset="0"/>
              </a:rPr>
              <a:t>13,3 Años  promedio nacional</a:t>
            </a:r>
            <a:endParaRPr lang="es-CO" altLang="en-US" sz="1867" dirty="0">
              <a:solidFill>
                <a:srgbClr val="383838"/>
              </a:solidFill>
              <a:latin typeface="Segoe UI" panose="020B0502040204020203" pitchFamily="34" charset="0"/>
              <a:cs typeface="Segoe UI" panose="020B0502040204020203" pitchFamily="34" charset="0"/>
            </a:endParaRPr>
          </a:p>
        </p:txBody>
      </p:sp>
      <p:sp>
        <p:nvSpPr>
          <p:cNvPr id="57" name="Google Shape;1755;p60">
            <a:extLst>
              <a:ext uri="{FF2B5EF4-FFF2-40B4-BE49-F238E27FC236}">
                <a16:creationId xmlns:a16="http://schemas.microsoft.com/office/drawing/2014/main" id="{3E16ADC1-2369-4C65-9DC8-3DFAF4FC001E}"/>
              </a:ext>
            </a:extLst>
          </p:cNvPr>
          <p:cNvSpPr txBox="1">
            <a:spLocks noChangeArrowheads="1"/>
          </p:cNvSpPr>
          <p:nvPr/>
        </p:nvSpPr>
        <p:spPr bwMode="auto">
          <a:xfrm>
            <a:off x="982681" y="4828819"/>
            <a:ext cx="2460451"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defTabSz="609585">
              <a:buClr>
                <a:srgbClr val="E6F9C8"/>
              </a:buClr>
              <a:buSzPts val="1900"/>
            </a:pPr>
            <a:r>
              <a:rPr lang="es-CO" altLang="en-US" sz="2400" b="1" dirty="0">
                <a:solidFill>
                  <a:srgbClr val="87B893"/>
                </a:solidFill>
                <a:latin typeface="Segoe UI" panose="020B0502040204020203" pitchFamily="34" charset="0"/>
                <a:cs typeface="Segoe UI" panose="020B0502040204020203" pitchFamily="34" charset="0"/>
                <a:sym typeface="Open Sans Semibold" panose="020B0706030804020204" pitchFamily="34" charset="0"/>
              </a:rPr>
              <a:t>Frecuencia de actualización</a:t>
            </a:r>
            <a:endParaRPr lang="es-CO" altLang="en-US" sz="1600" dirty="0">
              <a:solidFill>
                <a:srgbClr val="87B893"/>
              </a:solidFill>
              <a:latin typeface="Segoe UI" panose="020B0502040204020203" pitchFamily="34" charset="0"/>
              <a:cs typeface="Segoe UI" panose="020B0502040204020203" pitchFamily="34" charset="0"/>
            </a:endParaRPr>
          </a:p>
        </p:txBody>
      </p:sp>
      <p:sp>
        <p:nvSpPr>
          <p:cNvPr id="27" name="Google Shape;1748;p60">
            <a:extLst>
              <a:ext uri="{FF2B5EF4-FFF2-40B4-BE49-F238E27FC236}">
                <a16:creationId xmlns:a16="http://schemas.microsoft.com/office/drawing/2014/main" id="{C8754B91-7951-47F9-BAAA-208E54DDAE2E}"/>
              </a:ext>
            </a:extLst>
          </p:cNvPr>
          <p:cNvSpPr txBox="1">
            <a:spLocks noChangeArrowheads="1"/>
          </p:cNvSpPr>
          <p:nvPr/>
        </p:nvSpPr>
        <p:spPr bwMode="auto">
          <a:xfrm>
            <a:off x="7683158" y="6133745"/>
            <a:ext cx="3301479" cy="5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0933" rIns="0" bIns="60933" anchor="t"/>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609585">
              <a:buClr>
                <a:srgbClr val="FFFFFF"/>
              </a:buClr>
              <a:buSzPts val="1200"/>
            </a:pPr>
            <a:r>
              <a:rPr lang="es-CO" altLang="en-US" sz="1600" dirty="0">
                <a:solidFill>
                  <a:srgbClr val="383838"/>
                </a:solidFill>
                <a:latin typeface="Segoe UI" panose="020B0502040204020203" pitchFamily="34" charset="0"/>
                <a:cs typeface="Segoe UI" panose="020B0502040204020203" pitchFamily="34" charset="0"/>
              </a:rPr>
              <a:t>Pérdida oportunidad de recaudo de impuestos territoriales (IPU)</a:t>
            </a:r>
          </a:p>
        </p:txBody>
      </p:sp>
      <p:cxnSp>
        <p:nvCxnSpPr>
          <p:cNvPr id="35" name="5 Conector recto">
            <a:extLst>
              <a:ext uri="{FF2B5EF4-FFF2-40B4-BE49-F238E27FC236}">
                <a16:creationId xmlns:a16="http://schemas.microsoft.com/office/drawing/2014/main" id="{7C8CDAFF-47F7-49D7-B5DD-6F347975FF29}"/>
              </a:ext>
            </a:extLst>
          </p:cNvPr>
          <p:cNvCxnSpPr>
            <a:cxnSpLocks/>
          </p:cNvCxnSpPr>
          <p:nvPr/>
        </p:nvCxnSpPr>
        <p:spPr>
          <a:xfrm>
            <a:off x="274321" y="506724"/>
            <a:ext cx="6834403" cy="0"/>
          </a:xfrm>
          <a:prstGeom prst="line">
            <a:avLst/>
          </a:prstGeom>
          <a:ln>
            <a:solidFill>
              <a:srgbClr val="065381"/>
            </a:solidFill>
          </a:ln>
          <a:effectLst/>
        </p:spPr>
        <p:style>
          <a:lnRef idx="2">
            <a:schemeClr val="accent1"/>
          </a:lnRef>
          <a:fillRef idx="0">
            <a:schemeClr val="accent1"/>
          </a:fillRef>
          <a:effectRef idx="1">
            <a:schemeClr val="accent1"/>
          </a:effectRef>
          <a:fontRef idx="minor">
            <a:schemeClr val="tx1"/>
          </a:fontRef>
        </p:style>
      </p:cxnSp>
      <p:sp>
        <p:nvSpPr>
          <p:cNvPr id="37" name="17 Rectángulo">
            <a:extLst>
              <a:ext uri="{FF2B5EF4-FFF2-40B4-BE49-F238E27FC236}">
                <a16:creationId xmlns:a16="http://schemas.microsoft.com/office/drawing/2014/main" id="{A2DF37E9-168D-4D13-A8D6-272A777CFD7D}"/>
              </a:ext>
            </a:extLst>
          </p:cNvPr>
          <p:cNvSpPr/>
          <p:nvPr/>
        </p:nvSpPr>
        <p:spPr>
          <a:xfrm>
            <a:off x="152400" y="174384"/>
            <a:ext cx="4944021" cy="615553"/>
          </a:xfrm>
          <a:prstGeom prst="rect">
            <a:avLst/>
          </a:prstGeom>
          <a:solidFill>
            <a:schemeClr val="bg1"/>
          </a:solidFill>
        </p:spPr>
        <p:txBody>
          <a:bodyPr wrap="square">
            <a:noAutofit/>
          </a:bodyPr>
          <a:lstStyle/>
          <a:p>
            <a:pPr defTabSz="609585"/>
            <a:r>
              <a:rPr lang="es-CO" sz="3200" b="1" dirty="0">
                <a:solidFill>
                  <a:srgbClr val="065381"/>
                </a:solidFill>
                <a:latin typeface="Segoe UI" panose="020B0502040204020203" pitchFamily="34" charset="0"/>
                <a:cs typeface="Segoe UI" pitchFamily="34" charset="0"/>
              </a:rPr>
              <a:t>Modelo Anterior</a:t>
            </a:r>
          </a:p>
        </p:txBody>
      </p:sp>
    </p:spTree>
    <p:extLst>
      <p:ext uri="{BB962C8B-B14F-4D97-AF65-F5344CB8AC3E}">
        <p14:creationId xmlns:p14="http://schemas.microsoft.com/office/powerpoint/2010/main" val="1932263936"/>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2435</Words>
  <Application>Microsoft Office PowerPoint</Application>
  <PresentationFormat>Widescreen</PresentationFormat>
  <Paragraphs>345</Paragraphs>
  <Slides>26</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Calibri Light</vt:lpstr>
      <vt:lpstr>Segoe UI</vt:lpstr>
      <vt:lpstr>Work Sans</vt:lpstr>
      <vt:lpstr>1_Tema de Office</vt:lpstr>
      <vt:lpstr>2_Tema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Dario Carrillo Duran</dc:creator>
  <cp:lastModifiedBy>Ivan Dario Carrillo Duran</cp:lastModifiedBy>
  <cp:revision>1</cp:revision>
  <dcterms:created xsi:type="dcterms:W3CDTF">2021-10-04T12:08:56Z</dcterms:created>
  <dcterms:modified xsi:type="dcterms:W3CDTF">2021-10-04T12:20:51Z</dcterms:modified>
</cp:coreProperties>
</file>